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49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Default Extension="wmf" ContentType="image/x-wmf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notesSlides/notesSlide43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notesSlides/notesSlide40.xml" ContentType="application/vnd.openxmlformats-officedocument.presentationml.notesSlide+xml"/>
  <Default Extension="pict" ContentType="image/pict"/>
  <Override PartName="/ppt/slideLayouts/slideLayout13.xml" ContentType="application/vnd.openxmlformats-officedocument.presentationml.slideLayout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removePersonalInfoOnSave="1" strictFirstAndLastChars="0" saveSubsetFonts="1" autoCompressPictures="0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455" r:id="rId2"/>
    <p:sldId id="719" r:id="rId3"/>
    <p:sldId id="692" r:id="rId4"/>
    <p:sldId id="687" r:id="rId5"/>
    <p:sldId id="688" r:id="rId6"/>
    <p:sldId id="686" r:id="rId7"/>
    <p:sldId id="689" r:id="rId8"/>
    <p:sldId id="690" r:id="rId9"/>
    <p:sldId id="685" r:id="rId10"/>
    <p:sldId id="614" r:id="rId11"/>
    <p:sldId id="640" r:id="rId12"/>
    <p:sldId id="645" r:id="rId13"/>
    <p:sldId id="636" r:id="rId14"/>
    <p:sldId id="650" r:id="rId15"/>
    <p:sldId id="651" r:id="rId16"/>
    <p:sldId id="652" r:id="rId17"/>
    <p:sldId id="677" r:id="rId18"/>
    <p:sldId id="678" r:id="rId19"/>
    <p:sldId id="679" r:id="rId20"/>
    <p:sldId id="723" r:id="rId21"/>
    <p:sldId id="721" r:id="rId22"/>
    <p:sldId id="722" r:id="rId23"/>
    <p:sldId id="724" r:id="rId24"/>
    <p:sldId id="655" r:id="rId25"/>
    <p:sldId id="694" r:id="rId26"/>
    <p:sldId id="695" r:id="rId27"/>
    <p:sldId id="696" r:id="rId28"/>
    <p:sldId id="697" r:id="rId29"/>
    <p:sldId id="698" r:id="rId30"/>
    <p:sldId id="700" r:id="rId31"/>
    <p:sldId id="660" r:id="rId32"/>
    <p:sldId id="661" r:id="rId33"/>
    <p:sldId id="701" r:id="rId34"/>
    <p:sldId id="702" r:id="rId35"/>
    <p:sldId id="703" r:id="rId36"/>
    <p:sldId id="704" r:id="rId37"/>
    <p:sldId id="705" r:id="rId38"/>
    <p:sldId id="706" r:id="rId39"/>
    <p:sldId id="707" r:id="rId40"/>
    <p:sldId id="708" r:id="rId41"/>
    <p:sldId id="709" r:id="rId42"/>
    <p:sldId id="710" r:id="rId43"/>
    <p:sldId id="670" r:id="rId44"/>
    <p:sldId id="725" r:id="rId45"/>
    <p:sldId id="691" r:id="rId46"/>
    <p:sldId id="726" r:id="rId47"/>
    <p:sldId id="727" r:id="rId48"/>
    <p:sldId id="728" r:id="rId49"/>
    <p:sldId id="716" r:id="rId50"/>
    <p:sldId id="619" r:id="rId5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3874D1"/>
    <a:srgbClr val="FFFE82"/>
    <a:srgbClr val="A883BB"/>
    <a:srgbClr val="00A828"/>
    <a:srgbClr val="E2301B"/>
    <a:srgbClr val="60C900"/>
    <a:srgbClr val="000000"/>
    <a:srgbClr val="114FF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15638" autoAdjust="0"/>
    <p:restoredTop sz="94614" autoAdjust="0"/>
  </p:normalViewPr>
  <p:slideViewPr>
    <p:cSldViewPr>
      <p:cViewPr>
        <p:scale>
          <a:sx n="200" d="100"/>
          <a:sy n="200" d="100"/>
        </p:scale>
        <p:origin x="-912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5" tIns="45290" rIns="92195" bIns="45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notes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53" tIns="45268" rIns="92153" bIns="4526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83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078D1FD1-098E-454D-AFAE-9EB1CA5DC1C4}" type="slidenum">
              <a:rPr lang="en-US"/>
              <a:pPr/>
              <a:t>17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17476284-72DF-BB42-9AF0-084E63E9F108}" type="slidenum">
              <a:rPr lang="en-US"/>
              <a:pPr/>
              <a:t>18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3177" tIns="46589" rIns="93177" bIns="46589"/>
          <a:lstStyle/>
          <a:p>
            <a:fld id="{F4E72D52-0D3E-FD43-84F7-75B9218AE5C2}" type="slidenum">
              <a:rPr lang="en-US"/>
              <a:pPr/>
              <a:t>19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20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21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22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10DDE70D-B4C8-9946-A18B-6F03D9206302}" type="slidenum">
              <a:rPr lang="en-US"/>
              <a:pPr/>
              <a:t>23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532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27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28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5324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1443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3491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9395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8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3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50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40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910FD093-4D1D-264E-81E4-8E304291F6AE}" type="slidenum">
              <a:rPr lang="en-US"/>
              <a:pPr/>
              <a:t>42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8"/>
            <a:ext cx="5140325" cy="418306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37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9038" y="704850"/>
            <a:ext cx="4629150" cy="34718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</p:spPr>
        <p:txBody>
          <a:bodyPr lIns="93177" tIns="46589" rIns="93177" bIns="46589"/>
          <a:lstStyle/>
          <a:p>
            <a:fld id="{E6307FF0-5640-1740-9203-C12482FA2B56}" type="slidenum">
              <a:rPr lang="en-US"/>
              <a:pPr/>
              <a:t>44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</p:spPr>
        <p:txBody>
          <a:bodyPr lIns="93177" tIns="46589" rIns="93177" bIns="46589"/>
          <a:lstStyle/>
          <a:p>
            <a:fld id="{289B5267-2532-9041-BB0B-8BD970EB10B4}" type="slidenum">
              <a:rPr lang="en-US"/>
              <a:pPr/>
              <a:t>46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</p:spPr>
        <p:txBody>
          <a:bodyPr lIns="93177" tIns="46589" rIns="93177" bIns="46589"/>
          <a:lstStyle/>
          <a:p>
            <a:fld id="{733FACAD-8F09-CB4C-8075-359F647D9B91}" type="slidenum">
              <a:rPr lang="en-US"/>
              <a:pPr/>
              <a:t>47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</p:spPr>
        <p:txBody>
          <a:bodyPr lIns="93177" tIns="46589" rIns="93177" bIns="46589"/>
          <a:lstStyle/>
          <a:p>
            <a:fld id="{72C8AB53-2758-1146-9F6F-30835E480C51}" type="slidenum">
              <a:rPr lang="en-US"/>
              <a:pPr/>
              <a:t>48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4839"/>
            <a:ext cx="5140325" cy="418306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181" tIns="45284" rIns="92181" bIns="4528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0625" y="706438"/>
            <a:ext cx="4624388" cy="347027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7737"/>
          </a:xfrm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9325"/>
          </a:xfrm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6"/>
            <a:ext cx="5140325" cy="41830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4755C094-30F6-3D40-AD57-EAE1F1DD5D53}" type="slidenum">
              <a:rPr lang="en-US"/>
              <a:pPr/>
              <a:t>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181" tIns="45284" rIns="92181" bIns="45284"/>
          <a:lstStyle/>
          <a:p>
            <a:endParaRPr lang="en-US"/>
          </a:p>
        </p:txBody>
      </p:sp>
      <p:sp>
        <p:nvSpPr>
          <p:cNvPr id="5888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/>
          </p:cNvSpPr>
          <p:nvPr>
            <p:ph type="sldNum" sz="quarter" idx="5"/>
          </p:nvPr>
        </p:nvSpPr>
        <p:spPr>
          <a:xfrm>
            <a:off x="3971343" y="8829429"/>
            <a:ext cx="3037840" cy="464820"/>
          </a:xfrm>
          <a:prstGeom prst="rect">
            <a:avLst/>
          </a:prstGeom>
          <a:noFill/>
        </p:spPr>
        <p:txBody>
          <a:bodyPr/>
          <a:lstStyle/>
          <a:p>
            <a:fld id="{4755C094-30F6-3D40-AD57-EAE1F1DD5D53}" type="slidenum">
              <a:rPr lang="en-US"/>
              <a:pPr/>
              <a:t>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1EAB8D-B12A-A441-90D6-F31062B4C7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F78A5D2-24EE-D142-ADEC-AB17BDF3F6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F7A837-E718-BE42-A7D2-E3D1AA7D15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1DD5D4B-B816-1640-9C39-410622B53F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EF0AC8A-89F2-9849-8003-D840826397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9000" y="64770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9A0EFC58-58D8-0549-B349-FF0CE9E1AE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097D885-C432-5F41-9E18-FFB4174093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95F9C7-A772-AD4A-808D-8EA7EC8AC1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B6AECC-3750-8545-B181-2073E289E9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510F85-201A-FA46-852E-5322CBC64C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00F76B-DD42-1644-8D10-46A9459575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FF273D0-703B-714F-B7A5-843C67FF6F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36FBA7-8E36-E64F-B5B8-B73A8BC692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D693F9-A11C-F44B-8DEC-BF86D4B55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7EADD9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7391400" y="-152400"/>
            <a:ext cx="1752600" cy="9906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0" y="-152400"/>
            <a:ext cx="7467600" cy="9906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F2BB1755-E88A-9C48-99DC-1EEFC8B391B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1143000" y="5334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Helvetica" charset="0"/>
              </a:rPr>
              <a:t>Project IDA (International Deployment of Accelerometers)</a:t>
            </a:r>
          </a:p>
        </p:txBody>
      </p:sp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3500" y="63500"/>
            <a:ext cx="698500" cy="698500"/>
          </a:xfrm>
          <a:prstGeom prst="rect">
            <a:avLst/>
          </a:prstGeom>
          <a:noFill/>
        </p:spPr>
      </p:pic>
      <p:sp>
        <p:nvSpPr>
          <p:cNvPr id="117770" name="Rectangle 10"/>
          <p:cNvSpPr>
            <a:spLocks noChangeArrowheads="1"/>
          </p:cNvSpPr>
          <p:nvPr/>
        </p:nvSpPr>
        <p:spPr bwMode="auto">
          <a:xfrm>
            <a:off x="1143000" y="-76200"/>
            <a:ext cx="502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600">
                <a:solidFill>
                  <a:schemeClr val="bg1"/>
                </a:solidFill>
                <a:latin typeface="Helvetica" charset="0"/>
              </a:rPr>
              <a:t>Project IDA</a:t>
            </a:r>
          </a:p>
        </p:txBody>
      </p:sp>
      <p:sp>
        <p:nvSpPr>
          <p:cNvPr id="117771" name="Oval 11"/>
          <p:cNvSpPr>
            <a:spLocks noChangeArrowheads="1"/>
          </p:cNvSpPr>
          <p:nvPr/>
        </p:nvSpPr>
        <p:spPr bwMode="auto">
          <a:xfrm>
            <a:off x="65088" y="65088"/>
            <a:ext cx="695325" cy="695325"/>
          </a:xfrm>
          <a:prstGeom prst="ellipse">
            <a:avLst/>
          </a:prstGeom>
          <a:noFill/>
          <a:ln w="158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774" name="Picture 1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543800" y="0"/>
            <a:ext cx="1600200" cy="7715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8"/>
        </a:buBlip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Times" charset="0"/>
        <a:buChar char="•"/>
        <a:defRPr sz="2800">
          <a:solidFill>
            <a:schemeClr val="hlink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v"/>
        <a:defRPr sz="2400">
          <a:solidFill>
            <a:schemeClr val="accent2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hlink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wmf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deo.columbia.edu/~ekstrom/Projects/WQC//MONTHLY_HTML/V_201003_rank.html" TargetMode="External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d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df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d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oleObject" Target="pdmac:Users:pdavis:NOBACKUP:organizations:IRIS:DMS:2009_10%20DMS:II%20DCC%20Report.doc!OLE_LINK1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6096000" cy="4572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Data Quality Control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of 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b="1" dirty="0" smtClean="0">
                <a:solidFill>
                  <a:schemeClr val="accent2"/>
                </a:solidFill>
              </a:rPr>
              <a:t>IRIS</a:t>
            </a:r>
            <a:r>
              <a:rPr lang="en-US" b="1" dirty="0">
                <a:solidFill>
                  <a:schemeClr val="accent2"/>
                </a:solidFill>
              </a:rPr>
              <a:t>/IDA</a:t>
            </a:r>
            <a:r>
              <a:rPr lang="en-US" b="1" dirty="0" smtClean="0">
                <a:solidFill>
                  <a:schemeClr val="accent2"/>
                </a:solidFill>
              </a:rPr>
              <a:t> GSN Data</a:t>
            </a:r>
            <a:br>
              <a:rPr lang="en-US" b="1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hlink"/>
                </a:solidFill>
              </a:rPr>
              <a:t/>
            </a:r>
            <a:br>
              <a:rPr lang="en-US" sz="2800" dirty="0" smtClean="0">
                <a:solidFill>
                  <a:schemeClr val="hlink"/>
                </a:solidFill>
              </a:rPr>
            </a:br>
            <a:r>
              <a:rPr lang="en-US" sz="2800" dirty="0" smtClean="0">
                <a:solidFill>
                  <a:schemeClr val="hlink"/>
                </a:solidFill>
              </a:rPr>
              <a:t>IRIS Metadata Workshop</a:t>
            </a:r>
            <a:br>
              <a:rPr lang="en-US" sz="2800" dirty="0" smtClean="0">
                <a:solidFill>
                  <a:schemeClr val="hlink"/>
                </a:solidFill>
              </a:rPr>
            </a:br>
            <a:r>
              <a:rPr lang="en-US" sz="2000" dirty="0" smtClean="0">
                <a:solidFill>
                  <a:schemeClr val="hlink"/>
                </a:solidFill>
              </a:rPr>
              <a:t>August 16, 2010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Peter Davis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hlink"/>
                </a:solidFill>
              </a:rPr>
              <a:t>Project IDA</a:t>
            </a:r>
            <a:br>
              <a:rPr lang="en-US" sz="2000" dirty="0">
                <a:solidFill>
                  <a:schemeClr val="hlink"/>
                </a:solidFill>
              </a:rPr>
            </a:br>
            <a:r>
              <a:rPr lang="en-US" sz="2000" dirty="0">
                <a:solidFill>
                  <a:schemeClr val="hlink"/>
                </a:solidFill>
              </a:rPr>
              <a:t>Scripps Institution of Oceanography</a:t>
            </a:r>
            <a:br>
              <a:rPr lang="en-US" sz="2000" dirty="0">
                <a:solidFill>
                  <a:schemeClr val="hlink"/>
                </a:solidFill>
              </a:rPr>
            </a:br>
            <a:r>
              <a:rPr lang="en-US" sz="2000" dirty="0">
                <a:solidFill>
                  <a:schemeClr val="hlink"/>
                </a:solidFill>
              </a:rPr>
              <a:t>University of California, San Diego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26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5181600" y="381000"/>
            <a:ext cx="3486150" cy="490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89827" name="Text Box 3"/>
          <p:cNvSpPr txBox="1">
            <a:spLocks noChangeArrowheads="1"/>
          </p:cNvSpPr>
          <p:nvPr/>
        </p:nvSpPr>
        <p:spPr bwMode="auto">
          <a:xfrm>
            <a:off x="914400" y="1066800"/>
            <a:ext cx="37338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  <a:latin typeface="Helvetica" charset="0"/>
              </a:rPr>
              <a:t>Detecting problems you expect:</a:t>
            </a:r>
            <a:endParaRPr lang="en-US" b="1" dirty="0">
              <a:latin typeface="Helvetica" charset="0"/>
            </a:endParaRPr>
          </a:p>
        </p:txBody>
      </p:sp>
      <p:pic>
        <p:nvPicPr>
          <p:cNvPr id="589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362200"/>
            <a:ext cx="3429000" cy="29781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29200" y="5638800"/>
            <a:ext cx="37338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(These computer programs written at UCSD.)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t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990600"/>
            <a:ext cx="3883025" cy="5257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33859" name="Text Box 3"/>
          <p:cNvSpPr txBox="1">
            <a:spLocks noChangeArrowheads="1"/>
          </p:cNvSpPr>
          <p:nvPr/>
        </p:nvSpPr>
        <p:spPr bwMode="auto">
          <a:xfrm>
            <a:off x="381000" y="2057400"/>
            <a:ext cx="38100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Helvetica" charset="0"/>
              </a:rPr>
              <a:t>sample rate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correction  (clocks on old systems are permitted to drift freely)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9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838200"/>
            <a:ext cx="5495925" cy="5476875"/>
          </a:xfrm>
          <a:prstGeom prst="rect">
            <a:avLst/>
          </a:prstGeom>
          <a:noFill/>
        </p:spPr>
      </p:pic>
      <p:sp>
        <p:nvSpPr>
          <p:cNvPr id="646150" name="Text Box 1030"/>
          <p:cNvSpPr txBox="1">
            <a:spLocks noChangeArrowheads="1"/>
          </p:cNvSpPr>
          <p:nvPr/>
        </p:nvSpPr>
        <p:spPr bwMode="auto">
          <a:xfrm>
            <a:off x="381000" y="3276600"/>
            <a:ext cx="2514600" cy="1708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  <a:latin typeface="Helvetica" charset="0"/>
              </a:rPr>
              <a:t>Sensor failure</a:t>
            </a:r>
            <a:r>
              <a:rPr lang="en-US" b="1" dirty="0" smtClean="0">
                <a:solidFill>
                  <a:schemeClr val="accent2"/>
                </a:solidFill>
                <a:latin typeface="Helvetica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 make use of earthquake locations announced by USGS NEIC.)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Text Box 2"/>
          <p:cNvSpPr txBox="1">
            <a:spLocks noChangeArrowheads="1"/>
          </p:cNvSpPr>
          <p:nvPr/>
        </p:nvSpPr>
        <p:spPr bwMode="auto">
          <a:xfrm>
            <a:off x="1524000" y="5867400"/>
            <a:ext cx="6324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chemeClr val="accent2"/>
                </a:solidFill>
                <a:latin typeface="Helvetica" charset="0"/>
              </a:rPr>
              <a:t>loss of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vacuum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 examine long data segments.)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  <p:pic>
        <p:nvPicPr>
          <p:cNvPr id="626691" name="Picture 3" descr="ffc plo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5" t="4057" r="2028" b="14879"/>
          <a:stretch>
            <a:fillRect/>
          </a:stretch>
        </p:blipFill>
        <p:spPr bwMode="auto">
          <a:xfrm>
            <a:off x="914400" y="914400"/>
            <a:ext cx="73152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1026" descr="ev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4086225" cy="5410200"/>
          </a:xfrm>
          <a:prstGeom prst="rect">
            <a:avLst/>
          </a:prstGeom>
          <a:noFill/>
        </p:spPr>
      </p:pic>
      <p:pic>
        <p:nvPicPr>
          <p:cNvPr id="649219" name="Picture 1027" descr="ev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990600"/>
            <a:ext cx="4029075" cy="5334000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71600" y="166301"/>
            <a:ext cx="632460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compare primary and secondary </a:t>
            </a:r>
            <a:r>
              <a:rPr lang="en-US" dirty="0" err="1" smtClean="0">
                <a:solidFill>
                  <a:schemeClr val="accent2"/>
                </a:solidFill>
                <a:latin typeface="Helvetica" charset="0"/>
              </a:rPr>
              <a:t>sensors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(We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Helvetica" charset="0"/>
              </a:rPr>
              <a:t> exploit data redundancy.)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1026" descr="wra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04800"/>
            <a:ext cx="7327900" cy="5495925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00200" y="5943600"/>
            <a:ext cx="6324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Helvetica" charset="0"/>
              </a:rPr>
              <a:t>problems unique to tri-axial sensors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1026" descr="wr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14400"/>
            <a:ext cx="7239000" cy="542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Seismometer masses saturated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077" name="Picture 5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133600"/>
            <a:ext cx="6370638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Excessive Spiking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101" name="Picture 5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8288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191000"/>
            <a:ext cx="44513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>
                <a:solidFill>
                  <a:srgbClr val="000090"/>
                </a:solidFill>
              </a:rPr>
              <a:t>Clipping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125" name="Picture 5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133600"/>
            <a:ext cx="6362700" cy="3322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N+FDSN_5-2010_map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" y="-3048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610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Take advantage of IRIS resources: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6800" y="5715000"/>
            <a:ext cx="716280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http://</a:t>
            </a:r>
            <a:r>
              <a:rPr lang="en-US" sz="3000" dirty="0" err="1" smtClean="0">
                <a:solidFill>
                  <a:schemeClr val="accent2"/>
                </a:solidFill>
                <a:latin typeface="Helvetica" charset="0"/>
              </a:rPr>
              <a:t>www.iris.edu/servlet/quackquery</a:t>
            </a: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/</a:t>
            </a:r>
            <a:endParaRPr lang="en-US" b="1" dirty="0">
              <a:latin typeface="Helvetica" charset="0"/>
            </a:endParaRPr>
          </a:p>
        </p:txBody>
      </p:sp>
      <p:pic>
        <p:nvPicPr>
          <p:cNvPr id="6" name="Picture 5" descr="quack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8915400" cy="32689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2133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ARU:</a:t>
            </a:r>
            <a:endParaRPr lang="en-US" dirty="0" smtClean="0">
              <a:solidFill>
                <a:srgbClr val="353298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962400" cy="1828800"/>
          </a:xfrm>
        </p:spPr>
        <p:txBody>
          <a:bodyPr rIns="39688"/>
          <a:lstStyle/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r>
              <a:rPr lang="en-US" sz="2500" dirty="0" smtClean="0">
                <a:solidFill>
                  <a:srgbClr val="169898"/>
                </a:solidFill>
              </a:rPr>
              <a:t>Equipment relocated to new vault by EME staff</a:t>
            </a:r>
          </a:p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Char char="§"/>
            </a:pPr>
            <a:endParaRPr lang="en-US" sz="2500" dirty="0">
              <a:solidFill>
                <a:srgbClr val="169898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169898"/>
              </a:buClr>
              <a:buFont typeface="Wingdings" charset="2"/>
              <a:buNone/>
            </a:pPr>
            <a:endParaRPr lang="en-US" sz="2000" dirty="0">
              <a:solidFill>
                <a:srgbClr val="169898"/>
              </a:solidFill>
            </a:endParaRPr>
          </a:p>
        </p:txBody>
      </p:sp>
      <p:pic>
        <p:nvPicPr>
          <p:cNvPr id="9" name="Picture 8" descr="NGupgrades2010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8600"/>
            <a:ext cx="3733800" cy="2185494"/>
          </a:xfrm>
          <a:prstGeom prst="rect">
            <a:avLst/>
          </a:prstGeom>
        </p:spPr>
      </p:pic>
      <p:sp>
        <p:nvSpPr>
          <p:cNvPr id="33797" name="Rectangle 10"/>
          <p:cNvSpPr>
            <a:spLocks/>
          </p:cNvSpPr>
          <p:nvPr/>
        </p:nvSpPr>
        <p:spPr bwMode="auto">
          <a:xfrm flipV="1">
            <a:off x="5562600" y="533400"/>
            <a:ext cx="381000" cy="304800"/>
          </a:xfrm>
          <a:prstGeom prst="rect">
            <a:avLst/>
          </a:prstGeom>
          <a:solidFill>
            <a:srgbClr val="339966">
              <a:alpha val="34901"/>
            </a:srgb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RU DSCF56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590800"/>
            <a:ext cx="5046133" cy="378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33800"/>
            <a:ext cx="2895600" cy="19936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21336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4300" dirty="0" smtClean="0">
                <a:solidFill>
                  <a:srgbClr val="353298"/>
                </a:solidFill>
              </a:rPr>
              <a:t>ARU:</a:t>
            </a:r>
            <a:endParaRPr lang="en-US" dirty="0" smtClean="0">
              <a:solidFill>
                <a:srgbClr val="353298"/>
              </a:solidFill>
            </a:endParaRPr>
          </a:p>
        </p:txBody>
      </p:sp>
      <p:pic>
        <p:nvPicPr>
          <p:cNvPr id="14" name="Picture 13" descr="ARU pdf_0006858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0"/>
            <a:ext cx="4476751" cy="3581400"/>
          </a:xfrm>
          <a:prstGeom prst="rect">
            <a:avLst/>
          </a:prstGeom>
        </p:spPr>
      </p:pic>
      <p:pic>
        <p:nvPicPr>
          <p:cNvPr id="15" name="Picture 14" descr="ARU pdf_0008824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1" y="1524000"/>
            <a:ext cx="4476749" cy="35814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6800" y="5715000"/>
            <a:ext cx="716280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http://</a:t>
            </a:r>
            <a:r>
              <a:rPr lang="en-US" sz="3000" dirty="0" err="1" smtClean="0">
                <a:solidFill>
                  <a:schemeClr val="accent2"/>
                </a:solidFill>
                <a:latin typeface="Helvetica" charset="0"/>
              </a:rPr>
              <a:t>www.iris.edu/servlet/quackquery</a:t>
            </a:r>
            <a:r>
              <a:rPr lang="en-US" sz="3000" dirty="0" smtClean="0">
                <a:solidFill>
                  <a:schemeClr val="accent2"/>
                </a:solidFill>
                <a:latin typeface="Helvetica" charset="0"/>
              </a:rPr>
              <a:t>/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8839200" cy="838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dirty="0" smtClean="0">
                <a:solidFill>
                  <a:srgbClr val="353298"/>
                </a:solidFill>
              </a:rPr>
              <a:t>Take advantage of other resources: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66800" y="6019800"/>
            <a:ext cx="71628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chemeClr val="accent2"/>
                </a:solidFill>
                <a:latin typeface="Helvetica" charset="0"/>
                <a:hlinkClick r:id="rId3"/>
              </a:rPr>
              <a:t>http://www.ldeo.columbia.edu/~ekstrom/Projects/WQC//MONTHLY_HTML/V_201003_rank.html</a:t>
            </a:r>
            <a:r>
              <a:rPr lang="en-US" sz="1200" dirty="0" smtClean="0">
                <a:solidFill>
                  <a:schemeClr val="accent2"/>
                </a:solidFill>
                <a:latin typeface="Helvetica" charset="0"/>
              </a:rPr>
              <a:t> </a:t>
            </a:r>
            <a:endParaRPr lang="en-US" sz="1200" b="1" dirty="0">
              <a:latin typeface="Helvetica" charset="0"/>
            </a:endParaRPr>
          </a:p>
        </p:txBody>
      </p:sp>
      <p:pic>
        <p:nvPicPr>
          <p:cNvPr id="7" name="Picture 6" descr="ldeo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990600"/>
            <a:ext cx="6934200" cy="46300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Text Box 1026"/>
          <p:cNvSpPr txBox="1">
            <a:spLocks noChangeArrowheads="1"/>
          </p:cNvSpPr>
          <p:nvPr/>
        </p:nvSpPr>
        <p:spPr bwMode="auto">
          <a:xfrm>
            <a:off x="1219200" y="2895600"/>
            <a:ext cx="7010400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chemeClr val="accent2"/>
                </a:solidFill>
                <a:latin typeface="Helvetica" charset="0"/>
              </a:rPr>
              <a:t>Checking that the metadata are correct…</a:t>
            </a:r>
          </a:p>
          <a:p>
            <a:pPr>
              <a:spcBef>
                <a:spcPct val="50000"/>
              </a:spcBef>
            </a:pPr>
            <a:endParaRPr lang="en-US" sz="3600" b="1" dirty="0">
              <a:solidFill>
                <a:schemeClr val="accent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Text Box 1028"/>
          <p:cNvSpPr txBox="1">
            <a:spLocks noChangeArrowheads="1"/>
          </p:cNvSpPr>
          <p:nvPr/>
        </p:nvSpPr>
        <p:spPr bwMode="auto">
          <a:xfrm>
            <a:off x="990600" y="5791200"/>
            <a:ext cx="71628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  <a:latin typeface="Helvetica" charset="0"/>
              </a:rPr>
              <a:t>Traditional calibration procedures verified the DAS sensitivity and measured shape of system response.</a:t>
            </a:r>
            <a:endParaRPr lang="en-US" sz="2000" dirty="0">
              <a:solidFill>
                <a:schemeClr val="accent2"/>
              </a:solidFill>
              <a:latin typeface="Helvetica" charset="0"/>
            </a:endParaRPr>
          </a:p>
        </p:txBody>
      </p:sp>
      <p:pic>
        <p:nvPicPr>
          <p:cNvPr id="6" name="Picture 5" descr="cal schem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95400" y="228600"/>
            <a:ext cx="6724650" cy="51671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DC Calibration Test</a:t>
            </a:r>
            <a:endParaRPr lang="en-US" b="1" dirty="0">
              <a:latin typeface="Helvetica" charset="0"/>
            </a:endParaRPr>
          </a:p>
        </p:txBody>
      </p:sp>
      <p:pic>
        <p:nvPicPr>
          <p:cNvPr id="5" name="Picture 4" descr="foo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6364" t="7059" r="6364" b="7059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6364" t="7059" r="6364" b="7059"/>
              <a:stretch>
                <a:fillRect/>
              </a:stretch>
            </p:blipFill>
          </mc:Fallback>
        </mc:AlternateContent>
        <p:spPr>
          <a:xfrm>
            <a:off x="1371600" y="1371600"/>
            <a:ext cx="6583559" cy="500623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btes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69875" y="-1"/>
            <a:ext cx="8874125" cy="6858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7059" t="6364" r="8235" b="727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7059" t="6364" r="8235" b="7273"/>
              <a:stretch>
                <a:fillRect/>
              </a:stretch>
            </p:blipFill>
          </mc:Fallback>
        </mc:AlternateContent>
        <p:spPr>
          <a:xfrm>
            <a:off x="4219028" y="436474"/>
            <a:ext cx="4488542" cy="59227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1447800"/>
            <a:ext cx="3581400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Convolve model of sensor response with input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lang="en-US" sz="2700" kern="0" noProof="0" dirty="0" smtClean="0">
                <a:solidFill>
                  <a:schemeClr val="hlink"/>
                </a:solidFill>
                <a:latin typeface="+mn-lt"/>
                <a:ea typeface="+mn-ea"/>
                <a:cs typeface="+mn-cs"/>
                <a:sym typeface="Helvetica" charset="0"/>
              </a:rPr>
              <a:t>Compare observed output with model</a:t>
            </a: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700" b="0" i="0" u="none" strike="noStrike" kern="0" cap="none" spc="0" normalizeH="0" baseline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Iterate</a:t>
            </a:r>
            <a:r>
              <a:rPr kumimoji="0" lang="en-US" sz="2700" b="0" i="0" u="none" strike="noStrike" kern="0" cap="none" spc="0" normalizeH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" charset="0"/>
              </a:rPr>
              <a:t> until fit acceptable</a:t>
            </a:r>
            <a:endParaRPr kumimoji="0" lang="en-US" sz="2700" b="0" i="0" u="none" strike="noStrike" kern="0" cap="none" spc="0" normalizeH="0" baseline="0" noProof="0" dirty="0" smtClean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  <a:p>
            <a:pPr marL="382588" marR="0" lvl="0" indent="-342900" algn="l" defTabSz="914400" rtl="0" eaLnBrk="0" fontAlgn="base" latinLnBrk="0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 typeface="Wingdings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+mn-lt"/>
              <a:ea typeface="+mn-ea"/>
              <a:cs typeface="+mn-cs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3914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>
                <a:solidFill>
                  <a:schemeClr val="hlink"/>
                </a:solidFill>
              </a:rPr>
              <a:t>Random binary test determines shape of response curve within 1%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7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>
                <a:solidFill>
                  <a:schemeClr val="hlink"/>
                </a:solidFill>
              </a:rPr>
              <a:t>Step input to digitizer determines sensitivity to &gt; 0.1%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7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>
                <a:solidFill>
                  <a:schemeClr val="hlink"/>
                </a:solidFill>
              </a:rPr>
              <a:t>Manufacturer provides value of sensor generator constant to within 1%</a:t>
            </a: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accent2"/>
                </a:solidFill>
                <a:latin typeface="Helvetica" charset="0"/>
              </a:rPr>
              <a:t>What these tests measure:</a:t>
            </a:r>
            <a:endParaRPr lang="en-US" b="1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752600" y="762000"/>
            <a:ext cx="5832475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Helvetica" charset="0"/>
              </a:rPr>
              <a:t>The Global Seismographic Network</a:t>
            </a:r>
            <a:endParaRPr lang="en-US">
              <a:solidFill>
                <a:schemeClr val="accent2"/>
              </a:solidFill>
              <a:latin typeface="Helvetica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5000" y="5257800"/>
            <a:ext cx="5972175" cy="1069975"/>
            <a:chOff x="1680" y="3312"/>
            <a:chExt cx="3762" cy="674"/>
          </a:xfrm>
        </p:grpSpPr>
        <p:sp>
          <p:nvSpPr>
            <p:cNvPr id="64517" name="Text Box 4"/>
            <p:cNvSpPr txBox="1">
              <a:spLocks noChangeArrowheads="1"/>
            </p:cNvSpPr>
            <p:nvPr/>
          </p:nvSpPr>
          <p:spPr bwMode="auto">
            <a:xfrm>
              <a:off x="1776" y="3312"/>
              <a:ext cx="3666" cy="6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accent2"/>
                  </a:solidFill>
                  <a:latin typeface="Helvetica" charset="0"/>
                </a:rPr>
                <a:t>- USGS Albuquerque Seismological Laboratory</a:t>
              </a:r>
            </a:p>
            <a:p>
              <a:r>
                <a:rPr lang="en-US" sz="1600">
                  <a:solidFill>
                    <a:schemeClr val="accent2"/>
                  </a:solidFill>
                  <a:latin typeface="Helvetica" charset="0"/>
                </a:rPr>
                <a:t>- IRIS/IDA Group at IGPP, Scripps Institution of Oceanography</a:t>
              </a:r>
            </a:p>
            <a:p>
              <a:r>
                <a:rPr lang="en-US" sz="1600">
                  <a:solidFill>
                    <a:schemeClr val="accent2"/>
                  </a:solidFill>
                  <a:latin typeface="Helvetica" charset="0"/>
                </a:rPr>
                <a:t>	University of California, San Diego</a:t>
              </a:r>
            </a:p>
            <a:p>
              <a:r>
                <a:rPr lang="en-US" sz="1600">
                  <a:solidFill>
                    <a:schemeClr val="accent2"/>
                  </a:solidFill>
                  <a:latin typeface="Helvetica" charset="0"/>
                </a:rPr>
                <a:t>- University Networks and Affiliates</a:t>
              </a:r>
              <a:endParaRPr lang="en-US"/>
            </a:p>
          </p:txBody>
        </p:sp>
        <p:sp>
          <p:nvSpPr>
            <p:cNvPr id="521221" name="AutoShape 5"/>
            <p:cNvSpPr>
              <a:spLocks noChangeArrowheads="1"/>
            </p:cNvSpPr>
            <p:nvPr/>
          </p:nvSpPr>
          <p:spPr bwMode="auto">
            <a:xfrm>
              <a:off x="1680" y="3360"/>
              <a:ext cx="132" cy="127"/>
            </a:xfrm>
            <a:prstGeom prst="star5">
              <a:avLst/>
            </a:prstGeom>
            <a:solidFill>
              <a:srgbClr val="E2301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1222" name="AutoShape 6"/>
            <p:cNvSpPr>
              <a:spLocks noChangeArrowheads="1"/>
            </p:cNvSpPr>
            <p:nvPr/>
          </p:nvSpPr>
          <p:spPr bwMode="auto">
            <a:xfrm>
              <a:off x="1680" y="3504"/>
              <a:ext cx="132" cy="127"/>
            </a:xfrm>
            <a:prstGeom prst="star5">
              <a:avLst/>
            </a:prstGeom>
            <a:solidFill>
              <a:srgbClr val="00A828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1223" name="AutoShape 7"/>
            <p:cNvSpPr>
              <a:spLocks noChangeArrowheads="1"/>
            </p:cNvSpPr>
            <p:nvPr/>
          </p:nvSpPr>
          <p:spPr bwMode="auto">
            <a:xfrm>
              <a:off x="1680" y="3792"/>
              <a:ext cx="132" cy="127"/>
            </a:xfrm>
            <a:prstGeom prst="star5">
              <a:avLst/>
            </a:prstGeom>
            <a:solidFill>
              <a:srgbClr val="A883BB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64516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9412" b="18823"/>
          <a:stretch>
            <a:fillRect/>
          </a:stretch>
        </p:blipFill>
        <p:spPr bwMode="auto">
          <a:xfrm>
            <a:off x="838200" y="1524000"/>
            <a:ext cx="7315200" cy="3716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5" name="Picture 1027" descr="Science 5 2005_2"/>
          <p:cNvPicPr>
            <a:picLocks noChangeAspect="1" noChangeArrowheads="1"/>
          </p:cNvPicPr>
          <p:nvPr/>
        </p:nvPicPr>
        <p:blipFill>
          <a:blip r:embed="rId3"/>
          <a:srcRect l="5885" t="32391" r="35614" b="30692"/>
          <a:stretch>
            <a:fillRect/>
          </a:stretch>
        </p:blipFill>
        <p:spPr bwMode="auto">
          <a:xfrm>
            <a:off x="762000" y="1295400"/>
            <a:ext cx="5334000" cy="4281488"/>
          </a:xfrm>
          <a:prstGeom prst="rect">
            <a:avLst/>
          </a:prstGeom>
          <a:noFill/>
        </p:spPr>
      </p:pic>
      <p:sp>
        <p:nvSpPr>
          <p:cNvPr id="545796" name="Text Box 1028"/>
          <p:cNvSpPr txBox="1">
            <a:spLocks noChangeArrowheads="1"/>
          </p:cNvSpPr>
          <p:nvPr/>
        </p:nvSpPr>
        <p:spPr bwMode="auto">
          <a:xfrm>
            <a:off x="6400800" y="1676400"/>
            <a:ext cx="243840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Helvetica" charset="0"/>
              </a:rPr>
              <a:t>Sumatra-Andaman earthquake excited many low frequency normal modes</a:t>
            </a:r>
          </a:p>
        </p:txBody>
      </p:sp>
      <p:sp>
        <p:nvSpPr>
          <p:cNvPr id="545797" name="Text Box 1029"/>
          <p:cNvSpPr txBox="1">
            <a:spLocks noChangeArrowheads="1"/>
          </p:cNvSpPr>
          <p:nvPr/>
        </p:nvSpPr>
        <p:spPr bwMode="auto">
          <a:xfrm>
            <a:off x="1219200" y="5791200"/>
            <a:ext cx="46640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2"/>
                </a:solidFill>
                <a:latin typeface="Helvetica" charset="0"/>
              </a:rPr>
              <a:t>Figure from Park et al. (2004), courtesy G. Roult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8" name="Picture 2" descr="fig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219200"/>
            <a:ext cx="6477000" cy="4875213"/>
          </a:xfrm>
          <a:prstGeom prst="rect">
            <a:avLst/>
          </a:prstGeom>
          <a:noFill/>
        </p:spPr>
      </p:pic>
      <p:sp>
        <p:nvSpPr>
          <p:cNvPr id="700419" name="Text Box 3"/>
          <p:cNvSpPr txBox="1">
            <a:spLocks noChangeArrowheads="1"/>
          </p:cNvSpPr>
          <p:nvPr/>
        </p:nvSpPr>
        <p:spPr bwMode="auto">
          <a:xfrm>
            <a:off x="6858000" y="1981200"/>
            <a:ext cx="2057400" cy="2647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Helvetica" charset="0"/>
              </a:rPr>
              <a:t>Spectra from 60 Hr time series beginning (a) one day (b) 11 days after event.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6" name="Picture 2" descr="figure_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2400" y="685800"/>
            <a:ext cx="7680325" cy="5851525"/>
          </a:xfrm>
          <a:prstGeom prst="rect">
            <a:avLst/>
          </a:prstGeom>
          <a:noFill/>
        </p:spPr>
      </p:pic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7086600" y="2286000"/>
            <a:ext cx="205740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Helvetica" charset="0"/>
              </a:rPr>
              <a:t>Each point from 96 hour long time series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0" name="Picture 2" descr="figure_4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-228600"/>
            <a:ext cx="9602788" cy="73167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391400" cy="3581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chemeClr val="hlink"/>
                </a:solidFill>
              </a:rPr>
              <a:t>Relative performance of GSN as a network</a:t>
            </a:r>
          </a:p>
          <a:p>
            <a:pPr lvl="2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Pitfall – no measure of absolute sensitivity</a:t>
            </a:r>
          </a:p>
          <a:p>
            <a:pPr lvl="2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Pitfall – accuracy limited by mode coupling</a:t>
            </a:r>
          </a:p>
          <a:p>
            <a:pPr lvl="2">
              <a:lnSpc>
                <a:spcPct val="90000"/>
              </a:lnSpc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Pitfall – need a very large earthquake to excite the mode to observable amplitude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7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accent2"/>
                </a:solidFill>
                <a:latin typeface="Helvetica" charset="0"/>
              </a:rPr>
              <a:t>What</a:t>
            </a: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 this test measures: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3914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hlink"/>
                </a:solidFill>
              </a:rPr>
              <a:t>Tides are a continuous, constant signal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hlink"/>
                </a:solidFill>
              </a:rPr>
              <a:t>Tidal </a:t>
            </a:r>
            <a:r>
              <a:rPr lang="en-US" sz="2400" dirty="0">
                <a:solidFill>
                  <a:schemeClr val="hlink"/>
                </a:solidFill>
              </a:rPr>
              <a:t>amplitudes can be predicted to 1% accuracy </a:t>
            </a:r>
            <a:r>
              <a:rPr lang="en-US" sz="2400" dirty="0" smtClean="0">
                <a:solidFill>
                  <a:schemeClr val="hlink"/>
                </a:solidFill>
              </a:rPr>
              <a:t>globally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400" dirty="0" smtClean="0">
                <a:solidFill>
                  <a:schemeClr val="hlink"/>
                </a:solidFill>
              </a:rPr>
              <a:t>Tides </a:t>
            </a:r>
            <a:r>
              <a:rPr lang="en-US" sz="2400" dirty="0">
                <a:solidFill>
                  <a:schemeClr val="hlink"/>
                </a:solidFill>
              </a:rPr>
              <a:t>are observed at all times at</a:t>
            </a:r>
            <a:r>
              <a:rPr lang="en-US" sz="2400" dirty="0" smtClean="0">
                <a:solidFill>
                  <a:schemeClr val="hlink"/>
                </a:solidFill>
              </a:rPr>
              <a:t> most GSN stations</a:t>
            </a:r>
          </a:p>
          <a:p>
            <a:pPr lvl="2"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Pitfall – must include effects of ocean loading</a:t>
            </a:r>
          </a:p>
          <a:p>
            <a:pPr lvl="2"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Pitfall – horizontal sensors effected too strongly by local tilts</a:t>
            </a:r>
          </a:p>
          <a:p>
            <a:pPr lvl="2">
              <a:lnSpc>
                <a:spcPct val="90000"/>
              </a:lnSpc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Pitfall – tidal periods outside band of seismic interest</a:t>
            </a:r>
          </a:p>
          <a:p>
            <a:pPr>
              <a:lnSpc>
                <a:spcPct val="90000"/>
              </a:lnSpc>
              <a:buNone/>
            </a:pPr>
            <a:endParaRPr lang="en-US" sz="2400" dirty="0" smtClean="0">
              <a:solidFill>
                <a:schemeClr val="hlink"/>
              </a:solidFill>
            </a:endParaRP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accent2"/>
                </a:solidFill>
                <a:latin typeface="Helvetica" charset="0"/>
              </a:rPr>
              <a:t>Why use tides?</a:t>
            </a:r>
            <a:endParaRPr lang="en-US" b="1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42" name="Picture 2" descr="Fig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23863"/>
            <a:ext cx="8382000" cy="64341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938" name="Picture 2" descr="Fig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8305800" cy="6324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6" name="Picture 2" descr="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42863"/>
            <a:ext cx="8174037" cy="6770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2" descr="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42863"/>
            <a:ext cx="8174037" cy="6770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914400" y="4648200"/>
            <a:ext cx="2819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Streckeisen STS-1</a:t>
            </a:r>
          </a:p>
        </p:txBody>
      </p:sp>
      <p:pic>
        <p:nvPicPr>
          <p:cNvPr id="6041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810000" cy="34353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04165" name="Text Box 5"/>
          <p:cNvSpPr txBox="1">
            <a:spLocks noChangeArrowheads="1"/>
          </p:cNvSpPr>
          <p:nvPr/>
        </p:nvSpPr>
        <p:spPr bwMode="auto">
          <a:xfrm>
            <a:off x="5410200" y="5867400"/>
            <a:ext cx="3581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Teledyne KS-54000-I</a:t>
            </a:r>
          </a:p>
        </p:txBody>
      </p:sp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457200" y="5562600"/>
            <a:ext cx="42672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  <a:latin typeface="Helvetica" charset="0"/>
              </a:rPr>
              <a:t>Seismometers</a:t>
            </a:r>
          </a:p>
        </p:txBody>
      </p:sp>
      <p:pic>
        <p:nvPicPr>
          <p:cNvPr id="604167" name="Picture 7" descr="NIL"/>
          <p:cNvPicPr>
            <a:picLocks noChangeAspect="1" noChangeArrowheads="1"/>
          </p:cNvPicPr>
          <p:nvPr/>
        </p:nvPicPr>
        <p:blipFill>
          <a:blip r:embed="rId4">
            <a:lum bright="18000" contrast="-24000"/>
          </a:blip>
          <a:srcRect/>
          <a:stretch>
            <a:fillRect/>
          </a:stretch>
        </p:blipFill>
        <p:spPr bwMode="auto">
          <a:xfrm>
            <a:off x="5638800" y="1447800"/>
            <a:ext cx="2644775" cy="4191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8182" t="4706" r="8182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8182" t="4706" r="8182" b="5882"/>
              <a:stretch>
                <a:fillRect/>
              </a:stretch>
            </p:blipFill>
          </mc:Fallback>
        </mc:AlternateContent>
        <p:spPr>
          <a:xfrm>
            <a:off x="726078" y="94179"/>
            <a:ext cx="7808321" cy="64509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391400" cy="34290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chemeClr val="hlink"/>
                </a:solidFill>
              </a:rPr>
              <a:t>Accurate determination of relative response of the common instruments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chemeClr val="hlink"/>
                </a:solidFill>
              </a:rPr>
              <a:t>Accurate determination of relative orientation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en-US" sz="27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accent2"/>
                </a:solidFill>
                <a:latin typeface="Helvetica" charset="0"/>
              </a:rPr>
              <a:t>What</a:t>
            </a: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 comparing co-located broadband sensors measures: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8182" t="4706" r="9091" b="588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l="8182" t="4706" r="9091" b="5882"/>
              <a:stretch>
                <a:fillRect/>
              </a:stretch>
            </p:blipFill>
          </mc:Fallback>
        </mc:AlternateContent>
        <p:spPr>
          <a:xfrm>
            <a:off x="1143000" y="228600"/>
            <a:ext cx="7543800" cy="63008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 descr="A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04800"/>
            <a:ext cx="4816475" cy="6324600"/>
          </a:xfrm>
          <a:prstGeom prst="rect">
            <a:avLst/>
          </a:prstGeom>
          <a:noFill/>
        </p:spPr>
      </p:pic>
      <p:sp>
        <p:nvSpPr>
          <p:cNvPr id="712707" name="Rectangle 3"/>
          <p:cNvSpPr>
            <a:spLocks noChangeArrowheads="1"/>
          </p:cNvSpPr>
          <p:nvPr/>
        </p:nvSpPr>
        <p:spPr bwMode="auto">
          <a:xfrm>
            <a:off x="5105400" y="2819400"/>
            <a:ext cx="38862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2200">
                <a:solidFill>
                  <a:schemeClr val="hlink"/>
                </a:solidFill>
                <a:latin typeface="Helvetica" charset="0"/>
              </a:rPr>
              <a:t>Compare STS1 + STS2-Z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endParaRPr lang="en-US" sz="2200">
              <a:solidFill>
                <a:schemeClr val="hlink"/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2200">
                <a:solidFill>
                  <a:schemeClr val="hlink"/>
                </a:solidFill>
                <a:latin typeface="Helvetica" charset="0"/>
              </a:rPr>
              <a:t>Compensate for response differences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endParaRPr lang="en-US" sz="2200">
              <a:solidFill>
                <a:schemeClr val="hlink"/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Char char="§"/>
            </a:pPr>
            <a:r>
              <a:rPr lang="en-US" sz="2200">
                <a:solidFill>
                  <a:schemeClr val="hlink"/>
                </a:solidFill>
                <a:latin typeface="Helvetica" charset="0"/>
              </a:rPr>
              <a:t>Use quakes OR microseisms</a:t>
            </a:r>
            <a:endParaRPr lang="en-US" sz="2700">
              <a:solidFill>
                <a:schemeClr val="hlink"/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endParaRPr lang="en-US">
              <a:solidFill>
                <a:schemeClr val="hlink"/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endParaRPr lang="en-US">
              <a:solidFill>
                <a:schemeClr val="hlink"/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endParaRPr lang="en-US">
              <a:solidFill>
                <a:schemeClr val="hlink"/>
              </a:solidFill>
              <a:latin typeface="Helvetica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charset="2"/>
              <a:buNone/>
            </a:pPr>
            <a:endParaRPr lang="en-US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712708" name="Text Box 4"/>
          <p:cNvSpPr txBox="1">
            <a:spLocks noChangeArrowheads="1"/>
          </p:cNvSpPr>
          <p:nvPr/>
        </p:nvSpPr>
        <p:spPr bwMode="auto">
          <a:xfrm>
            <a:off x="5562600" y="381000"/>
            <a:ext cx="28194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accent2"/>
                </a:solidFill>
                <a:latin typeface="Helvetica" charset="0"/>
              </a:rPr>
              <a:t>Cross-spectral analysis</a:t>
            </a:r>
            <a:endParaRPr lang="en-US" b="1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914400"/>
            <a:ext cx="15240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810000"/>
            <a:ext cx="3987800" cy="189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457200"/>
            <a:ext cx="3581400" cy="269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38600"/>
            <a:ext cx="4191000" cy="1981200"/>
          </a:xfrm>
          <a:noFill/>
          <a:ln w="12700">
            <a:miter lim="800000"/>
            <a:headEnd/>
            <a:tailEnd/>
          </a:ln>
        </p:spPr>
        <p:txBody>
          <a:bodyPr wrap="square" lIns="91440" tIns="45720" rIns="39688" bIns="45720" numCol="1" anchor="ctr" anchorCtr="0" compatLnSpc="1">
            <a:prstTxWarp prst="textNoShape">
              <a:avLst/>
            </a:prstTxWarp>
          </a:bodyPr>
          <a:lstStyle/>
          <a:p>
            <a:pPr indent="0" eaLnBrk="1" hangingPunct="1"/>
            <a:r>
              <a:rPr lang="en-US" sz="3700">
                <a:solidFill>
                  <a:srgbClr val="353298"/>
                </a:solidFill>
              </a:rPr>
              <a:t>Calibrate with independent, portable sensor: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95800" y="990600"/>
            <a:ext cx="23622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rIns="39688" anchor="ctr">
            <a:prstTxWarp prst="textNoShape">
              <a:avLst/>
            </a:prstTxWarp>
          </a:bodyPr>
          <a:lstStyle/>
          <a:p>
            <a:pPr marL="39688"/>
            <a:r>
              <a:rPr lang="en-US" sz="1900">
                <a:solidFill>
                  <a:srgbClr val="353298"/>
                </a:solidFill>
                <a:latin typeface="Helvetica" charset="0"/>
                <a:ea typeface="ヒラギノ角ゴ Pro W3" charset="-128"/>
                <a:cs typeface="ヒラギノ角ゴ Pro W3" charset="-128"/>
              </a:rPr>
              <a:t>Nanometrics compact Trillium 120 and Taurus digitizer</a:t>
            </a:r>
            <a:endParaRPr lang="en-US" sz="3700">
              <a:solidFill>
                <a:srgbClr val="353298"/>
              </a:solidFill>
              <a:latin typeface="Helvetica" charset="0"/>
              <a:ea typeface="ヒラギノ角ゴ Pro W3" charset="-128"/>
              <a:cs typeface="ヒラギノ角ゴ Pro W3" charset="-128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57200" y="1143000"/>
            <a:ext cx="7772400" cy="1143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chemeClr val="accent2"/>
                </a:solidFill>
              </a:rPr>
              <a:t>Shake tables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2357438"/>
            <a:ext cx="9144000" cy="639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Times New Roman" charset="0"/>
                <a:cs typeface="Times New Roman" charset="0"/>
              </a:rPr>
              <a:t> </a:t>
            </a:r>
          </a:p>
          <a:p>
            <a:endParaRPr lang="en-US">
              <a:latin typeface="Times New Roman" charset="0"/>
            </a:endParaRPr>
          </a:p>
        </p:txBody>
      </p:sp>
      <p:pic>
        <p:nvPicPr>
          <p:cNvPr id="53251" name="Picture 3" descr="Fig_shaketabl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90800"/>
            <a:ext cx="7772400" cy="28019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IMG_01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286000"/>
            <a:ext cx="2633663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2800" i="1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Sensor Calibration and Orientation</a:t>
            </a:r>
          </a:p>
        </p:txBody>
      </p:sp>
      <p:pic>
        <p:nvPicPr>
          <p:cNvPr id="19461" name="Picture 4" descr="trill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"/>
            <a:ext cx="3927475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733800" y="1219200"/>
          <a:ext cx="4935538" cy="3702050"/>
        </p:xfrm>
        <a:graphic>
          <a:graphicData uri="http://schemas.openxmlformats.org/presentationml/2006/ole">
            <p:oleObj spid="_x0000_s205826" name="Document" r:id="rId6" imgW="5486400" imgH="4114800" progId="Word.Document.12">
              <p:link updateAutomatic="1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2800" i="1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Sensor Calibration and Orientation</a:t>
            </a:r>
          </a:p>
        </p:txBody>
      </p:sp>
      <p:pic>
        <p:nvPicPr>
          <p:cNvPr id="23555" name="Picture 5" descr="TA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04800"/>
            <a:ext cx="682148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2"/>
          <p:cNvSpPr>
            <a:spLocks/>
          </p:cNvSpPr>
          <p:nvPr/>
        </p:nvSpPr>
        <p:spPr bwMode="auto">
          <a:xfrm>
            <a:off x="6705600" y="23622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200" i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7" name="Rectangle 2"/>
          <p:cNvSpPr>
            <a:spLocks/>
          </p:cNvSpPr>
          <p:nvPr/>
        </p:nvSpPr>
        <p:spPr bwMode="auto">
          <a:xfrm>
            <a:off x="6781800" y="40386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200" i="1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Reference sensor</a:t>
            </a:r>
          </a:p>
        </p:txBody>
      </p:sp>
      <p:sp>
        <p:nvSpPr>
          <p:cNvPr id="23558" name="Rectangle 2"/>
          <p:cNvSpPr>
            <a:spLocks/>
          </p:cNvSpPr>
          <p:nvPr/>
        </p:nvSpPr>
        <p:spPr bwMode="auto">
          <a:xfrm>
            <a:off x="6858000" y="32004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200" i="1">
                <a:solidFill>
                  <a:srgbClr val="3366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  <p:sp>
        <p:nvSpPr>
          <p:cNvPr id="23559" name="Rectangle 2"/>
          <p:cNvSpPr>
            <a:spLocks/>
          </p:cNvSpPr>
          <p:nvPr/>
        </p:nvSpPr>
        <p:spPr bwMode="auto">
          <a:xfrm>
            <a:off x="6858000" y="15240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1200" i="1">
                <a:solidFill>
                  <a:srgbClr val="3366FF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GSN sensor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2800" i="1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Sensor Calibration and Orientation</a:t>
            </a:r>
          </a:p>
        </p:txBody>
      </p:sp>
      <p:pic>
        <p:nvPicPr>
          <p:cNvPr id="25603" name="Picture 5" descr="TAU_bhn10_20092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"/>
            <a:ext cx="388620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TAU_bhe10_200923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04800"/>
            <a:ext cx="388620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391400" cy="4343400"/>
          </a:xfrm>
          <a:noFill/>
          <a:ln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chemeClr val="hlink"/>
                </a:solidFill>
              </a:rPr>
              <a:t>Setting schedule for more regular RB calibration tests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chemeClr val="hlink"/>
                </a:solidFill>
              </a:rPr>
              <a:t>Co-locate portable, calibrated sensor to check absolute sensitivity</a:t>
            </a:r>
          </a:p>
          <a:p>
            <a:pPr>
              <a:lnSpc>
                <a:spcPct val="90000"/>
              </a:lnSpc>
              <a:buFont typeface="Wingdings" charset="2"/>
              <a:buChar char="§"/>
            </a:pPr>
            <a:r>
              <a:rPr lang="en-US" sz="2700" dirty="0" smtClean="0">
                <a:solidFill>
                  <a:schemeClr val="hlink"/>
                </a:solidFill>
              </a:rPr>
              <a:t>Develop method to check stations without secondary broadband sensor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 smtClean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sz="2400" dirty="0">
              <a:solidFill>
                <a:schemeClr val="hlink"/>
              </a:solidFill>
            </a:endParaRPr>
          </a:p>
        </p:txBody>
      </p:sp>
      <p:sp>
        <p:nvSpPr>
          <p:cNvPr id="669699" name="Text Box 3"/>
          <p:cNvSpPr txBox="1">
            <a:spLocks noChangeArrowheads="1"/>
          </p:cNvSpPr>
          <p:nvPr/>
        </p:nvSpPr>
        <p:spPr bwMode="auto">
          <a:xfrm>
            <a:off x="1066800" y="457200"/>
            <a:ext cx="7162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accent2"/>
                </a:solidFill>
                <a:latin typeface="Helvetica" charset="0"/>
              </a:rPr>
              <a:t>Future challenge:</a:t>
            </a:r>
            <a:endParaRPr lang="en-US" b="1" dirty="0">
              <a:latin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xx2a_000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990600"/>
            <a:ext cx="6934200" cy="5207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pi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990600"/>
            <a:ext cx="7239000" cy="4762500"/>
          </a:xfrm>
          <a:prstGeom prst="rect">
            <a:avLst/>
          </a:prstGeom>
          <a:noFill/>
        </p:spPr>
      </p:pic>
      <p:sp>
        <p:nvSpPr>
          <p:cNvPr id="600067" name="Text Box 3"/>
          <p:cNvSpPr txBox="1">
            <a:spLocks noChangeArrowheads="1"/>
          </p:cNvSpPr>
          <p:nvPr/>
        </p:nvSpPr>
        <p:spPr bwMode="auto">
          <a:xfrm>
            <a:off x="914400" y="5867400"/>
            <a:ext cx="8001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Helvetica" charset="0"/>
              </a:rPr>
              <a:t>Pier at the Scripps Institution of Oceanography, UCSD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2800" i="1" dirty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Q330 Upgrades</a:t>
            </a:r>
            <a:r>
              <a:rPr lang="en-US" sz="28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– June 2010</a:t>
            </a:r>
            <a:endParaRPr lang="en-US" sz="2800" i="1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5" name="Picture 4" descr="NGupgrades2010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8763000" cy="51292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Text Box 2"/>
          <p:cNvSpPr txBox="1">
            <a:spLocks noChangeArrowheads="1"/>
          </p:cNvSpPr>
          <p:nvPr/>
        </p:nvSpPr>
        <p:spPr bwMode="auto">
          <a:xfrm>
            <a:off x="457200" y="3962400"/>
            <a:ext cx="4495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Solar power</a:t>
            </a:r>
          </a:p>
        </p:txBody>
      </p:sp>
      <p:pic>
        <p:nvPicPr>
          <p:cNvPr id="590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124200"/>
            <a:ext cx="3886200" cy="25320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590853" name="Text Box 5"/>
          <p:cNvSpPr txBox="1">
            <a:spLocks noChangeArrowheads="1"/>
          </p:cNvSpPr>
          <p:nvPr/>
        </p:nvSpPr>
        <p:spPr bwMode="auto">
          <a:xfrm>
            <a:off x="685800" y="4800600"/>
            <a:ext cx="25908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Ctr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2"/>
                </a:solidFill>
                <a:latin typeface="Helvetica" charset="0"/>
              </a:rPr>
              <a:t>Power:</a:t>
            </a:r>
            <a:endParaRPr lang="en-US" sz="3600" b="1">
              <a:effectLst>
                <a:outerShdw blurRad="38100" dist="38100" dir="2700000" algn="tl">
                  <a:srgbClr val="FFFFFF"/>
                </a:outerShdw>
              </a:effectLst>
              <a:latin typeface="Helvetica" charset="0"/>
            </a:endParaRPr>
          </a:p>
        </p:txBody>
      </p:sp>
      <p:sp>
        <p:nvSpPr>
          <p:cNvPr id="590854" name="Text Box 6"/>
          <p:cNvSpPr txBox="1">
            <a:spLocks noChangeArrowheads="1"/>
          </p:cNvSpPr>
          <p:nvPr/>
        </p:nvSpPr>
        <p:spPr bwMode="auto">
          <a:xfrm>
            <a:off x="5638800" y="2590800"/>
            <a:ext cx="3886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  <a:latin typeface="Helvetica" charset="0"/>
              </a:rPr>
              <a:t>Thermoelectricity</a:t>
            </a:r>
          </a:p>
        </p:txBody>
      </p:sp>
      <p:pic>
        <p:nvPicPr>
          <p:cNvPr id="590855" name="Picture 7" descr="IMG_0674"/>
          <p:cNvPicPr>
            <a:picLocks noChangeAspect="1" noChangeArrowheads="1"/>
          </p:cNvPicPr>
          <p:nvPr/>
        </p:nvPicPr>
        <p:blipFill>
          <a:blip r:embed="rId4"/>
          <a:srcRect l="22501" t="30000"/>
          <a:stretch>
            <a:fillRect/>
          </a:stretch>
        </p:blipFill>
        <p:spPr bwMode="auto">
          <a:xfrm>
            <a:off x="533400" y="1066800"/>
            <a:ext cx="426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47800"/>
            <a:ext cx="4343400" cy="1143000"/>
          </a:xfrm>
          <a:noFill/>
          <a:ln w="12700">
            <a:miter lim="800000"/>
            <a:headEnd/>
            <a:tailEnd/>
          </a:ln>
        </p:spPr>
        <p:txBody>
          <a:bodyPr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4000">
                <a:solidFill>
                  <a:schemeClr val="accent2"/>
                </a:solidFill>
              </a:rPr>
              <a:t>Telemetry links:</a:t>
            </a:r>
            <a:r>
              <a:rPr lang="en-US" sz="2800">
                <a:latin typeface="Book Antiqua" charset="0"/>
              </a:rPr>
              <a:t> </a:t>
            </a: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3200400"/>
            <a:ext cx="3810000" cy="2438400"/>
          </a:xfrm>
          <a:noFill/>
          <a:ln/>
        </p:spPr>
        <p:txBody>
          <a:bodyPr lIns="90488" tIns="44450" rIns="90488" bIns="44450"/>
          <a:lstStyle/>
          <a:p>
            <a:pPr>
              <a:buFont typeface="Wingdings" charset="2"/>
              <a:buChar char="§"/>
            </a:pPr>
            <a:r>
              <a:rPr lang="en-US" sz="2800">
                <a:solidFill>
                  <a:schemeClr val="hlink"/>
                </a:solidFill>
              </a:rPr>
              <a:t>LAN</a:t>
            </a:r>
          </a:p>
          <a:p>
            <a:pPr>
              <a:buFont typeface="Wingdings" charset="2"/>
              <a:buChar char="§"/>
            </a:pPr>
            <a:r>
              <a:rPr lang="en-US" sz="2800">
                <a:solidFill>
                  <a:schemeClr val="hlink"/>
                </a:solidFill>
              </a:rPr>
              <a:t>leased lines / VSATs</a:t>
            </a:r>
          </a:p>
          <a:p>
            <a:pPr>
              <a:buFont typeface="Wingdings" charset="2"/>
              <a:buChar char="§"/>
            </a:pPr>
            <a:r>
              <a:rPr lang="en-US" sz="2800">
                <a:solidFill>
                  <a:schemeClr val="hlink"/>
                </a:solidFill>
              </a:rPr>
              <a:t>international dialing</a:t>
            </a:r>
          </a:p>
          <a:p>
            <a:pPr>
              <a:buFont typeface="Wingdings" charset="2"/>
              <a:buChar char="§"/>
            </a:pPr>
            <a:r>
              <a:rPr lang="en-US" sz="2800">
                <a:solidFill>
                  <a:schemeClr val="hlink"/>
                </a:solidFill>
              </a:rPr>
              <a:t>local ISP</a:t>
            </a:r>
          </a:p>
        </p:txBody>
      </p:sp>
      <p:pic>
        <p:nvPicPr>
          <p:cNvPr id="587780" name="Picture 4" descr="MBAR_sit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10200" y="1371600"/>
            <a:ext cx="2971800" cy="4572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/>
          </p:cNvSpPr>
          <p:nvPr/>
        </p:nvSpPr>
        <p:spPr bwMode="auto">
          <a:xfrm>
            <a:off x="1371600" y="5867400"/>
            <a:ext cx="629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700"/>
              </a:spcBef>
            </a:pPr>
            <a:r>
              <a:rPr lang="en-US" sz="2800" i="1" dirty="0" smtClean="0">
                <a:solidFill>
                  <a:srgbClr val="353298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II Telemetry Topology – June 2010</a:t>
            </a:r>
            <a:endParaRPr lang="en-US" sz="2800" i="1" dirty="0">
              <a:solidFill>
                <a:srgbClr val="353298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" name="Picture 3" descr="NRTS map 2010 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1" cy="53530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2">
  <a:themeElements>
    <a:clrScheme name="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D:\iris\GSN Review 2002\template2.ppt</Template>
  <TotalTime>0</TotalTime>
  <Pages>1</Pages>
  <Words>620</Words>
  <Application>Microsoft Macintosh PowerPoint</Application>
  <PresentationFormat>On-screen Show (4:3)</PresentationFormat>
  <Paragraphs>115</Paragraphs>
  <Slides>50</Slides>
  <Notes>46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template2</vt:lpstr>
      <vt:lpstr>pdmac:Users:pdavis:NOBACKUP:organizations:IRIS:DMS:2009_10%20DMS:II%20DCC%20Report.doc!OLE_LINK1</vt:lpstr>
      <vt:lpstr>Data Quality Control of  IRIS/IDA GSN Data  IRIS Metadata Workshop August 16, 2010  Peter Davis Project IDA Scripps Institution of Oceanography University of California, San Diego</vt:lpstr>
      <vt:lpstr>Slide 2</vt:lpstr>
      <vt:lpstr>Slide 3</vt:lpstr>
      <vt:lpstr>Slide 4</vt:lpstr>
      <vt:lpstr>Slide 5</vt:lpstr>
      <vt:lpstr>Slide 6</vt:lpstr>
      <vt:lpstr>Slide 7</vt:lpstr>
      <vt:lpstr>Telemetry links: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Seismometer masses saturated</vt:lpstr>
      <vt:lpstr>Excessive Spiking</vt:lpstr>
      <vt:lpstr>Clipping </vt:lpstr>
      <vt:lpstr>Take advantage of IRIS resources:</vt:lpstr>
      <vt:lpstr>ARU:</vt:lpstr>
      <vt:lpstr>ARU:</vt:lpstr>
      <vt:lpstr>Take advantage of other resources: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Calibrate with independent, portable sensor:</vt:lpstr>
      <vt:lpstr>Shake tables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SCGSN Nov-96</dc:title>
  <dc:subject/>
  <dc:creator/>
  <cp:keywords/>
  <dc:description/>
  <cp:lastModifiedBy/>
  <cp:revision>387</cp:revision>
  <cp:lastPrinted>1999-10-11T21:48:27Z</cp:lastPrinted>
  <dcterms:created xsi:type="dcterms:W3CDTF">2010-07-28T20:31:19Z</dcterms:created>
  <dcterms:modified xsi:type="dcterms:W3CDTF">2010-07-28T20:44:01Z</dcterms:modified>
</cp:coreProperties>
</file>