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Default Extension="tiff" ContentType="image/tiff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howSpecialPlsOnTitleSld="0" saveSubsetFonts="1" autoCompressPictures="0">
  <p:sldMasterIdLst>
    <p:sldMasterId id="2147483658" r:id="rId1"/>
  </p:sldMasterIdLst>
  <p:notesMasterIdLst>
    <p:notesMasterId r:id="rId10"/>
  </p:notesMasterIdLst>
  <p:handoutMasterIdLst>
    <p:handoutMasterId r:id="rId11"/>
  </p:handoutMasterIdLst>
  <p:sldIdLst>
    <p:sldId id="1542" r:id="rId2"/>
    <p:sldId id="1546" r:id="rId3"/>
    <p:sldId id="1547" r:id="rId4"/>
    <p:sldId id="1548" r:id="rId5"/>
    <p:sldId id="1549" r:id="rId6"/>
    <p:sldId id="1543" r:id="rId7"/>
    <p:sldId id="1545" r:id="rId8"/>
    <p:sldId id="1544" r:id="rId9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41A4FF"/>
    <a:srgbClr val="CC0000"/>
    <a:srgbClr val="D4ED9D"/>
    <a:srgbClr val="E2F9FF"/>
    <a:srgbClr val="D6E9FF"/>
    <a:srgbClr val="EBFFD7"/>
    <a:srgbClr val="178EFF"/>
    <a:srgbClr val="E4EFFF"/>
    <a:srgbClr val="FF0005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9" autoAdjust="0"/>
    <p:restoredTop sz="89010" autoAdjust="0"/>
  </p:normalViewPr>
  <p:slideViewPr>
    <p:cSldViewPr snapToGrid="0">
      <p:cViewPr varScale="1">
        <p:scale>
          <a:sx n="142" d="100"/>
          <a:sy n="142" d="100"/>
        </p:scale>
        <p:origin x="-1384" y="-104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fld id="{E88D5DDD-B1B1-C540-AD52-F40FC214A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0563"/>
            <a:ext cx="4611688" cy="3459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fld id="{4279B2C3-A743-6149-A045-28004014A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IRIS makes many</a:t>
            </a:r>
            <a:r>
              <a:rPr lang="en-US" baseline="0" dirty="0" smtClean="0"/>
              <a:t> tools available for dealing with SEED and Mini-SEED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79B2C3-A743-6149-A045-28004014A29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IRIS makes many</a:t>
            </a:r>
            <a:r>
              <a:rPr lang="en-US" baseline="0" dirty="0" smtClean="0"/>
              <a:t> tools available for dealing with SEED and Mini-SEED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79B2C3-A743-6149-A045-28004014A29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IRIS makes many</a:t>
            </a:r>
            <a:r>
              <a:rPr lang="en-US" baseline="0" dirty="0" smtClean="0"/>
              <a:t> tools available for dealing with SEED and Mini-SEED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79B2C3-A743-6149-A045-28004014A29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IRIS makes many</a:t>
            </a:r>
            <a:r>
              <a:rPr lang="en-US" baseline="0" dirty="0" smtClean="0"/>
              <a:t> tools available for dealing with SEED and Mini-SEED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79B2C3-A743-6149-A045-28004014A29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IRIS makes many</a:t>
            </a:r>
            <a:r>
              <a:rPr lang="en-US" baseline="0" dirty="0" smtClean="0"/>
              <a:t> tools available for dealing with SEED and Mini-SEED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79B2C3-A743-6149-A045-28004014A29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IRIS makes many</a:t>
            </a:r>
            <a:r>
              <a:rPr lang="en-US" baseline="0" dirty="0" smtClean="0"/>
              <a:t> tools available for dealing with SEED and Mini-SEED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79B2C3-A743-6149-A045-28004014A29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IRIS makes many</a:t>
            </a:r>
            <a:r>
              <a:rPr lang="en-US" baseline="0" dirty="0" smtClean="0"/>
              <a:t> tools available for dealing with SEED and Mini-SEED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79B2C3-A743-6149-A045-28004014A29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f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RIS DMS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15791"/>
            <a:ext cx="9144000" cy="1404620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8" name="Picture 7" descr="nsf1.tif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486400"/>
            <a:ext cx="1301386" cy="1309226"/>
          </a:xfrm>
          <a:prstGeom prst="rect">
            <a:avLst/>
          </a:prstGeom>
        </p:spPr>
      </p:pic>
      <p:pic>
        <p:nvPicPr>
          <p:cNvPr id="9" name="Picture 8" descr="the IRIS Consortium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8600" y="5562600"/>
            <a:ext cx="1163240" cy="1163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RIS 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817946"/>
            <a:ext cx="9144000" cy="7580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A53A1896-238C-E345-949F-9D4DA5FF67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3969" y="6276917"/>
            <a:ext cx="179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August 2010</a:t>
            </a:r>
          </a:p>
          <a:p>
            <a:r>
              <a:rPr lang="en-US" sz="1200" dirty="0" err="1" smtClean="0"/>
              <a:t>Foz</a:t>
            </a:r>
            <a:r>
              <a:rPr lang="en-US" sz="1200" dirty="0" smtClean="0"/>
              <a:t> do Iguaçu - </a:t>
            </a:r>
            <a:r>
              <a:rPr lang="en-US" sz="1200" dirty="0" err="1" smtClean="0"/>
              <a:t>Brasil</a:t>
            </a:r>
            <a:endParaRPr lang="en-US" sz="12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419080" y="6278782"/>
            <a:ext cx="230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IRIS</a:t>
            </a:r>
          </a:p>
          <a:p>
            <a:r>
              <a:rPr lang="en-US" sz="1200" i="1" dirty="0" smtClean="0"/>
              <a:t>Data Management Workshop</a:t>
            </a:r>
            <a:endParaRPr lang="en-US" sz="1200" i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798513" y="1881188"/>
            <a:ext cx="7626350" cy="41433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777240"/>
            <a:ext cx="9144000" cy="584776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3200" dirty="0"/>
          </a:p>
        </p:txBody>
      </p:sp>
      <p:pic>
        <p:nvPicPr>
          <p:cNvPr id="10" name="Picture 9" descr="IRIS-DMS-waveform-banner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8587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Tools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PQLX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18745" y="1708350"/>
            <a:ext cx="8244255" cy="440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87417" y="1559776"/>
            <a:ext cx="8077200" cy="469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3400" b="0" kern="0" dirty="0" smtClean="0"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39817" y="1712176"/>
            <a:ext cx="8077200" cy="469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000" b="0" kern="0" dirty="0" smtClean="0">
                <a:latin typeface="+mn-lt"/>
              </a:rPr>
              <a:t>Primarily focused on waveform review</a:t>
            </a:r>
          </a:p>
          <a:p>
            <a:pPr marL="342900" lvl="0" indent="-342900" algn="l" ea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000" b="0" kern="0" dirty="0" smtClean="0">
                <a:latin typeface="+mn-lt"/>
              </a:rPr>
              <a:t>Design handles huge data sets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000" b="0" kern="0" dirty="0" smtClean="0"/>
              <a:t>Modern interface using GTK</a:t>
            </a:r>
            <a:r>
              <a:rPr lang="en-US" sz="3000" b="0" kern="0" dirty="0" smtClean="0"/>
              <a:t>+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000" b="0" kern="0" dirty="0" smtClean="0"/>
              <a:t>Routinely calculates PSD/</a:t>
            </a:r>
            <a:r>
              <a:rPr lang="en-US" sz="3000" b="0" kern="0" dirty="0" err="1" smtClean="0"/>
              <a:t>PDFs</a:t>
            </a:r>
            <a:r>
              <a:rPr lang="en-US" sz="3000" b="0" kern="0" dirty="0" smtClean="0"/>
              <a:t> for new data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000" b="0" kern="0" dirty="0" smtClean="0"/>
              <a:t>Requires </a:t>
            </a:r>
            <a:r>
              <a:rPr lang="en-US" sz="3000" b="0" kern="0" dirty="0" err="1" smtClean="0"/>
              <a:t>MySQL</a:t>
            </a:r>
            <a:r>
              <a:rPr lang="en-US" sz="3000" b="0" kern="0" dirty="0" smtClean="0"/>
              <a:t> and server installation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000" b="0" kern="0" dirty="0" smtClean="0"/>
              <a:t>Multiple review clients can use one server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en-US" sz="3000" b="0" kern="0" dirty="0" smtClean="0"/>
              <a:t>Works with Mini-SEED, SAC, RESP</a:t>
            </a:r>
            <a:endParaRPr lang="en-US" sz="3000" b="0" kern="0" dirty="0" smtClean="0">
              <a:latin typeface="+mn-lt"/>
            </a:endParaRPr>
          </a:p>
          <a:p>
            <a:pPr marL="342900" lvl="0" indent="-342900" algn="l" ea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000" kern="0" dirty="0" smtClean="0">
                <a:latin typeface="+mn-lt"/>
              </a:rPr>
              <a:t>http</a:t>
            </a:r>
            <a:r>
              <a:rPr lang="en-US" sz="3000" kern="0" dirty="0" smtClean="0">
                <a:latin typeface="+mn-lt"/>
              </a:rPr>
              <a:t>://</a:t>
            </a:r>
            <a:r>
              <a:rPr lang="en-US" sz="3000" kern="0" dirty="0" err="1" smtClean="0">
                <a:latin typeface="+mn-lt"/>
              </a:rPr>
              <a:t>www.iris.edu/software/pqlx</a:t>
            </a:r>
            <a:r>
              <a:rPr lang="en-US" sz="3000" kern="0" dirty="0" smtClean="0">
                <a:latin typeface="+mn-lt"/>
              </a:rPr>
              <a:t>/</a:t>
            </a:r>
            <a:endParaRPr lang="en-US" sz="3000" kern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PQLX Waveform Review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18745" y="1708350"/>
            <a:ext cx="8244255" cy="440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PQLX-ST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71" y="1401317"/>
            <a:ext cx="7666067" cy="4929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PQLX Waveform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87417" y="1559776"/>
            <a:ext cx="8077200" cy="469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3400" b="0" kern="0" dirty="0" smtClean="0">
              <a:latin typeface="+mn-lt"/>
            </a:endParaRPr>
          </a:p>
        </p:txBody>
      </p:sp>
      <p:pic>
        <p:nvPicPr>
          <p:cNvPr id="7" name="Picture 6" descr="PQLX-ANA.PS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19" y="1464580"/>
            <a:ext cx="7575296" cy="4810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QLX-PD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83" y="1444925"/>
            <a:ext cx="7790015" cy="50094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PQLX Integrated PSD/</a:t>
            </a:r>
            <a:r>
              <a:rPr lang="en-US" dirty="0" err="1" smtClean="0"/>
              <a:t>PDFs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Seismic Analysis Code: SAC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18745" y="1708350"/>
            <a:ext cx="8244255" cy="440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87417" y="1559776"/>
            <a:ext cx="8077200" cy="469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000" b="0" kern="0" dirty="0" smtClean="0"/>
              <a:t>Well known, antiquated interface</a:t>
            </a:r>
          </a:p>
          <a:p>
            <a:pPr marL="342900" lvl="0" indent="-342900" algn="l" ea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000" b="0" kern="0" dirty="0" smtClean="0"/>
              <a:t>Includes a comprehensive suite of data processing algorithms relevant for research</a:t>
            </a:r>
          </a:p>
          <a:p>
            <a:pPr marL="342900" lvl="0" indent="-342900" algn="l" ea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3000" b="0" kern="0" dirty="0" smtClean="0"/>
              <a:t>The de-facto standard</a:t>
            </a:r>
          </a:p>
          <a:p>
            <a:pPr marL="342900" lvl="0" indent="-342900" algn="l" ea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000" kern="0" dirty="0" smtClean="0"/>
              <a:t>http</a:t>
            </a:r>
            <a:r>
              <a:rPr lang="en-US" sz="3000" kern="0" dirty="0" smtClean="0"/>
              <a:t>://</a:t>
            </a:r>
            <a:r>
              <a:rPr lang="en-US" sz="3000" kern="0" dirty="0" err="1" smtClean="0"/>
              <a:t>www.iris.edu</a:t>
            </a:r>
            <a:r>
              <a:rPr lang="en-US" sz="3000" kern="0" dirty="0" smtClean="0"/>
              <a:t>/software/sac/</a:t>
            </a:r>
          </a:p>
        </p:txBody>
      </p:sp>
      <p:pic>
        <p:nvPicPr>
          <p:cNvPr id="7" name="Picture 6" descr="SAC.plo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36" y="4197287"/>
            <a:ext cx="7809978" cy="2041984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Seismic analysis within MATLAB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18745" y="1708350"/>
            <a:ext cx="8244255" cy="440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87416" y="1559776"/>
            <a:ext cx="8556583" cy="469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2600" b="0" kern="0" dirty="0" smtClean="0">
                <a:latin typeface="+mn-lt"/>
              </a:rPr>
              <a:t>MATLAB™ is increasingly being used for seismic data analysis.  Multiple toolkits have been developed working with seismic data including:</a:t>
            </a:r>
            <a:endParaRPr lang="en-US" sz="2600" b="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0" u="sng" kern="0" dirty="0" smtClean="0">
                <a:latin typeface="+mn-lt"/>
              </a:rPr>
              <a:t>The Waveform Suite</a:t>
            </a:r>
            <a:r>
              <a:rPr lang="en-US" sz="2200" b="0" kern="0" dirty="0" smtClean="0">
                <a:latin typeface="+mn-lt"/>
              </a:rPr>
              <a:t>:</a:t>
            </a:r>
          </a:p>
          <a:p>
            <a:pPr marL="342900" lvl="0" indent="-342900" algn="l" eaLnBrk="0" hangingPunct="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1600" kern="0" dirty="0" smtClean="0">
                <a:latin typeface="+mn-lt"/>
              </a:rPr>
              <a:t>http://kiska.giseis.alaska.edu/Input/celso/matlabweb/waveform_suite/</a:t>
            </a:r>
            <a:r>
              <a:rPr lang="en-US" sz="1600" kern="0" dirty="0" smtClean="0">
                <a:latin typeface="+mn-lt"/>
              </a:rPr>
              <a:t>waveform.html</a:t>
            </a:r>
          </a:p>
          <a:p>
            <a:pPr marL="342900" lvl="0" indent="-342900" algn="l" ea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0" u="sng" kern="0" dirty="0" err="1" smtClean="0">
                <a:latin typeface="+mn-lt"/>
              </a:rPr>
              <a:t>Seismon</a:t>
            </a:r>
            <a:r>
              <a:rPr lang="en-US" sz="2000" b="0" kern="0" dirty="0" smtClean="0">
                <a:latin typeface="+mn-lt"/>
              </a:rPr>
              <a:t>:</a:t>
            </a:r>
          </a:p>
          <a:p>
            <a:pPr marL="342900" lvl="0" indent="-342900" algn="l" eaLnBrk="0" hangingPunct="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2000" kern="0" dirty="0" smtClean="0">
                <a:latin typeface="+mn-lt"/>
              </a:rPr>
              <a:t>http://</a:t>
            </a:r>
            <a:r>
              <a:rPr lang="en-US" sz="2000" kern="0" dirty="0" err="1" smtClean="0">
                <a:latin typeface="+mn-lt"/>
              </a:rPr>
              <a:t>seismon.sourceforge.net</a:t>
            </a:r>
            <a:r>
              <a:rPr lang="en-US" sz="2000" kern="0" dirty="0" smtClean="0">
                <a:latin typeface="+mn-lt"/>
              </a:rPr>
              <a:t>/</a:t>
            </a:r>
          </a:p>
          <a:p>
            <a:pPr marL="342900" lvl="0" indent="-342900" algn="l" ea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0" u="sng" kern="0" dirty="0" err="1" smtClean="0">
                <a:latin typeface="+mn-lt"/>
              </a:rPr>
              <a:t>MatSeis</a:t>
            </a:r>
            <a:r>
              <a:rPr lang="en-US" sz="2000" b="0" kern="0" dirty="0" smtClean="0">
                <a:latin typeface="+mn-lt"/>
              </a:rPr>
              <a:t>:</a:t>
            </a:r>
          </a:p>
          <a:p>
            <a:pPr marL="342900" lvl="0" indent="-342900" algn="l" eaLnBrk="0" hangingPunct="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lang="en-US" sz="2000" kern="0" dirty="0" smtClean="0">
                <a:latin typeface="+mn-lt"/>
              </a:rPr>
              <a:t>https://na22.nnsa.doe.gov/cgi-bin/prod/nemre/</a:t>
            </a:r>
            <a:r>
              <a:rPr lang="en-US" sz="2000" kern="0" dirty="0" smtClean="0">
                <a:latin typeface="+mn-lt"/>
              </a:rPr>
              <a:t>matseis.cgi</a:t>
            </a:r>
          </a:p>
          <a:p>
            <a:pPr marL="342900" lvl="0" indent="-342900" algn="l" ea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0" u="sng" kern="0" dirty="0" smtClean="0">
                <a:latin typeface="+mn-lt"/>
              </a:rPr>
              <a:t>CORAL</a:t>
            </a:r>
            <a:r>
              <a:rPr lang="en-US" sz="2000" b="0" kern="0" dirty="0" smtClean="0">
                <a:latin typeface="+mn-lt"/>
              </a:rPr>
              <a:t>:</a:t>
            </a:r>
          </a:p>
          <a:p>
            <a:pPr marL="342900" lvl="0" indent="-342900" algn="l" ea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kern="0" dirty="0" smtClean="0">
                <a:latin typeface="+mn-lt"/>
              </a:rPr>
              <a:t>http://</a:t>
            </a:r>
            <a:r>
              <a:rPr lang="en-US" sz="2000" kern="0" dirty="0" err="1" smtClean="0">
                <a:latin typeface="+mn-lt"/>
              </a:rPr>
              <a:t>earthweb.ess.washington.edu/lnk/kcc/coral_doc.html</a:t>
            </a:r>
            <a:endParaRPr lang="en-US" sz="2000" kern="0" dirty="0" smtClean="0">
              <a:latin typeface="+mn-lt"/>
            </a:endParaRPr>
          </a:p>
          <a:p>
            <a:pPr marL="342900" lvl="0" indent="-342900" algn="l" ea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000" b="0" kern="0" dirty="0" smtClean="0">
              <a:latin typeface="+mn-lt"/>
            </a:endParaRPr>
          </a:p>
          <a:p>
            <a:pPr marL="342900" lvl="0" indent="-342900" algn="l" ea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000" b="0" kern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data analysis systems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18745" y="1708350"/>
            <a:ext cx="8244255" cy="440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87417" y="1559776"/>
            <a:ext cx="8556583" cy="469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400" b="0" kern="0" dirty="0" err="1" smtClean="0">
                <a:latin typeface="+mn-lt"/>
              </a:rPr>
              <a:t>SeismicHandler</a:t>
            </a:r>
            <a:r>
              <a:rPr lang="en-US" sz="3400" b="0" kern="0" dirty="0" smtClean="0">
                <a:latin typeface="+mn-lt"/>
              </a:rPr>
              <a:t>:</a:t>
            </a:r>
          </a:p>
          <a:p>
            <a:pPr marL="800100" lvl="1" indent="-342900" algn="l" ea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0" kern="0" dirty="0" err="1" smtClean="0">
                <a:latin typeface="+mn-lt"/>
              </a:rPr>
              <a:t>http://www.seismic-handler.org</a:t>
            </a:r>
            <a:r>
              <a:rPr lang="en-US" sz="2400" b="0" kern="0" dirty="0" smtClean="0">
                <a:latin typeface="+mn-lt"/>
              </a:rPr>
              <a:t>/</a:t>
            </a:r>
          </a:p>
          <a:p>
            <a:pPr marL="800100" lvl="1" indent="-342900" algn="l" ea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000" b="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400" b="0" kern="0" dirty="0" err="1" smtClean="0">
                <a:latin typeface="+mn-lt"/>
              </a:rPr>
              <a:t>SeisAn</a:t>
            </a:r>
            <a:r>
              <a:rPr lang="en-US" sz="3400" b="0" kern="0" dirty="0" smtClean="0">
                <a:latin typeface="+mn-lt"/>
              </a:rPr>
              <a:t>:</a:t>
            </a:r>
          </a:p>
          <a:p>
            <a:pPr marL="800100" lvl="1" indent="-342900" algn="l" ea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0" kern="0" dirty="0" smtClean="0">
                <a:latin typeface="+mn-lt"/>
              </a:rPr>
              <a:t>http://seis.geus.net/software/seisan</a:t>
            </a:r>
            <a:r>
              <a:rPr lang="en-US" sz="2400" b="0" kern="0" dirty="0" smtClean="0">
                <a:latin typeface="+mn-lt"/>
              </a:rPr>
              <a:t>/</a:t>
            </a:r>
          </a:p>
          <a:p>
            <a:pPr marL="800100" lvl="1" indent="-342900" algn="l" ea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0" kern="0" dirty="0" smtClean="0">
                <a:latin typeface="+mn-lt"/>
              </a:rPr>
              <a:t>ftp://ftp.geo.uib.no/pub/seismo/SOFTWARE/SEISAN</a:t>
            </a:r>
            <a:r>
              <a:rPr lang="en-US" sz="2400" b="0" kern="0" dirty="0" smtClean="0">
                <a:latin typeface="+mn-lt"/>
              </a:rPr>
              <a:t>/</a:t>
            </a:r>
          </a:p>
          <a:p>
            <a:pPr marL="800100" lvl="1" indent="-342900" algn="l" ea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000" b="0" kern="0" dirty="0" smtClean="0">
              <a:latin typeface="+mn-lt"/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400" b="0" kern="0" dirty="0" smtClean="0">
                <a:latin typeface="+mn-lt"/>
              </a:rPr>
              <a:t>SeisComP</a:t>
            </a:r>
          </a:p>
          <a:p>
            <a:pPr marL="800100" lvl="1" indent="-342900" algn="l" ea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0" kern="0" dirty="0" smtClean="0">
                <a:latin typeface="+mn-lt"/>
              </a:rPr>
              <a:t>http://www.seiscomp3.org/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IS DMS Blue">
  <a:themeElements>
    <a:clrScheme name="Circle Strokes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ircle Strokes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25000"/>
          </a:schemeClr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25000"/>
          </a:schemeClr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Circle Strok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2004:Templates:Presentations:Designs:Circle Strokes</Template>
  <TotalTime>26228</TotalTime>
  <Words>344</Words>
  <Application>Microsoft Macintosh PowerPoint</Application>
  <PresentationFormat>On-screen Show (4:3)</PresentationFormat>
  <Paragraphs>59</Paragraphs>
  <Slides>8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IRIS DMS Blue</vt:lpstr>
      <vt:lpstr>Analysis Tools </vt:lpstr>
      <vt:lpstr>PQLX</vt:lpstr>
      <vt:lpstr>PQLX Waveform Review</vt:lpstr>
      <vt:lpstr>PQLX Waveform Analysis</vt:lpstr>
      <vt:lpstr>PQLX Integrated PSD/PDFs</vt:lpstr>
      <vt:lpstr>Seismic Analysis Code: SAC</vt:lpstr>
      <vt:lpstr>Seismic analysis within MATLAB</vt:lpstr>
      <vt:lpstr>Other data analysis systems</vt:lpstr>
    </vt:vector>
  </TitlesOfParts>
  <Company>EarthScope</Company>
  <LinksUpToDate>false</LinksUpToDate>
  <SharedDoc>false</SharedDoc>
  <HyperlinkBase>www.earthscope.org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EarthScope</dc:title>
  <dc:creator>John DeLaughter</dc:creator>
  <cp:lastModifiedBy>Chad Trabant</cp:lastModifiedBy>
  <cp:revision>883</cp:revision>
  <cp:lastPrinted>2008-11-20T19:23:42Z</cp:lastPrinted>
  <dcterms:created xsi:type="dcterms:W3CDTF">2010-08-04T00:50:56Z</dcterms:created>
  <dcterms:modified xsi:type="dcterms:W3CDTF">2010-08-04T02:12:23Z</dcterms:modified>
</cp:coreProperties>
</file>