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0" r:id="rId3"/>
    <p:sldId id="275" r:id="rId4"/>
    <p:sldId id="276" r:id="rId5"/>
    <p:sldId id="279" r:id="rId6"/>
    <p:sldId id="278" r:id="rId7"/>
    <p:sldId id="283" r:id="rId8"/>
    <p:sldId id="282" r:id="rId9"/>
    <p:sldId id="280" r:id="rId10"/>
    <p:sldId id="281" r:id="rId11"/>
    <p:sldId id="271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9900"/>
    <a:srgbClr val="008000"/>
    <a:srgbClr val="00863D"/>
    <a:srgbClr val="0000FF"/>
    <a:srgbClr val="FF66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4" autoAdjust="0"/>
    <p:restoredTop sz="94586" autoAdjust="0"/>
  </p:normalViewPr>
  <p:slideViewPr>
    <p:cSldViewPr>
      <p:cViewPr varScale="1">
        <p:scale>
          <a:sx n="103" d="100"/>
          <a:sy n="103" d="100"/>
        </p:scale>
        <p:origin x="12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7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FF150-F991-467A-8F9A-C11072F4E328}" type="datetimeFigureOut">
              <a:rPr lang="zh-TW" altLang="en-US" smtClean="0"/>
              <a:pPr/>
              <a:t>2015/7/15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AF832-3F3F-4F17-8DC7-211608A037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2567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78A91-0B72-4447-B3C0-C97C0F73BDC9}" type="datetimeFigureOut">
              <a:rPr lang="zh-TW" altLang="en-US" smtClean="0"/>
              <a:pPr/>
              <a:t>2015/7/15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7967D-FBC6-4B5F-896F-3FDDD7B7A7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9913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print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2976" y="1071546"/>
            <a:ext cx="7072362" cy="2000264"/>
          </a:xfrm>
        </p:spPr>
        <p:txBody>
          <a:bodyPr>
            <a:noAutofit/>
          </a:bodyPr>
          <a:lstStyle>
            <a:lvl1pPr algn="ctr">
              <a:defRPr sz="6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57290" y="3214686"/>
            <a:ext cx="6400800" cy="11430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accent4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6357982" cy="785818"/>
          </a:xfrm>
        </p:spPr>
        <p:txBody>
          <a:bodyPr/>
          <a:lstStyle/>
          <a:p>
            <a:r>
              <a:rPr lang="zh-TW" altLang="en-US" dirty="0" smtClean="0"/>
              <a:t>按一下以編輯母片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2910" y="1285860"/>
            <a:ext cx="7929618" cy="4840303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4"/>
              </a:buBlip>
              <a:defRPr lang="zh-TW" altLang="en-US" sz="2400" kern="1200" dirty="0" smtClean="0">
                <a:solidFill>
                  <a:srgbClr val="00863D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</a:pPr>
            <a:r>
              <a:rPr lang="zh-TW" altLang="en-US" dirty="0" smtClean="0"/>
              <a:t>第三層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E5F8D-7983-46BE-9CEE-FF57A223BC9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1538" y="3000372"/>
            <a:ext cx="7215238" cy="1362075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zh-TW" altLang="en-US" dirty="0" smtClean="0"/>
              <a:t>按一下以編輯母片標題樣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71538" y="1357298"/>
            <a:ext cx="7215238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E5F8D-7983-46BE-9CEE-FF57A223BC9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42910" y="1357298"/>
            <a:ext cx="3857652" cy="47688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0" y="1357298"/>
            <a:ext cx="4000528" cy="47688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E5F8D-7983-46BE-9CEE-FF57A223BC9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358114" cy="795330"/>
          </a:xfrm>
        </p:spPr>
        <p:txBody>
          <a:bodyPr anchor="b">
            <a:noAutofit/>
          </a:bodyPr>
          <a:lstStyle>
            <a:lvl1pPr algn="l">
              <a:defRPr sz="4400" b="1" u="none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928662" y="1357297"/>
            <a:ext cx="7286676" cy="3429025"/>
          </a:xfrm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28662" y="4929198"/>
            <a:ext cx="7286676" cy="947738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zh-TW" altLang="en-US" sz="2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E5F8D-7983-46BE-9CEE-FF57A223BC9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雙標題A">
    <p:bg>
      <p:bgPr>
        <a:blipFill dpi="0" rotWithShape="1">
          <a:blip r:embed="rId2" cstate="print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10" y="71414"/>
            <a:ext cx="7072362" cy="571504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zh-TW" altLang="en-US" dirty="0" smtClean="0"/>
              <a:t>按一下以編輯母片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2910" y="1285860"/>
            <a:ext cx="7929618" cy="4840303"/>
          </a:xfrm>
        </p:spPr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5"/>
              </a:buBlip>
              <a:defRPr lang="zh-TW" altLang="en-US" sz="2400" kern="1200" dirty="0" smtClean="0">
                <a:solidFill>
                  <a:srgbClr val="00863D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</a:pPr>
            <a:r>
              <a:rPr lang="zh-TW" altLang="en-US" dirty="0" smtClean="0"/>
              <a:t>第三層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E5F8D-7983-46BE-9CEE-FF57A223BC9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quarter" idx="13"/>
          </p:nvPr>
        </p:nvSpPr>
        <p:spPr>
          <a:xfrm>
            <a:off x="1142976" y="714356"/>
            <a:ext cx="6429420" cy="500066"/>
          </a:xfrm>
        </p:spPr>
        <p:txBody>
          <a:bodyPr/>
          <a:lstStyle>
            <a:lvl1pPr>
              <a:buNone/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B">
    <p:bg>
      <p:bgPr>
        <a:blipFill dpi="0" rotWithShape="1">
          <a:blip r:embed="rId2" cstate="print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6357982" cy="785818"/>
          </a:xfrm>
        </p:spPr>
        <p:txBody>
          <a:bodyPr/>
          <a:lstStyle/>
          <a:p>
            <a:r>
              <a:rPr lang="zh-TW" altLang="en-US" dirty="0" smtClean="0"/>
              <a:t>按一下以編輯母片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2910" y="1285860"/>
            <a:ext cx="7929618" cy="4840303"/>
          </a:xfrm>
        </p:spPr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5"/>
              </a:buBlip>
              <a:defRPr lang="zh-TW" altLang="en-US" sz="2400" kern="1200" dirty="0" smtClean="0">
                <a:solidFill>
                  <a:srgbClr val="00863D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</a:pPr>
            <a:r>
              <a:rPr lang="zh-TW" altLang="en-US" dirty="0" smtClean="0"/>
              <a:t>第三層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E5F8D-7983-46BE-9CEE-FF57A223BC9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雙標題B">
    <p:bg>
      <p:bgPr>
        <a:blipFill dpi="0" rotWithShape="1">
          <a:blip r:embed="rId2" cstate="print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10" y="71414"/>
            <a:ext cx="7000924" cy="571504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zh-TW" altLang="en-US" dirty="0" smtClean="0"/>
              <a:t>按一下以編輯母片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2910" y="1285860"/>
            <a:ext cx="7929618" cy="4840303"/>
          </a:xfrm>
        </p:spPr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5"/>
              </a:buBlip>
              <a:defRPr lang="zh-TW" altLang="en-US" sz="2400" kern="1200" dirty="0" smtClean="0">
                <a:solidFill>
                  <a:srgbClr val="00863D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</a:pPr>
            <a:r>
              <a:rPr lang="zh-TW" altLang="en-US" dirty="0" smtClean="0"/>
              <a:t>第三層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E5F8D-7983-46BE-9CEE-FF57A223BC9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quarter" idx="13"/>
          </p:nvPr>
        </p:nvSpPr>
        <p:spPr>
          <a:xfrm>
            <a:off x="1142976" y="714356"/>
            <a:ext cx="6429420" cy="500066"/>
          </a:xfrm>
        </p:spPr>
        <p:txBody>
          <a:bodyPr/>
          <a:lstStyle>
            <a:lvl1pPr>
              <a:buNone/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4DB7-74B7-4599-839B-7950DF63883A}" type="datetimeFigureOut">
              <a:rPr lang="zh-TW" altLang="en-US" smtClean="0"/>
              <a:t>2015/7/15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AE18-326D-423A-9D1D-317B49BD4A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395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6500858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2910" y="1285860"/>
            <a:ext cx="7929618" cy="4643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9532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501058" y="6492875"/>
            <a:ext cx="6429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2060"/>
                </a:solidFill>
              </a:defRPr>
            </a:lvl1pPr>
          </a:lstStyle>
          <a:p>
            <a:fld id="{088E5F8D-7983-46BE-9CEE-FF57A223BC93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7" r:id="rId5"/>
    <p:sldLayoutId id="2147483659" r:id="rId6"/>
    <p:sldLayoutId id="2147483660" r:id="rId7"/>
    <p:sldLayoutId id="2147483658" r:id="rId8"/>
    <p:sldLayoutId id="2147483661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Tx/>
        <a:buBlip>
          <a:blip r:embed="rId12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>
          <a:solidFill>
            <a:srgbClr val="00863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17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7504" y="980728"/>
            <a:ext cx="8971930" cy="2000264"/>
          </a:xfrm>
        </p:spPr>
        <p:txBody>
          <a:bodyPr>
            <a:noAutofit/>
          </a:bodyPr>
          <a:lstStyle/>
          <a:p>
            <a:r>
              <a:rPr lang="en-US" altLang="zh-TW" sz="5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Taiwan 24-bit Real Time Seismic Data System</a:t>
            </a:r>
            <a:endParaRPr lang="zh-TW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071810"/>
            <a:ext cx="6400800" cy="1572206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entral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eather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ureau</a:t>
            </a:r>
          </a:p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Yi-Jing Lo</a:t>
            </a:r>
            <a:endParaRPr lang="zh-TW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1"/>
          <p:cNvSpPr txBox="1">
            <a:spLocks/>
          </p:cNvSpPr>
          <p:nvPr/>
        </p:nvSpPr>
        <p:spPr>
          <a:xfrm>
            <a:off x="647656" y="187326"/>
            <a:ext cx="6357982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dirty="0" smtClean="0"/>
              <a:t>Earthquake Early Warning (EEW)</a:t>
            </a:r>
            <a:endParaRPr lang="zh-TW" altLang="en-US" sz="2800" dirty="0"/>
          </a:p>
        </p:txBody>
      </p:sp>
      <p:pic>
        <p:nvPicPr>
          <p:cNvPr id="34" name="圖片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35" y="1844824"/>
            <a:ext cx="2992318" cy="385790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187624" y="1291680"/>
            <a:ext cx="323838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 Time : </a:t>
            </a:r>
          </a:p>
          <a:p>
            <a:r>
              <a:rPr lang="en-US" altLang="zh-TW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In-land 15.2 sec  off-land 21.6 sec</a:t>
            </a:r>
            <a:endParaRPr lang="en-US" altLang="zh-TW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56262" y="1414790"/>
            <a:ext cx="213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EEW </a:t>
            </a:r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 report</a:t>
            </a:r>
            <a:endParaRPr lang="en-US" altLang="zh-TW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678" y="1807246"/>
            <a:ext cx="3039575" cy="371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9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71538" y="2138363"/>
            <a:ext cx="7215238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 smtClean="0"/>
              <a:t>Thank </a:t>
            </a:r>
            <a:r>
              <a:rPr lang="en-US" altLang="zh-TW" smtClean="0"/>
              <a:t>you </a:t>
            </a:r>
            <a:r>
              <a:rPr lang="en-US" altLang="zh-TW" smtClean="0"/>
              <a:t>for </a:t>
            </a:r>
            <a:r>
              <a:rPr lang="en-US" altLang="zh-TW" dirty="0" smtClean="0"/>
              <a:t>your listening</a:t>
            </a:r>
            <a:endParaRPr lang="zh-TW" altLang="en-US" dirty="0"/>
          </a:p>
        </p:txBody>
      </p:sp>
      <p:pic>
        <p:nvPicPr>
          <p:cNvPr id="6" name="Picture 2" descr="舒適下雨-去背102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702173">
            <a:off x="2168644" y="1271933"/>
            <a:ext cx="1878013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E5F8D-7983-46BE-9CEE-FF57A223BC93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E5F8D-7983-46BE-9CEE-FF57A223BC93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642910" y="1285860"/>
            <a:ext cx="7929618" cy="4840303"/>
          </a:xfrm>
        </p:spPr>
        <p:txBody>
          <a:bodyPr>
            <a:normAutofit/>
          </a:bodyPr>
          <a:lstStyle/>
          <a:p>
            <a:r>
              <a:rPr lang="en-US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density of stations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quality of data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 time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Wide coverage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diversification</a:t>
            </a: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/>
          <a:srcRect r="24583"/>
          <a:stretch/>
        </p:blipFill>
        <p:spPr>
          <a:xfrm>
            <a:off x="5389452" y="1611766"/>
            <a:ext cx="2664296" cy="340342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734348"/>
            <a:ext cx="3384376" cy="2155227"/>
          </a:xfrm>
          <a:prstGeom prst="rect">
            <a:avLst/>
          </a:prstGeom>
        </p:spPr>
      </p:pic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1176985" y="500042"/>
            <a:ext cx="6357982" cy="785818"/>
          </a:xfrm>
        </p:spPr>
        <p:txBody>
          <a:bodyPr>
            <a:normAutofit/>
          </a:bodyPr>
          <a:lstStyle/>
          <a:p>
            <a:pPr lvl="0"/>
            <a:r>
              <a:rPr lang="en-US" altLang="zh-TW" sz="3600" dirty="0" smtClean="0"/>
              <a:t>24-bit seismic data system</a:t>
            </a:r>
            <a:endParaRPr lang="zh-TW" altLang="en-US" sz="3600" dirty="0" smtClean="0"/>
          </a:p>
        </p:txBody>
      </p:sp>
      <p:sp>
        <p:nvSpPr>
          <p:cNvPr id="6" name="矩形 5"/>
          <p:cNvSpPr/>
          <p:nvPr/>
        </p:nvSpPr>
        <p:spPr>
          <a:xfrm>
            <a:off x="5526401" y="1266387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Distribution of stations</a:t>
            </a:r>
            <a:endParaRPr lang="zh-TW" altLang="en-US" b="1" dirty="0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2"/>
          <a:srcRect l="76020" t="8782" b="29426"/>
          <a:stretch/>
        </p:blipFill>
        <p:spPr>
          <a:xfrm>
            <a:off x="4300928" y="3717032"/>
            <a:ext cx="847136" cy="210304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797353" y="5103345"/>
            <a:ext cx="2114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188 </a:t>
            </a:r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Sites </a:t>
            </a:r>
            <a:endParaRPr lang="en-US" altLang="zh-TW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338 Instruments</a:t>
            </a:r>
            <a:endParaRPr lang="en-US" altLang="zh-TW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E5F8D-7983-46BE-9CEE-FF57A223BC93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705272" y="392493"/>
            <a:ext cx="914400" cy="609600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zh-TW" sz="7200" dirty="0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  <a:r>
              <a:rPr lang="en-US" altLang="zh-TW" sz="2400" dirty="0">
                <a:latin typeface="Arial" panose="020B0604020202020204" pitchFamily="34" charset="0"/>
              </a:rPr>
              <a:t>tation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2339752" y="404664"/>
            <a:ext cx="914400" cy="609600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zh-TW" sz="7200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en-US" altLang="zh-TW" sz="2400" dirty="0">
                <a:latin typeface="Arial" panose="020B0604020202020204" pitchFamily="34" charset="0"/>
              </a:rPr>
              <a:t>hannel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4067944" y="404664"/>
            <a:ext cx="914400" cy="609600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zh-TW" sz="7200" dirty="0">
                <a:solidFill>
                  <a:srgbClr val="FF0000"/>
                </a:solidFill>
                <a:latin typeface="Arial" panose="020B0604020202020204" pitchFamily="34" charset="0"/>
              </a:rPr>
              <a:t>N</a:t>
            </a:r>
            <a:r>
              <a:rPr lang="en-US" altLang="zh-TW" sz="2400" dirty="0">
                <a:latin typeface="Arial" panose="020B0604020202020204" pitchFamily="34" charset="0"/>
              </a:rPr>
              <a:t>etwork</a:t>
            </a: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5724128" y="404664"/>
            <a:ext cx="914400" cy="609600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zh-TW" sz="7200" dirty="0">
                <a:solidFill>
                  <a:srgbClr val="FF0000"/>
                </a:solidFill>
                <a:latin typeface="Arial" panose="020B0604020202020204" pitchFamily="34" charset="0"/>
              </a:rPr>
              <a:t>L</a:t>
            </a:r>
            <a:r>
              <a:rPr lang="en-US" altLang="zh-TW" sz="2400" dirty="0">
                <a:latin typeface="Arial" panose="020B0604020202020204" pitchFamily="34" charset="0"/>
              </a:rPr>
              <a:t>ocation</a:t>
            </a:r>
          </a:p>
        </p:txBody>
      </p:sp>
      <p:graphicFrame>
        <p:nvGraphicFramePr>
          <p:cNvPr id="12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206345"/>
              </p:ext>
            </p:extLst>
          </p:nvPr>
        </p:nvGraphicFramePr>
        <p:xfrm>
          <a:off x="4863226" y="1340768"/>
          <a:ext cx="3741221" cy="4121150"/>
        </p:xfrm>
        <a:graphic>
          <a:graphicData uri="http://schemas.openxmlformats.org/drawingml/2006/table">
            <a:tbl>
              <a:tblPr/>
              <a:tblGrid>
                <a:gridCol w="1247074"/>
                <a:gridCol w="2494147"/>
              </a:tblGrid>
              <a:tr h="37465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Network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CWB_BH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Down 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hole seismic network</a:t>
                      </a:r>
                      <a:endParaRPr kumimoji="1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CWB_BB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Broadband seismic network</a:t>
                      </a:r>
                      <a:endParaRPr kumimoji="1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CWB_SMT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Smart24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seismic network</a:t>
                      </a:r>
                      <a:endParaRPr kumimoji="1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CWB_OBS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OBS seismic network</a:t>
                      </a:r>
                      <a:endParaRPr kumimoji="1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IRIS_JPN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JMA seismic network</a:t>
                      </a:r>
                      <a:endParaRPr kumimoji="1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IRIS_IU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Global seismic network</a:t>
                      </a:r>
                      <a:endParaRPr kumimoji="1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IRIS_HK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Hong Kong seismic network</a:t>
                      </a:r>
                      <a:endParaRPr kumimoji="1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IES_YMS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TVO seismic network</a:t>
                      </a:r>
                      <a:endParaRPr kumimoji="1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IES_BATS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IES broadband seismic network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IES_FJ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Fu </a:t>
                      </a:r>
                      <a:r>
                        <a:rPr kumimoji="1" lang="en-US" altLang="zh-TW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Jien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seismic network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857215"/>
              </p:ext>
            </p:extLst>
          </p:nvPr>
        </p:nvGraphicFramePr>
        <p:xfrm>
          <a:off x="611560" y="1340768"/>
          <a:ext cx="4191000" cy="2258314"/>
        </p:xfrm>
        <a:graphic>
          <a:graphicData uri="http://schemas.openxmlformats.org/drawingml/2006/table">
            <a:tbl>
              <a:tblPr/>
              <a:tblGrid>
                <a:gridCol w="1397000"/>
                <a:gridCol w="2794000"/>
              </a:tblGrid>
              <a:tr h="37465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Channel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Ch1~Ch3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acceleration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(HLZ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，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HLN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，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HLE)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Ch4~Ch6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Short period (velocity)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(HSZ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，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HSN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，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HSE)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Ch7~Ch9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broadband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(HHZ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，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HHN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，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HHE)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993365"/>
              </p:ext>
            </p:extLst>
          </p:nvPr>
        </p:nvGraphicFramePr>
        <p:xfrm>
          <a:off x="611560" y="3933056"/>
          <a:ext cx="4191000" cy="1498600"/>
        </p:xfrm>
        <a:graphic>
          <a:graphicData uri="http://schemas.openxmlformats.org/drawingml/2006/table">
            <a:tbl>
              <a:tblPr/>
              <a:tblGrid>
                <a:gridCol w="1397000"/>
                <a:gridCol w="2794000"/>
              </a:tblGrid>
              <a:tr h="37465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Location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Surface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Downhole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Ocean Bottom seismometer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30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006" y="-39442"/>
            <a:ext cx="6357982" cy="785818"/>
          </a:xfrm>
        </p:spPr>
        <p:txBody>
          <a:bodyPr/>
          <a:lstStyle/>
          <a:p>
            <a:r>
              <a:rPr lang="en-US" altLang="zh-TW" dirty="0" smtClean="0"/>
              <a:t>Data Types</a:t>
            </a:r>
            <a:endParaRPr lang="zh-TW" altLang="en-US" dirty="0"/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047" y="2287025"/>
            <a:ext cx="2584772" cy="1499369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31" y="772099"/>
            <a:ext cx="998760" cy="795472"/>
          </a:xfrm>
          <a:prstGeom prst="rect">
            <a:avLst/>
          </a:prstGeom>
        </p:spPr>
      </p:pic>
      <p:sp>
        <p:nvSpPr>
          <p:cNvPr id="28" name="AutoShape 4"/>
          <p:cNvSpPr>
            <a:spLocks noChangeArrowheads="1"/>
          </p:cNvSpPr>
          <p:nvPr/>
        </p:nvSpPr>
        <p:spPr bwMode="auto">
          <a:xfrm>
            <a:off x="3206675" y="6021288"/>
            <a:ext cx="863600" cy="503237"/>
          </a:xfrm>
          <a:prstGeom prst="can">
            <a:avLst>
              <a:gd name="adj" fmla="val 25000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Blip>
                <a:blip r:embed="rId4"/>
              </a:buBlip>
              <a:defRPr kumimoji="1" sz="2800">
                <a:solidFill>
                  <a:schemeClr val="accent2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p"/>
              <a:defRPr kumimoji="1" sz="2400">
                <a:solidFill>
                  <a:srgbClr val="0000FF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endParaRPr lang="zh-TW" altLang="en-US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auto">
          <a:xfrm>
            <a:off x="4357613" y="6021288"/>
            <a:ext cx="863600" cy="503237"/>
          </a:xfrm>
          <a:prstGeom prst="can">
            <a:avLst>
              <a:gd name="adj" fmla="val 25000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Blip>
                <a:blip r:embed="rId4"/>
              </a:buBlip>
              <a:defRPr kumimoji="1" sz="2800">
                <a:solidFill>
                  <a:schemeClr val="accent2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p"/>
              <a:defRPr kumimoji="1" sz="2400">
                <a:solidFill>
                  <a:srgbClr val="0000FF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FBA</a:t>
            </a:r>
            <a:endParaRPr lang="zh-TW" altLang="en-US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5510138" y="6021288"/>
            <a:ext cx="863600" cy="503237"/>
          </a:xfrm>
          <a:prstGeom prst="can">
            <a:avLst>
              <a:gd name="adj" fmla="val 25000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Blip>
                <a:blip r:embed="rId4"/>
              </a:buBlip>
              <a:defRPr kumimoji="1" sz="2800">
                <a:solidFill>
                  <a:schemeClr val="accent2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p"/>
              <a:defRPr kumimoji="1" sz="2400">
                <a:solidFill>
                  <a:srgbClr val="0000FF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zh-TW" altLang="en-US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7236296" y="4509939"/>
            <a:ext cx="863600" cy="503237"/>
          </a:xfrm>
          <a:prstGeom prst="can">
            <a:avLst>
              <a:gd name="adj" fmla="val 25000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Blip>
                <a:blip r:embed="rId4"/>
              </a:buBlip>
              <a:defRPr kumimoji="1" sz="2800">
                <a:solidFill>
                  <a:schemeClr val="accent2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p"/>
              <a:defRPr kumimoji="1" sz="2400">
                <a:solidFill>
                  <a:srgbClr val="0000FF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endParaRPr lang="zh-TW" altLang="en-US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915816" y="5733256"/>
            <a:ext cx="3744416" cy="9342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/>
          <p:cNvSpPr txBox="1"/>
          <p:nvPr/>
        </p:nvSpPr>
        <p:spPr>
          <a:xfrm>
            <a:off x="3313249" y="363524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CWB Earthquake Center</a:t>
            </a:r>
            <a:endParaRPr lang="zh-TW" altLang="en-US" b="1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4" name="圖片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03" y="4228206"/>
            <a:ext cx="896073" cy="519792"/>
          </a:xfrm>
          <a:prstGeom prst="rect">
            <a:avLst/>
          </a:prstGeom>
        </p:spPr>
      </p:pic>
      <p:sp>
        <p:nvSpPr>
          <p:cNvPr id="35" name="文字方塊 34"/>
          <p:cNvSpPr txBox="1"/>
          <p:nvPr/>
        </p:nvSpPr>
        <p:spPr>
          <a:xfrm>
            <a:off x="0" y="4338420"/>
            <a:ext cx="1029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Tainan</a:t>
            </a:r>
            <a:endParaRPr lang="zh-TW" altLang="en-US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6" name="圖片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13" y="213172"/>
            <a:ext cx="1323401" cy="953386"/>
          </a:xfrm>
          <a:prstGeom prst="rect">
            <a:avLst/>
          </a:prstGeom>
        </p:spPr>
      </p:pic>
      <p:sp>
        <p:nvSpPr>
          <p:cNvPr id="37" name="文字方塊 36"/>
          <p:cNvSpPr txBox="1"/>
          <p:nvPr/>
        </p:nvSpPr>
        <p:spPr>
          <a:xfrm>
            <a:off x="4097111" y="5336802"/>
            <a:ext cx="11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stations</a:t>
            </a:r>
            <a:endParaRPr lang="zh-TW" altLang="en-US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8" name="圖片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25518"/>
            <a:ext cx="936104" cy="936104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092" y="2132856"/>
            <a:ext cx="1122217" cy="1059372"/>
          </a:xfrm>
          <a:prstGeom prst="rect">
            <a:avLst/>
          </a:prstGeom>
        </p:spPr>
      </p:pic>
      <p:pic>
        <p:nvPicPr>
          <p:cNvPr id="40" name="圖片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88" y="258476"/>
            <a:ext cx="1143000" cy="1143000"/>
          </a:xfrm>
          <a:prstGeom prst="rect">
            <a:avLst/>
          </a:prstGeom>
        </p:spPr>
      </p:pic>
      <p:sp>
        <p:nvSpPr>
          <p:cNvPr id="41" name="文字方塊 40"/>
          <p:cNvSpPr txBox="1"/>
          <p:nvPr/>
        </p:nvSpPr>
        <p:spPr>
          <a:xfrm>
            <a:off x="611560" y="3131676"/>
            <a:ext cx="739123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直線單箭頭接點 41"/>
          <p:cNvCxnSpPr/>
          <p:nvPr/>
        </p:nvCxnSpPr>
        <p:spPr>
          <a:xfrm>
            <a:off x="1923384" y="1268760"/>
            <a:ext cx="1442201" cy="11055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/>
          <p:nvPr/>
        </p:nvCxnSpPr>
        <p:spPr>
          <a:xfrm>
            <a:off x="1802638" y="2915652"/>
            <a:ext cx="14262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395536" y="1977337"/>
            <a:ext cx="1224136" cy="1667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5" name="肘形接點 44"/>
          <p:cNvCxnSpPr/>
          <p:nvPr/>
        </p:nvCxnSpPr>
        <p:spPr>
          <a:xfrm rot="10800000">
            <a:off x="2540385" y="4797152"/>
            <a:ext cx="1451537" cy="924698"/>
          </a:xfrm>
          <a:prstGeom prst="bentConnector3">
            <a:avLst>
              <a:gd name="adj1" fmla="val 2097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 flipV="1">
            <a:off x="5221213" y="4014250"/>
            <a:ext cx="0" cy="1719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7" name="流程圖: 程序 46"/>
          <p:cNvSpPr/>
          <p:nvPr/>
        </p:nvSpPr>
        <p:spPr>
          <a:xfrm>
            <a:off x="3707904" y="4509120"/>
            <a:ext cx="1800200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文字方塊 47"/>
          <p:cNvSpPr txBox="1"/>
          <p:nvPr/>
        </p:nvSpPr>
        <p:spPr>
          <a:xfrm>
            <a:off x="4189953" y="4597097"/>
            <a:ext cx="1031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MPLS</a:t>
            </a:r>
            <a:endParaRPr lang="zh-TW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7449549" y="3267809"/>
            <a:ext cx="842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TVO</a:t>
            </a:r>
            <a:endParaRPr lang="zh-TW" altLang="en-US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8177488" y="645310"/>
            <a:ext cx="966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Fu </a:t>
            </a:r>
            <a:r>
              <a:rPr lang="en-US" altLang="zh-TW" b="1" dirty="0" err="1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Jien</a:t>
            </a:r>
            <a:endParaRPr lang="zh-TW" altLang="en-US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cxnSp>
        <p:nvCxnSpPr>
          <p:cNvPr id="51" name="直線單箭頭接點 50"/>
          <p:cNvCxnSpPr/>
          <p:nvPr/>
        </p:nvCxnSpPr>
        <p:spPr>
          <a:xfrm flipH="1" flipV="1">
            <a:off x="5724128" y="754143"/>
            <a:ext cx="1150492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>
            <a:off x="4789413" y="1268760"/>
            <a:ext cx="0" cy="10182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/>
          <p:nvPr/>
        </p:nvCxnSpPr>
        <p:spPr>
          <a:xfrm flipH="1">
            <a:off x="6141001" y="2981977"/>
            <a:ext cx="89476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4" name="直線單箭頭接點 53"/>
          <p:cNvCxnSpPr/>
          <p:nvPr/>
        </p:nvCxnSpPr>
        <p:spPr>
          <a:xfrm flipH="1" flipV="1">
            <a:off x="6036398" y="3856014"/>
            <a:ext cx="999370" cy="5746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5" name="文字方塊 54"/>
          <p:cNvSpPr txBox="1"/>
          <p:nvPr/>
        </p:nvSpPr>
        <p:spPr>
          <a:xfrm>
            <a:off x="7209995" y="5069634"/>
            <a:ext cx="139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</a:t>
            </a:r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Cheng</a:t>
            </a:r>
            <a:endParaRPr lang="zh-TW" altLang="en-US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6" name="文字方塊 55"/>
          <p:cNvSpPr txBox="1"/>
          <p:nvPr/>
        </p:nvSpPr>
        <p:spPr>
          <a:xfrm>
            <a:off x="2020936" y="2980568"/>
            <a:ext cx="103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ADSL</a:t>
            </a:r>
            <a:endParaRPr lang="zh-TW" altLang="en-US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1991320" y="1593226"/>
            <a:ext cx="1265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Internet</a:t>
            </a:r>
            <a:endParaRPr lang="zh-TW" altLang="en-US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cxnSp>
        <p:nvCxnSpPr>
          <p:cNvPr id="58" name="直線單箭頭接點 57"/>
          <p:cNvCxnSpPr>
            <a:endCxn id="33" idx="1"/>
          </p:cNvCxnSpPr>
          <p:nvPr/>
        </p:nvCxnSpPr>
        <p:spPr>
          <a:xfrm flipV="1">
            <a:off x="1942927" y="3819906"/>
            <a:ext cx="1370322" cy="5586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>
          <a:xfrm>
            <a:off x="144204" y="5401149"/>
            <a:ext cx="88556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/>
          <p:nvPr/>
        </p:nvCxnSpPr>
        <p:spPr>
          <a:xfrm>
            <a:off x="126786" y="5833197"/>
            <a:ext cx="89476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1" name="文字方塊 60"/>
          <p:cNvSpPr txBox="1"/>
          <p:nvPr/>
        </p:nvSpPr>
        <p:spPr>
          <a:xfrm>
            <a:off x="1134898" y="5206956"/>
            <a:ext cx="123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Outer net</a:t>
            </a:r>
            <a:endParaRPr lang="zh-TW" altLang="en-US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文字方塊 61"/>
          <p:cNvSpPr txBox="1"/>
          <p:nvPr/>
        </p:nvSpPr>
        <p:spPr>
          <a:xfrm>
            <a:off x="1134898" y="5625299"/>
            <a:ext cx="1399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Inner net</a:t>
            </a:r>
            <a:endParaRPr lang="zh-TW" altLang="en-US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79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647656" y="187326"/>
            <a:ext cx="6357982" cy="785818"/>
          </a:xfrm>
        </p:spPr>
        <p:txBody>
          <a:bodyPr>
            <a:noAutofit/>
          </a:bodyPr>
          <a:lstStyle/>
          <a:p>
            <a:r>
              <a:rPr lang="en-US" altLang="zh-TW" sz="2800" dirty="0" smtClean="0"/>
              <a:t>Structure of 24-bit Seismic </a:t>
            </a:r>
            <a:r>
              <a:rPr lang="en-US" altLang="zh-TW" sz="2800" dirty="0"/>
              <a:t>N</a:t>
            </a:r>
            <a:r>
              <a:rPr lang="en-US" altLang="zh-TW" sz="2800" dirty="0" smtClean="0"/>
              <a:t>etwork</a:t>
            </a:r>
            <a:endParaRPr lang="zh-TW" altLang="en-US" sz="2800" dirty="0"/>
          </a:p>
        </p:txBody>
      </p:sp>
      <p:sp>
        <p:nvSpPr>
          <p:cNvPr id="59" name="Rectangle 2"/>
          <p:cNvSpPr>
            <a:spLocks noChangeArrowheads="1"/>
          </p:cNvSpPr>
          <p:nvPr/>
        </p:nvSpPr>
        <p:spPr bwMode="auto">
          <a:xfrm>
            <a:off x="1836738" y="2492375"/>
            <a:ext cx="6049962" cy="38893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60" name="Rectangle 3"/>
          <p:cNvSpPr>
            <a:spLocks noChangeArrowheads="1"/>
          </p:cNvSpPr>
          <p:nvPr/>
        </p:nvSpPr>
        <p:spPr bwMode="auto">
          <a:xfrm>
            <a:off x="1979613" y="2708275"/>
            <a:ext cx="5761037" cy="936625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61" name="AutoShape 4"/>
          <p:cNvSpPr>
            <a:spLocks noChangeArrowheads="1"/>
          </p:cNvSpPr>
          <p:nvPr/>
        </p:nvSpPr>
        <p:spPr bwMode="auto">
          <a:xfrm>
            <a:off x="2197100" y="1125538"/>
            <a:ext cx="863600" cy="503237"/>
          </a:xfrm>
          <a:prstGeom prst="can">
            <a:avLst>
              <a:gd name="adj" fmla="val 25000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Blip>
                <a:blip r:embed="rId2"/>
              </a:buBlip>
              <a:defRPr kumimoji="1" sz="2800">
                <a:solidFill>
                  <a:schemeClr val="accent2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p"/>
              <a:defRPr kumimoji="1" sz="2400">
                <a:solidFill>
                  <a:srgbClr val="0000FF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endParaRPr lang="zh-TW" altLang="en-US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AutoShape 5"/>
          <p:cNvSpPr>
            <a:spLocks noChangeArrowheads="1"/>
          </p:cNvSpPr>
          <p:nvPr/>
        </p:nvSpPr>
        <p:spPr bwMode="auto">
          <a:xfrm>
            <a:off x="3348038" y="1125538"/>
            <a:ext cx="863600" cy="503237"/>
          </a:xfrm>
          <a:prstGeom prst="can">
            <a:avLst>
              <a:gd name="adj" fmla="val 25000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Blip>
                <a:blip r:embed="rId2"/>
              </a:buBlip>
              <a:defRPr kumimoji="1" sz="2800">
                <a:solidFill>
                  <a:schemeClr val="accent2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p"/>
              <a:defRPr kumimoji="1" sz="2400">
                <a:solidFill>
                  <a:srgbClr val="0000FF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FBA</a:t>
            </a:r>
            <a:endParaRPr lang="zh-TW" altLang="en-US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AutoShape 6"/>
          <p:cNvSpPr>
            <a:spLocks noChangeArrowheads="1"/>
          </p:cNvSpPr>
          <p:nvPr/>
        </p:nvSpPr>
        <p:spPr bwMode="auto">
          <a:xfrm>
            <a:off x="4500563" y="1125538"/>
            <a:ext cx="863600" cy="503237"/>
          </a:xfrm>
          <a:prstGeom prst="can">
            <a:avLst>
              <a:gd name="adj" fmla="val 25000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Blip>
                <a:blip r:embed="rId2"/>
              </a:buBlip>
              <a:defRPr kumimoji="1" sz="2800">
                <a:solidFill>
                  <a:schemeClr val="accent2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p"/>
              <a:defRPr kumimoji="1" sz="2400">
                <a:solidFill>
                  <a:srgbClr val="0000FF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zh-TW" altLang="en-US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AutoShape 7"/>
          <p:cNvSpPr>
            <a:spLocks noChangeArrowheads="1"/>
          </p:cNvSpPr>
          <p:nvPr/>
        </p:nvSpPr>
        <p:spPr bwMode="auto">
          <a:xfrm>
            <a:off x="5580063" y="1125538"/>
            <a:ext cx="863600" cy="503237"/>
          </a:xfrm>
          <a:prstGeom prst="can">
            <a:avLst>
              <a:gd name="adj" fmla="val 25000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Blip>
                <a:blip r:embed="rId2"/>
              </a:buBlip>
              <a:defRPr kumimoji="1" sz="2800">
                <a:solidFill>
                  <a:schemeClr val="accent2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p"/>
              <a:defRPr kumimoji="1" sz="2400">
                <a:solidFill>
                  <a:srgbClr val="0000FF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endParaRPr lang="zh-TW" altLang="en-US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AutoShape 8"/>
          <p:cNvSpPr>
            <a:spLocks noChangeArrowheads="1"/>
          </p:cNvSpPr>
          <p:nvPr/>
        </p:nvSpPr>
        <p:spPr bwMode="auto">
          <a:xfrm>
            <a:off x="6661150" y="1125538"/>
            <a:ext cx="863600" cy="503237"/>
          </a:xfrm>
          <a:prstGeom prst="can">
            <a:avLst>
              <a:gd name="adj" fmla="val 25000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Blip>
                <a:blip r:embed="rId2"/>
              </a:buBlip>
              <a:defRPr kumimoji="1" sz="2800">
                <a:solidFill>
                  <a:schemeClr val="accent2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p"/>
              <a:defRPr kumimoji="1" sz="2400">
                <a:solidFill>
                  <a:srgbClr val="0000FF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  <a:endParaRPr lang="zh-TW" altLang="en-US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AutoShape 26"/>
          <p:cNvSpPr>
            <a:spLocks noChangeArrowheads="1"/>
          </p:cNvSpPr>
          <p:nvPr/>
        </p:nvSpPr>
        <p:spPr bwMode="auto">
          <a:xfrm>
            <a:off x="2484438" y="1700213"/>
            <a:ext cx="215900" cy="1152525"/>
          </a:xfrm>
          <a:prstGeom prst="downArrow">
            <a:avLst>
              <a:gd name="adj1" fmla="val 50000"/>
              <a:gd name="adj2" fmla="val 133456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 sz="1800"/>
          </a:p>
        </p:txBody>
      </p:sp>
      <p:pic>
        <p:nvPicPr>
          <p:cNvPr id="67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6" y="2931582"/>
            <a:ext cx="79216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 Box 13"/>
          <p:cNvSpPr txBox="1">
            <a:spLocks noChangeArrowheads="1"/>
          </p:cNvSpPr>
          <p:nvPr/>
        </p:nvSpPr>
        <p:spPr bwMode="auto">
          <a:xfrm>
            <a:off x="865500" y="3322055"/>
            <a:ext cx="8210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Blip>
                <a:blip r:embed="rId2"/>
              </a:buBlip>
              <a:defRPr kumimoji="1" sz="2800">
                <a:solidFill>
                  <a:schemeClr val="accent2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p"/>
              <a:defRPr kumimoji="1" sz="2400">
                <a:solidFill>
                  <a:srgbClr val="0000FF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400" b="1" dirty="0" smtClean="0">
                <a:solidFill>
                  <a:schemeClr val="tx1"/>
                </a:solidFill>
                <a:effectLst/>
              </a:rPr>
              <a:t>module</a:t>
            </a:r>
            <a:endParaRPr lang="zh-TW" altLang="en-US" sz="1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77" name="AutoShape 26"/>
          <p:cNvSpPr>
            <a:spLocks noChangeArrowheads="1"/>
          </p:cNvSpPr>
          <p:nvPr/>
        </p:nvSpPr>
        <p:spPr bwMode="auto">
          <a:xfrm>
            <a:off x="3636963" y="1700213"/>
            <a:ext cx="215900" cy="1152525"/>
          </a:xfrm>
          <a:prstGeom prst="downArrow">
            <a:avLst>
              <a:gd name="adj1" fmla="val 50000"/>
              <a:gd name="adj2" fmla="val 133456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 sz="1800"/>
          </a:p>
        </p:txBody>
      </p:sp>
      <p:sp>
        <p:nvSpPr>
          <p:cNvPr id="78" name="AutoShape 26"/>
          <p:cNvSpPr>
            <a:spLocks noChangeArrowheads="1"/>
          </p:cNvSpPr>
          <p:nvPr/>
        </p:nvSpPr>
        <p:spPr bwMode="auto">
          <a:xfrm>
            <a:off x="4787900" y="1700213"/>
            <a:ext cx="217488" cy="1152525"/>
          </a:xfrm>
          <a:prstGeom prst="downArrow">
            <a:avLst>
              <a:gd name="adj1" fmla="val 50000"/>
              <a:gd name="adj2" fmla="val 132481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 sz="1800"/>
          </a:p>
        </p:txBody>
      </p:sp>
      <p:sp>
        <p:nvSpPr>
          <p:cNvPr id="79" name="AutoShape 26"/>
          <p:cNvSpPr>
            <a:spLocks noChangeArrowheads="1"/>
          </p:cNvSpPr>
          <p:nvPr/>
        </p:nvSpPr>
        <p:spPr bwMode="auto">
          <a:xfrm>
            <a:off x="5868988" y="1700213"/>
            <a:ext cx="215900" cy="1152525"/>
          </a:xfrm>
          <a:prstGeom prst="downArrow">
            <a:avLst>
              <a:gd name="adj1" fmla="val 50000"/>
              <a:gd name="adj2" fmla="val 133456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 sz="1800"/>
          </a:p>
        </p:txBody>
      </p:sp>
      <p:sp>
        <p:nvSpPr>
          <p:cNvPr id="80" name="AutoShape 26"/>
          <p:cNvSpPr>
            <a:spLocks noChangeArrowheads="1"/>
          </p:cNvSpPr>
          <p:nvPr/>
        </p:nvSpPr>
        <p:spPr bwMode="auto">
          <a:xfrm>
            <a:off x="7021513" y="1700213"/>
            <a:ext cx="144462" cy="1152525"/>
          </a:xfrm>
          <a:prstGeom prst="downArrow">
            <a:avLst>
              <a:gd name="adj1" fmla="val 50000"/>
              <a:gd name="adj2" fmla="val 199451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 sz="1800"/>
          </a:p>
        </p:txBody>
      </p:sp>
      <p:sp>
        <p:nvSpPr>
          <p:cNvPr id="81" name="Rectangle 24"/>
          <p:cNvSpPr>
            <a:spLocks noChangeArrowheads="1"/>
          </p:cNvSpPr>
          <p:nvPr/>
        </p:nvSpPr>
        <p:spPr bwMode="auto">
          <a:xfrm>
            <a:off x="-7814" y="2584226"/>
            <a:ext cx="19144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Blip>
                <a:blip r:embed="rId2"/>
              </a:buBlip>
              <a:defRPr kumimoji="1" sz="2800">
                <a:solidFill>
                  <a:schemeClr val="accent2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p"/>
              <a:defRPr kumimoji="1" sz="2400">
                <a:solidFill>
                  <a:srgbClr val="0000FF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 b="1" dirty="0" smtClean="0">
                <a:solidFill>
                  <a:srgbClr val="0000FF"/>
                </a:solidFill>
                <a:effectLst/>
              </a:rPr>
              <a:t>Data Receiving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 b="1" dirty="0" smtClean="0">
                <a:solidFill>
                  <a:srgbClr val="0000FF"/>
                </a:solidFill>
              </a:rPr>
              <a:t> L</a:t>
            </a:r>
            <a:r>
              <a:rPr lang="en-US" altLang="zh-TW" sz="1800" b="1" dirty="0" smtClean="0">
                <a:solidFill>
                  <a:srgbClr val="0000FF"/>
                </a:solidFill>
                <a:effectLst/>
              </a:rPr>
              <a:t>ayer   </a:t>
            </a:r>
            <a:endParaRPr lang="zh-TW" altLang="en-US" sz="1800" b="1" dirty="0">
              <a:solidFill>
                <a:srgbClr val="0000FF"/>
              </a:solidFill>
              <a:effectLst/>
            </a:endParaRPr>
          </a:p>
        </p:txBody>
      </p:sp>
      <p:sp>
        <p:nvSpPr>
          <p:cNvPr id="82" name="Rectangle 25"/>
          <p:cNvSpPr>
            <a:spLocks noChangeArrowheads="1"/>
          </p:cNvSpPr>
          <p:nvPr/>
        </p:nvSpPr>
        <p:spPr bwMode="auto">
          <a:xfrm>
            <a:off x="38825" y="3689925"/>
            <a:ext cx="20056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Blip>
                <a:blip r:embed="rId2"/>
              </a:buBlip>
              <a:defRPr kumimoji="1" sz="2800">
                <a:solidFill>
                  <a:schemeClr val="accent2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p"/>
              <a:defRPr kumimoji="1" sz="2400">
                <a:solidFill>
                  <a:srgbClr val="0000FF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 b="1" dirty="0" smtClean="0">
                <a:solidFill>
                  <a:srgbClr val="008000"/>
                </a:solidFill>
                <a:effectLst/>
              </a:rPr>
              <a:t>Data</a:t>
            </a:r>
            <a:r>
              <a:rPr lang="zh-TW" altLang="en-US" sz="1800" b="1" dirty="0">
                <a:solidFill>
                  <a:srgbClr val="008000"/>
                </a:solidFill>
              </a:rPr>
              <a:t> </a:t>
            </a:r>
            <a:r>
              <a:rPr lang="zh-TW" altLang="en-US" sz="1800" b="1" dirty="0" smtClean="0">
                <a:solidFill>
                  <a:srgbClr val="008000"/>
                </a:solidFill>
              </a:rPr>
              <a:t> </a:t>
            </a:r>
            <a:r>
              <a:rPr lang="en-US" altLang="zh-TW" sz="1800" b="1" dirty="0" smtClean="0">
                <a:solidFill>
                  <a:srgbClr val="008000"/>
                </a:solidFill>
              </a:rPr>
              <a:t>Integrating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 b="1" dirty="0" smtClean="0">
                <a:solidFill>
                  <a:srgbClr val="008000"/>
                </a:solidFill>
                <a:effectLst/>
              </a:rPr>
              <a:t>Layer</a:t>
            </a:r>
          </a:p>
        </p:txBody>
      </p:sp>
      <p:sp>
        <p:nvSpPr>
          <p:cNvPr id="83" name="Rectangle 26"/>
          <p:cNvSpPr>
            <a:spLocks noChangeArrowheads="1"/>
          </p:cNvSpPr>
          <p:nvPr/>
        </p:nvSpPr>
        <p:spPr bwMode="auto">
          <a:xfrm>
            <a:off x="97703" y="4941168"/>
            <a:ext cx="17277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Blip>
                <a:blip r:embed="rId2"/>
              </a:buBlip>
              <a:defRPr kumimoji="1" sz="2800">
                <a:solidFill>
                  <a:schemeClr val="accent2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p"/>
              <a:defRPr kumimoji="1" sz="2400">
                <a:solidFill>
                  <a:srgbClr val="0000FF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 b="1" dirty="0" smtClean="0">
                <a:solidFill>
                  <a:srgbClr val="FF66CC"/>
                </a:solidFill>
              </a:rPr>
              <a:t>Data Applying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 b="1" dirty="0" smtClean="0">
                <a:solidFill>
                  <a:srgbClr val="FF66CC"/>
                </a:solidFill>
              </a:rPr>
              <a:t>Layer</a:t>
            </a:r>
            <a:endParaRPr lang="zh-TW" altLang="en-US" sz="1800" b="1" dirty="0">
              <a:solidFill>
                <a:srgbClr val="FF66CC"/>
              </a:solidFill>
              <a:effectLst/>
            </a:endParaRPr>
          </a:p>
        </p:txBody>
      </p:sp>
      <p:sp>
        <p:nvSpPr>
          <p:cNvPr id="84" name="Rectangle 27"/>
          <p:cNvSpPr>
            <a:spLocks noChangeArrowheads="1"/>
          </p:cNvSpPr>
          <p:nvPr/>
        </p:nvSpPr>
        <p:spPr bwMode="auto">
          <a:xfrm>
            <a:off x="1979613" y="3716338"/>
            <a:ext cx="5761037" cy="936625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91" name="Rectangle 34"/>
          <p:cNvSpPr>
            <a:spLocks noChangeArrowheads="1"/>
          </p:cNvSpPr>
          <p:nvPr/>
        </p:nvSpPr>
        <p:spPr bwMode="auto">
          <a:xfrm>
            <a:off x="1981200" y="4724400"/>
            <a:ext cx="5759450" cy="144145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FF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92" name="AutoShape 46"/>
          <p:cNvSpPr>
            <a:spLocks noChangeArrowheads="1"/>
          </p:cNvSpPr>
          <p:nvPr/>
        </p:nvSpPr>
        <p:spPr bwMode="auto">
          <a:xfrm>
            <a:off x="2124075" y="4869532"/>
            <a:ext cx="865188" cy="647700"/>
          </a:xfrm>
          <a:prstGeom prst="flowChartMultidocumen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Blip>
                <a:blip r:embed="rId2"/>
              </a:buBlip>
              <a:defRPr kumimoji="1" sz="2800">
                <a:solidFill>
                  <a:schemeClr val="accent2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p"/>
              <a:defRPr kumimoji="1" sz="2400">
                <a:solidFill>
                  <a:srgbClr val="0000FF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200" b="1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Seismisity</a:t>
            </a:r>
            <a:endParaRPr lang="en-US" altLang="zh-TW" sz="12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monitoring</a:t>
            </a:r>
            <a:endParaRPr lang="zh-TW" altLang="en-US" sz="12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AutoShape 46"/>
          <p:cNvSpPr>
            <a:spLocks noChangeArrowheads="1"/>
          </p:cNvSpPr>
          <p:nvPr/>
        </p:nvSpPr>
        <p:spPr bwMode="auto">
          <a:xfrm>
            <a:off x="3060700" y="4868863"/>
            <a:ext cx="863600" cy="576262"/>
          </a:xfrm>
          <a:prstGeom prst="flowChartMultidocumen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Blip>
                <a:blip r:embed="rId2"/>
              </a:buBlip>
              <a:defRPr kumimoji="1" sz="2800">
                <a:solidFill>
                  <a:schemeClr val="accent2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p"/>
              <a:defRPr kumimoji="1" sz="2400">
                <a:solidFill>
                  <a:srgbClr val="0000FF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1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Earthquake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reporting</a:t>
            </a:r>
            <a:endParaRPr lang="zh-TW" altLang="en-US" sz="11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AutoShape 46"/>
          <p:cNvSpPr>
            <a:spLocks noChangeArrowheads="1"/>
          </p:cNvSpPr>
          <p:nvPr/>
        </p:nvSpPr>
        <p:spPr bwMode="auto">
          <a:xfrm>
            <a:off x="3997325" y="4868863"/>
            <a:ext cx="863600" cy="576262"/>
          </a:xfrm>
          <a:prstGeom prst="flowChartMultidocumen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Blip>
                <a:blip r:embed="rId2"/>
              </a:buBlip>
              <a:defRPr kumimoji="1" sz="2800">
                <a:solidFill>
                  <a:schemeClr val="accent2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p"/>
              <a:defRPr kumimoji="1" sz="2400">
                <a:solidFill>
                  <a:srgbClr val="0000FF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1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1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Warning</a:t>
            </a:r>
            <a:endParaRPr lang="zh-TW" altLang="en-US" sz="11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AutoShape 46"/>
          <p:cNvSpPr>
            <a:spLocks noChangeArrowheads="1"/>
          </p:cNvSpPr>
          <p:nvPr/>
        </p:nvSpPr>
        <p:spPr bwMode="auto">
          <a:xfrm>
            <a:off x="4932363" y="4868863"/>
            <a:ext cx="884237" cy="576262"/>
          </a:xfrm>
          <a:prstGeom prst="flowChartMultidocumen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Blip>
                <a:blip r:embed="rId2"/>
              </a:buBlip>
              <a:defRPr kumimoji="1" sz="2800">
                <a:solidFill>
                  <a:schemeClr val="accent2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p"/>
              <a:defRPr kumimoji="1" sz="2400">
                <a:solidFill>
                  <a:srgbClr val="0000FF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2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Tsunami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waining</a:t>
            </a:r>
            <a:endParaRPr lang="zh-TW" altLang="en-US" sz="12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AutoShape 46"/>
          <p:cNvSpPr>
            <a:spLocks noChangeArrowheads="1"/>
          </p:cNvSpPr>
          <p:nvPr/>
        </p:nvSpPr>
        <p:spPr bwMode="auto">
          <a:xfrm>
            <a:off x="5868988" y="4868863"/>
            <a:ext cx="884237" cy="576262"/>
          </a:xfrm>
          <a:prstGeom prst="flowChartMultidocumen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Blip>
                <a:blip r:embed="rId2"/>
              </a:buBlip>
              <a:defRPr kumimoji="1" sz="2800">
                <a:solidFill>
                  <a:schemeClr val="accent2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p"/>
              <a:defRPr kumimoji="1" sz="2400">
                <a:solidFill>
                  <a:srgbClr val="0000FF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2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CMT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9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Focal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9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Mechanism</a:t>
            </a:r>
            <a:endParaRPr lang="zh-TW" altLang="en-US" sz="9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AutoShape 46"/>
          <p:cNvSpPr>
            <a:spLocks noChangeArrowheads="1"/>
          </p:cNvSpPr>
          <p:nvPr/>
        </p:nvSpPr>
        <p:spPr bwMode="auto">
          <a:xfrm>
            <a:off x="6805613" y="4868863"/>
            <a:ext cx="884237" cy="576262"/>
          </a:xfrm>
          <a:prstGeom prst="flowChartMultidocumen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Blip>
                <a:blip r:embed="rId2"/>
              </a:buBlip>
              <a:defRPr kumimoji="1" sz="2800">
                <a:solidFill>
                  <a:schemeClr val="accent2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p"/>
              <a:defRPr kumimoji="1" sz="2400">
                <a:solidFill>
                  <a:srgbClr val="0000FF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2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Local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2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monitoring</a:t>
            </a:r>
            <a:endParaRPr lang="zh-TW" altLang="en-US" sz="12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AutoShape 43"/>
          <p:cNvSpPr>
            <a:spLocks noChangeArrowheads="1"/>
          </p:cNvSpPr>
          <p:nvPr/>
        </p:nvSpPr>
        <p:spPr bwMode="auto">
          <a:xfrm>
            <a:off x="6948488" y="3933825"/>
            <a:ext cx="1655762" cy="504825"/>
          </a:xfrm>
          <a:prstGeom prst="leftRightArrow">
            <a:avLst>
              <a:gd name="adj1" fmla="val 45056"/>
              <a:gd name="adj2" fmla="val 45918"/>
            </a:avLst>
          </a:prstGeom>
          <a:solidFill>
            <a:srgbClr val="0000FF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Blip>
                <a:blip r:embed="rId2"/>
              </a:buBlip>
              <a:defRPr kumimoji="1" sz="2800">
                <a:solidFill>
                  <a:schemeClr val="accent2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p"/>
              <a:defRPr kumimoji="1" sz="2400">
                <a:solidFill>
                  <a:srgbClr val="0000FF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200" b="1">
                <a:solidFill>
                  <a:srgbClr val="FFFF00"/>
                </a:solidFill>
                <a:effectLst/>
              </a:rPr>
              <a:t>Data Exchange</a:t>
            </a:r>
          </a:p>
        </p:txBody>
      </p:sp>
      <p:sp>
        <p:nvSpPr>
          <p:cNvPr id="101" name="Text Box 44"/>
          <p:cNvSpPr txBox="1">
            <a:spLocks noChangeArrowheads="1"/>
          </p:cNvSpPr>
          <p:nvPr/>
        </p:nvSpPr>
        <p:spPr bwMode="auto">
          <a:xfrm>
            <a:off x="1836738" y="1916113"/>
            <a:ext cx="6126162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39999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Blip>
                <a:blip r:embed="rId2"/>
              </a:buBlip>
              <a:defRPr kumimoji="1" sz="2800">
                <a:solidFill>
                  <a:schemeClr val="accent2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p"/>
              <a:defRPr kumimoji="1" sz="2400">
                <a:solidFill>
                  <a:srgbClr val="0000FF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MPLS</a:t>
            </a:r>
            <a:r>
              <a:rPr lang="zh-TW" altLang="en-US" sz="18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18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ADSL</a:t>
            </a:r>
            <a:r>
              <a:rPr lang="zh-TW" altLang="en-US" sz="18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optic fiber submarine cable </a:t>
            </a:r>
            <a:r>
              <a:rPr lang="zh-TW" altLang="en-US" sz="18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18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microwave</a:t>
            </a:r>
            <a:endParaRPr lang="zh-TW" altLang="en-US" sz="1800" b="1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Rectangle 45"/>
          <p:cNvSpPr>
            <a:spLocks noChangeArrowheads="1"/>
          </p:cNvSpPr>
          <p:nvPr/>
        </p:nvSpPr>
        <p:spPr bwMode="auto">
          <a:xfrm>
            <a:off x="684213" y="1916113"/>
            <a:ext cx="11160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Blip>
                <a:blip r:embed="rId2"/>
              </a:buBlip>
              <a:defRPr kumimoji="1" sz="2800">
                <a:solidFill>
                  <a:schemeClr val="accent2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p"/>
              <a:defRPr kumimoji="1" sz="2400">
                <a:solidFill>
                  <a:srgbClr val="0000FF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 b="1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Internet</a:t>
            </a:r>
            <a:endParaRPr lang="zh-TW" altLang="en-US" sz="1800" b="1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106" name="AutoShape 43"/>
          <p:cNvSpPr>
            <a:spLocks noChangeArrowheads="1"/>
          </p:cNvSpPr>
          <p:nvPr/>
        </p:nvSpPr>
        <p:spPr bwMode="auto">
          <a:xfrm>
            <a:off x="2090349" y="5516562"/>
            <a:ext cx="5539175" cy="576262"/>
          </a:xfrm>
          <a:prstGeom prst="flowChartMagneticDisk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Blip>
                <a:blip r:embed="rId2"/>
              </a:buBlip>
              <a:defRPr kumimoji="1" sz="2800">
                <a:solidFill>
                  <a:schemeClr val="accent2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p"/>
              <a:defRPr kumimoji="1" sz="2400">
                <a:solidFill>
                  <a:srgbClr val="0000FF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Geophysical Database </a:t>
            </a:r>
            <a:r>
              <a:rPr lang="en-US" altLang="zh-TW" sz="1600" b="1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Managemant</a:t>
            </a:r>
            <a:r>
              <a:rPr lang="en-US" altLang="zh-TW" sz="1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System (GDMS</a:t>
            </a:r>
            <a:r>
              <a:rPr lang="en-US" altLang="zh-TW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8" name="圖片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51" y="859862"/>
            <a:ext cx="672055" cy="389844"/>
          </a:xfrm>
          <a:prstGeom prst="rect">
            <a:avLst/>
          </a:prstGeom>
        </p:spPr>
      </p:pic>
      <p:pic>
        <p:nvPicPr>
          <p:cNvPr id="49" name="圖片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810" y="859862"/>
            <a:ext cx="672055" cy="389844"/>
          </a:xfrm>
          <a:prstGeom prst="rect">
            <a:avLst/>
          </a:prstGeom>
        </p:spPr>
      </p:pic>
      <p:pic>
        <p:nvPicPr>
          <p:cNvPr id="50" name="圖片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901" y="836712"/>
            <a:ext cx="672055" cy="389844"/>
          </a:xfrm>
          <a:prstGeom prst="rect">
            <a:avLst/>
          </a:prstGeom>
        </p:spPr>
      </p:pic>
      <p:pic>
        <p:nvPicPr>
          <p:cNvPr id="51" name="圖片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865" y="836712"/>
            <a:ext cx="672055" cy="389844"/>
          </a:xfrm>
          <a:prstGeom prst="rect">
            <a:avLst/>
          </a:prstGeom>
        </p:spPr>
      </p:pic>
      <p:pic>
        <p:nvPicPr>
          <p:cNvPr id="52" name="圖片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774680"/>
            <a:ext cx="477807" cy="380554"/>
          </a:xfrm>
          <a:prstGeom prst="rect">
            <a:avLst/>
          </a:prstGeom>
        </p:spPr>
      </p:pic>
      <p:pic>
        <p:nvPicPr>
          <p:cNvPr id="53" name="圖片 5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8070"/>
            <a:ext cx="495046" cy="356634"/>
          </a:xfrm>
          <a:prstGeom prst="rect">
            <a:avLst/>
          </a:prstGeom>
        </p:spPr>
      </p:pic>
      <p:pic>
        <p:nvPicPr>
          <p:cNvPr id="54" name="圖片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463" y="764704"/>
            <a:ext cx="378842" cy="378842"/>
          </a:xfrm>
          <a:prstGeom prst="rect">
            <a:avLst/>
          </a:prstGeom>
        </p:spPr>
      </p:pic>
      <p:pic>
        <p:nvPicPr>
          <p:cNvPr id="55" name="圖片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674" y="2857597"/>
            <a:ext cx="901590" cy="770479"/>
          </a:xfrm>
          <a:prstGeom prst="rect">
            <a:avLst/>
          </a:prstGeom>
        </p:spPr>
      </p:pic>
      <p:pic>
        <p:nvPicPr>
          <p:cNvPr id="56" name="圖片 55"/>
          <p:cNvPicPr>
            <a:picLocks noChangeAspect="1"/>
          </p:cNvPicPr>
          <p:nvPr/>
        </p:nvPicPr>
        <p:blipFill rotWithShape="1">
          <a:blip r:embed="rId9"/>
          <a:srcRect l="16626" t="12213" r="13396" b="37708"/>
          <a:stretch/>
        </p:blipFill>
        <p:spPr>
          <a:xfrm>
            <a:off x="4663257" y="2926492"/>
            <a:ext cx="916855" cy="599812"/>
          </a:xfrm>
          <a:prstGeom prst="rect">
            <a:avLst/>
          </a:prstGeom>
        </p:spPr>
      </p:pic>
      <p:pic>
        <p:nvPicPr>
          <p:cNvPr id="57" name="圖片 56"/>
          <p:cNvPicPr>
            <a:picLocks noChangeAspect="1"/>
          </p:cNvPicPr>
          <p:nvPr/>
        </p:nvPicPr>
        <p:blipFill rotWithShape="1">
          <a:blip r:embed="rId10"/>
          <a:srcRect r="31354" b="4106"/>
          <a:stretch/>
        </p:blipFill>
        <p:spPr>
          <a:xfrm>
            <a:off x="3060700" y="3011745"/>
            <a:ext cx="1439863" cy="421694"/>
          </a:xfrm>
          <a:prstGeom prst="rect">
            <a:avLst/>
          </a:prstGeom>
        </p:spPr>
      </p:pic>
      <p:pic>
        <p:nvPicPr>
          <p:cNvPr id="58" name="圖片 57"/>
          <p:cNvPicPr>
            <a:picLocks noChangeAspect="1"/>
          </p:cNvPicPr>
          <p:nvPr/>
        </p:nvPicPr>
        <p:blipFill rotWithShape="1">
          <a:blip r:embed="rId11"/>
          <a:srcRect t="17010" r="42769"/>
          <a:stretch/>
        </p:blipFill>
        <p:spPr>
          <a:xfrm>
            <a:off x="5699962" y="3139751"/>
            <a:ext cx="1920540" cy="293688"/>
          </a:xfrm>
          <a:prstGeom prst="rect">
            <a:avLst/>
          </a:prstGeom>
        </p:spPr>
      </p:pic>
      <p:pic>
        <p:nvPicPr>
          <p:cNvPr id="98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2" y="3971153"/>
            <a:ext cx="79216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Text Box 13"/>
          <p:cNvSpPr txBox="1">
            <a:spLocks noChangeArrowheads="1"/>
          </p:cNvSpPr>
          <p:nvPr/>
        </p:nvSpPr>
        <p:spPr bwMode="auto">
          <a:xfrm>
            <a:off x="708025" y="4338424"/>
            <a:ext cx="1052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Blip>
                <a:blip r:embed="rId2"/>
              </a:buBlip>
              <a:defRPr kumimoji="1" sz="2800">
                <a:solidFill>
                  <a:schemeClr val="accent2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p"/>
              <a:defRPr kumimoji="1" sz="2400">
                <a:solidFill>
                  <a:srgbClr val="0000FF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200" b="1" dirty="0">
                <a:solidFill>
                  <a:schemeClr val="tx1"/>
                </a:solidFill>
                <a:effectLst/>
                <a:ea typeface="微軟正黑體" pitchFamily="34" charset="-120"/>
              </a:rPr>
              <a:t>Earthworm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200" b="1" dirty="0" err="1">
                <a:solidFill>
                  <a:schemeClr val="tx1"/>
                </a:solidFill>
                <a:effectLst/>
                <a:ea typeface="微軟正黑體" pitchFamily="34" charset="-120"/>
              </a:rPr>
              <a:t>WaveServer</a:t>
            </a:r>
            <a:endParaRPr lang="en-US" altLang="zh-TW" sz="1200" b="1" dirty="0">
              <a:solidFill>
                <a:schemeClr val="tx1"/>
              </a:solidFill>
              <a:effectLst/>
              <a:ea typeface="微軟正黑體" pitchFamily="34" charset="-120"/>
            </a:endParaRPr>
          </a:p>
        </p:txBody>
      </p:sp>
      <p:pic>
        <p:nvPicPr>
          <p:cNvPr id="114" name="圖片 1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647" y="3872293"/>
            <a:ext cx="764431" cy="653266"/>
          </a:xfrm>
          <a:prstGeom prst="rect">
            <a:avLst/>
          </a:prstGeom>
        </p:spPr>
      </p:pic>
      <p:pic>
        <p:nvPicPr>
          <p:cNvPr id="115" name="圖片 1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632" y="3855854"/>
            <a:ext cx="764431" cy="653266"/>
          </a:xfrm>
          <a:prstGeom prst="rect">
            <a:avLst/>
          </a:prstGeom>
        </p:spPr>
      </p:pic>
      <p:pic>
        <p:nvPicPr>
          <p:cNvPr id="116" name="圖片 1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860800"/>
            <a:ext cx="764431" cy="653266"/>
          </a:xfrm>
          <a:prstGeom prst="rect">
            <a:avLst/>
          </a:prstGeom>
        </p:spPr>
      </p:pic>
      <p:pic>
        <p:nvPicPr>
          <p:cNvPr id="117" name="圖片 1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861048"/>
            <a:ext cx="764431" cy="653266"/>
          </a:xfrm>
          <a:prstGeom prst="rect">
            <a:avLst/>
          </a:prstGeom>
        </p:spPr>
      </p:pic>
      <p:pic>
        <p:nvPicPr>
          <p:cNvPr id="118" name="圖片 1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731" y="3856456"/>
            <a:ext cx="505397" cy="402528"/>
          </a:xfrm>
          <a:prstGeom prst="rect">
            <a:avLst/>
          </a:prstGeom>
        </p:spPr>
      </p:pic>
      <p:pic>
        <p:nvPicPr>
          <p:cNvPr id="119" name="圖片 1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856456"/>
            <a:ext cx="505397" cy="402528"/>
          </a:xfrm>
          <a:prstGeom prst="rect">
            <a:avLst/>
          </a:prstGeom>
        </p:spPr>
      </p:pic>
      <p:sp>
        <p:nvSpPr>
          <p:cNvPr id="120" name="文字方塊 119"/>
          <p:cNvSpPr txBox="1"/>
          <p:nvPr/>
        </p:nvSpPr>
        <p:spPr>
          <a:xfrm>
            <a:off x="4896644" y="4270617"/>
            <a:ext cx="10235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50" dirty="0" err="1"/>
              <a:t>Ringserver</a:t>
            </a:r>
            <a:endParaRPr lang="zh-TW" altLang="en-US" sz="1350" dirty="0"/>
          </a:p>
        </p:txBody>
      </p:sp>
      <p:sp>
        <p:nvSpPr>
          <p:cNvPr id="121" name="文字方塊 120"/>
          <p:cNvSpPr txBox="1"/>
          <p:nvPr/>
        </p:nvSpPr>
        <p:spPr>
          <a:xfrm>
            <a:off x="5868144" y="4282579"/>
            <a:ext cx="10388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50" dirty="0" err="1"/>
              <a:t>Ringserver</a:t>
            </a:r>
            <a:endParaRPr lang="zh-TW" altLang="en-US" sz="1350" dirty="0"/>
          </a:p>
        </p:txBody>
      </p:sp>
    </p:spTree>
    <p:extLst>
      <p:ext uri="{BB962C8B-B14F-4D97-AF65-F5344CB8AC3E}">
        <p14:creationId xmlns:p14="http://schemas.microsoft.com/office/powerpoint/2010/main" val="217800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群組 17"/>
          <p:cNvGrpSpPr/>
          <p:nvPr/>
        </p:nvGrpSpPr>
        <p:grpSpPr>
          <a:xfrm>
            <a:off x="323528" y="1916832"/>
            <a:ext cx="8199378" cy="3289853"/>
            <a:chOff x="395534" y="1844825"/>
            <a:chExt cx="8116935" cy="3204902"/>
          </a:xfrm>
        </p:grpSpPr>
        <p:pic>
          <p:nvPicPr>
            <p:cNvPr id="144" name="圖片 143"/>
            <p:cNvPicPr/>
            <p:nvPr/>
          </p:nvPicPr>
          <p:blipFill rotWithShape="1">
            <a:blip r:embed="rId2" cstate="print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54"/>
            <a:stretch/>
          </p:blipFill>
          <p:spPr>
            <a:xfrm>
              <a:off x="395534" y="1844825"/>
              <a:ext cx="8116935" cy="3201036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9" name="圓角矩形 8"/>
            <p:cNvSpPr/>
            <p:nvPr/>
          </p:nvSpPr>
          <p:spPr>
            <a:xfrm>
              <a:off x="1329818" y="1997489"/>
              <a:ext cx="648072" cy="22092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smtClean="0">
                  <a:solidFill>
                    <a:srgbClr val="00863D"/>
                  </a:solidFill>
                </a:rPr>
                <a:t>import</a:t>
              </a:r>
              <a:endParaRPr lang="zh-TW" altLang="en-US" sz="1200" dirty="0">
                <a:solidFill>
                  <a:srgbClr val="00863D"/>
                </a:solidFill>
              </a:endParaRPr>
            </a:p>
          </p:txBody>
        </p:sp>
        <p:pic>
          <p:nvPicPr>
            <p:cNvPr id="147" name="圖片 146"/>
            <p:cNvPicPr/>
            <p:nvPr/>
          </p:nvPicPr>
          <p:blipFill rotWithShape="1"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55" t="13558" r="77037"/>
            <a:stretch/>
          </p:blipFill>
          <p:spPr>
            <a:xfrm>
              <a:off x="1187624" y="2295156"/>
              <a:ext cx="1080120" cy="2754571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48" name="圖片 147"/>
            <p:cNvPicPr/>
            <p:nvPr/>
          </p:nvPicPr>
          <p:blipFill rotWithShape="1">
            <a:blip r:embed="rId2" cstate="print">
              <a:clrChange>
                <a:clrFrom>
                  <a:srgbClr val="000000">
                    <a:alpha val="78431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06" t="13558" r="54757"/>
            <a:stretch/>
          </p:blipFill>
          <p:spPr>
            <a:xfrm>
              <a:off x="2915816" y="2295156"/>
              <a:ext cx="1152127" cy="2754571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49" name="圖片 148"/>
            <p:cNvPicPr/>
            <p:nvPr/>
          </p:nvPicPr>
          <p:blipFill rotWithShape="1">
            <a:blip r:embed="rId2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25" t="13558" r="33442"/>
            <a:stretch/>
          </p:blipFill>
          <p:spPr>
            <a:xfrm>
              <a:off x="4815140" y="2291773"/>
              <a:ext cx="979875" cy="2754571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50" name="圖片 149"/>
            <p:cNvPicPr/>
            <p:nvPr/>
          </p:nvPicPr>
          <p:blipFill rotWithShape="1"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80" t="13558" r="10821"/>
            <a:stretch/>
          </p:blipFill>
          <p:spPr>
            <a:xfrm>
              <a:off x="6516216" y="2291289"/>
              <a:ext cx="1113025" cy="2754571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11" name="直線接點 10"/>
            <p:cNvCxnSpPr/>
            <p:nvPr/>
          </p:nvCxnSpPr>
          <p:spPr>
            <a:xfrm>
              <a:off x="1259632" y="2335866"/>
              <a:ext cx="6192688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線接點 150"/>
            <p:cNvCxnSpPr/>
            <p:nvPr/>
          </p:nvCxnSpPr>
          <p:spPr>
            <a:xfrm>
              <a:off x="1259632" y="5035598"/>
              <a:ext cx="6192688" cy="1026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2" name="直線接點 151"/>
          <p:cNvCxnSpPr/>
          <p:nvPr/>
        </p:nvCxnSpPr>
        <p:spPr>
          <a:xfrm flipV="1">
            <a:off x="7451990" y="2392253"/>
            <a:ext cx="1" cy="281046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接點 152"/>
          <p:cNvCxnSpPr/>
          <p:nvPr/>
        </p:nvCxnSpPr>
        <p:spPr>
          <a:xfrm flipV="1">
            <a:off x="1199022" y="2386986"/>
            <a:ext cx="1" cy="281046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標題 11"/>
          <p:cNvSpPr txBox="1">
            <a:spLocks/>
          </p:cNvSpPr>
          <p:nvPr/>
        </p:nvSpPr>
        <p:spPr>
          <a:xfrm>
            <a:off x="647656" y="187326"/>
            <a:ext cx="6357982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dirty="0" smtClean="0"/>
              <a:t>Structure of 24-bit Seismic Network</a:t>
            </a:r>
            <a:endParaRPr lang="zh-TW" altLang="en-US" sz="2800" dirty="0"/>
          </a:p>
        </p:txBody>
      </p:sp>
      <p:pic>
        <p:nvPicPr>
          <p:cNvPr id="158" name="圖片 157"/>
          <p:cNvPicPr/>
          <p:nvPr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4" r="91320"/>
          <a:stretch/>
        </p:blipFill>
        <p:spPr>
          <a:xfrm>
            <a:off x="336609" y="1911563"/>
            <a:ext cx="711696" cy="328588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9" name="圖片 158"/>
          <p:cNvPicPr/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18" t="-454"/>
          <a:stretch/>
        </p:blipFill>
        <p:spPr>
          <a:xfrm>
            <a:off x="7524328" y="1916832"/>
            <a:ext cx="1006962" cy="328588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5078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1"/>
          <p:cNvSpPr txBox="1">
            <a:spLocks/>
          </p:cNvSpPr>
          <p:nvPr/>
        </p:nvSpPr>
        <p:spPr>
          <a:xfrm>
            <a:off x="647656" y="187326"/>
            <a:ext cx="6357982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dirty="0" smtClean="0"/>
              <a:t>Monitoring All the Seismic Network</a:t>
            </a:r>
            <a:endParaRPr lang="zh-TW" altLang="en-US" sz="28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836712"/>
            <a:ext cx="6176145" cy="505513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763688" y="1022539"/>
            <a:ext cx="504056" cy="215444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en-US" altLang="zh-TW" sz="800" dirty="0" smtClean="0"/>
              <a:t>normal</a:t>
            </a:r>
            <a:endParaRPr lang="zh-TW" altLang="en-US" sz="8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2447764" y="1022539"/>
            <a:ext cx="612068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800" dirty="0" smtClean="0"/>
              <a:t>unknown</a:t>
            </a:r>
            <a:endParaRPr lang="zh-TW" altLang="en-US" sz="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249588" y="1022539"/>
            <a:ext cx="504056" cy="215444"/>
          </a:xfrm>
          <a:prstGeom prst="rect">
            <a:avLst/>
          </a:prstGeom>
          <a:solidFill>
            <a:srgbClr val="CC3300"/>
          </a:solidFill>
        </p:spPr>
        <p:txBody>
          <a:bodyPr wrap="square" rtlCol="0">
            <a:spAutoFit/>
          </a:bodyPr>
          <a:lstStyle/>
          <a:p>
            <a:r>
              <a:rPr lang="en-US" altLang="zh-TW" sz="800" dirty="0" smtClean="0"/>
              <a:t>broken</a:t>
            </a:r>
            <a:endParaRPr lang="zh-TW" altLang="en-US" sz="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152131" y="837873"/>
            <a:ext cx="31537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The list of the 24-bit situation</a:t>
            </a:r>
            <a:endParaRPr lang="zh-TW" altLang="en-US" dirty="0"/>
          </a:p>
        </p:txBody>
      </p:sp>
      <p:sp>
        <p:nvSpPr>
          <p:cNvPr id="2" name="向下箭號 1"/>
          <p:cNvSpPr/>
          <p:nvPr/>
        </p:nvSpPr>
        <p:spPr>
          <a:xfrm>
            <a:off x="2699792" y="1772816"/>
            <a:ext cx="144016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下箭號 10"/>
          <p:cNvSpPr/>
          <p:nvPr/>
        </p:nvSpPr>
        <p:spPr>
          <a:xfrm>
            <a:off x="3357600" y="1772816"/>
            <a:ext cx="144016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下箭號 11"/>
          <p:cNvSpPr/>
          <p:nvPr/>
        </p:nvSpPr>
        <p:spPr>
          <a:xfrm>
            <a:off x="4041584" y="1774236"/>
            <a:ext cx="144016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257703" y="14034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3">
                    <a:lumMod val="50000"/>
                  </a:schemeClr>
                </a:solidFill>
              </a:rPr>
              <a:t>module</a:t>
            </a:r>
            <a:endParaRPr lang="zh-TW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158498" y="14034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3">
                    <a:lumMod val="50000"/>
                  </a:schemeClr>
                </a:solidFill>
              </a:rPr>
              <a:t>ring</a:t>
            </a:r>
            <a:endParaRPr lang="zh-TW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717548" y="1412776"/>
            <a:ext cx="200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3">
                    <a:lumMod val="50000"/>
                  </a:schemeClr>
                </a:solidFill>
              </a:rPr>
              <a:t>Wave server</a:t>
            </a:r>
            <a:endParaRPr lang="zh-TW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45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1"/>
          <p:cNvSpPr txBox="1">
            <a:spLocks/>
          </p:cNvSpPr>
          <p:nvPr/>
        </p:nvSpPr>
        <p:spPr>
          <a:xfrm>
            <a:off x="647656" y="187326"/>
            <a:ext cx="6357982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dirty="0" smtClean="0"/>
              <a:t>Monitoring All the Seismic Network</a:t>
            </a:r>
            <a:endParaRPr lang="zh-TW" altLang="en-US" sz="28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" y="344382"/>
            <a:ext cx="8928992" cy="536451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251520" y="580235"/>
            <a:ext cx="64807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100" dirty="0" smtClean="0"/>
              <a:t>Layer 1</a:t>
            </a:r>
            <a:endParaRPr lang="zh-TW" altLang="en-US" sz="11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51520" y="1988840"/>
            <a:ext cx="64807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100" dirty="0" smtClean="0"/>
              <a:t>Layer 2</a:t>
            </a:r>
            <a:endParaRPr lang="zh-TW" altLang="en-US" sz="11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283365" y="3501008"/>
            <a:ext cx="64807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100" dirty="0" smtClean="0"/>
              <a:t>Layer 3</a:t>
            </a:r>
            <a:endParaRPr lang="zh-TW" altLang="en-US" sz="1100" dirty="0"/>
          </a:p>
        </p:txBody>
      </p:sp>
      <p:sp>
        <p:nvSpPr>
          <p:cNvPr id="16" name="向下箭號 15"/>
          <p:cNvSpPr/>
          <p:nvPr/>
        </p:nvSpPr>
        <p:spPr>
          <a:xfrm>
            <a:off x="2351110" y="1064784"/>
            <a:ext cx="145640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下箭號 16"/>
          <p:cNvSpPr/>
          <p:nvPr/>
        </p:nvSpPr>
        <p:spPr>
          <a:xfrm>
            <a:off x="4970566" y="1094619"/>
            <a:ext cx="145640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下箭號 17"/>
          <p:cNvSpPr/>
          <p:nvPr/>
        </p:nvSpPr>
        <p:spPr>
          <a:xfrm>
            <a:off x="6732209" y="943020"/>
            <a:ext cx="144047" cy="245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1900090" y="695452"/>
            <a:ext cx="946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3">
                    <a:lumMod val="50000"/>
                  </a:schemeClr>
                </a:solidFill>
              </a:rPr>
              <a:t>module</a:t>
            </a:r>
            <a:endParaRPr lang="zh-TW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4762533" y="725287"/>
            <a:ext cx="946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3">
                    <a:lumMod val="50000"/>
                  </a:schemeClr>
                </a:solidFill>
              </a:rPr>
              <a:t>Ring</a:t>
            </a:r>
            <a:endParaRPr lang="zh-TW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387171" y="581560"/>
            <a:ext cx="202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3">
                    <a:lumMod val="50000"/>
                  </a:schemeClr>
                </a:solidFill>
              </a:rPr>
              <a:t>Wave server</a:t>
            </a:r>
            <a:endParaRPr lang="zh-TW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42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1"/>
          <p:cNvSpPr txBox="1">
            <a:spLocks/>
          </p:cNvSpPr>
          <p:nvPr/>
        </p:nvSpPr>
        <p:spPr>
          <a:xfrm>
            <a:off x="647656" y="187326"/>
            <a:ext cx="6357982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dirty="0" smtClean="0"/>
              <a:t>Earthquake Early Warning (EEW)</a:t>
            </a:r>
            <a:endParaRPr lang="zh-TW" altLang="en-US" sz="2800" dirty="0"/>
          </a:p>
        </p:txBody>
      </p:sp>
      <p:sp>
        <p:nvSpPr>
          <p:cNvPr id="22" name="內容版面配置區 2"/>
          <p:cNvSpPr txBox="1">
            <a:spLocks/>
          </p:cNvSpPr>
          <p:nvPr/>
        </p:nvSpPr>
        <p:spPr>
          <a:xfrm>
            <a:off x="642910" y="1285860"/>
            <a:ext cx="7929618" cy="484030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rgbClr val="00863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P-wave auto-picking</a:t>
            </a:r>
          </a:p>
          <a:p>
            <a:endParaRPr lang="en-US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Earthquake message</a:t>
            </a:r>
          </a:p>
          <a:p>
            <a:pPr marL="0" indent="0">
              <a:buNone/>
            </a:pPr>
            <a:r>
              <a:rPr lang="zh-TW" altLang="en-US" sz="1800" dirty="0"/>
              <a:t> </a:t>
            </a:r>
            <a:r>
              <a:rPr lang="zh-TW" altLang="en-US" sz="1800" dirty="0" smtClean="0"/>
              <a:t>       </a:t>
            </a:r>
            <a:r>
              <a:rPr lang="en-US" altLang="zh-TW" sz="1800" dirty="0" smtClean="0"/>
              <a:t>At </a:t>
            </a:r>
            <a:r>
              <a:rPr lang="en-US" altLang="zh-TW" sz="1800" dirty="0"/>
              <a:t>least 6 stations</a:t>
            </a:r>
          </a:p>
          <a:p>
            <a:pPr marL="0" indent="0">
              <a:buNone/>
            </a:pPr>
            <a:r>
              <a:rPr lang="en-US" altLang="zh-TW" sz="1800" dirty="0"/>
              <a:t>        RMS less than 0.8.</a:t>
            </a:r>
          </a:p>
          <a:p>
            <a:pPr marL="0" indent="0">
              <a:buNone/>
            </a:pPr>
            <a:r>
              <a:rPr lang="en-US" altLang="zh-TW" sz="1800" dirty="0"/>
              <a:t>        Proceed updating procedure.</a:t>
            </a:r>
            <a:endParaRPr lang="en-US" sz="1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EEW report </a:t>
            </a:r>
          </a:p>
          <a:p>
            <a:pPr marL="0" indent="0"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TW" sz="1800" dirty="0" smtClean="0"/>
              <a:t>Skip </a:t>
            </a:r>
            <a:r>
              <a:rPr lang="en-US" altLang="zh-TW" sz="1800" dirty="0"/>
              <a:t>the first and second earthquake </a:t>
            </a:r>
            <a:r>
              <a:rPr lang="en-US" altLang="zh-TW" sz="1800" dirty="0" smtClean="0"/>
              <a:t>message</a:t>
            </a:r>
            <a:endParaRPr lang="en-US" altLang="zh-TW" sz="1800" dirty="0"/>
          </a:p>
          <a:p>
            <a:pPr marL="0" indent="0">
              <a:buNone/>
            </a:pPr>
            <a:r>
              <a:rPr lang="en-US" altLang="zh-TW" sz="1800" dirty="0" smtClean="0"/>
              <a:t>        </a:t>
            </a:r>
            <a:r>
              <a:rPr lang="en-US" altLang="zh-TW" sz="1800" dirty="0"/>
              <a:t>Take the third earthquake message as the first EEW  report. </a:t>
            </a:r>
            <a:endParaRPr lang="en-US" sz="1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EEW update</a:t>
            </a:r>
          </a:p>
          <a:p>
            <a:pPr marL="0" indent="0">
              <a:buNone/>
            </a:pPr>
            <a:r>
              <a:rPr lang="en-US" altLang="zh-TW" sz="1800" dirty="0" smtClean="0"/>
              <a:t>       Difference </a:t>
            </a:r>
            <a:r>
              <a:rPr lang="en-US" altLang="zh-TW" sz="1800" dirty="0"/>
              <a:t>of location &gt; 20 </a:t>
            </a:r>
            <a:r>
              <a:rPr lang="en-US" altLang="zh-TW" sz="1800" dirty="0" smtClean="0"/>
              <a:t>km</a:t>
            </a:r>
          </a:p>
          <a:p>
            <a:pPr marL="0" indent="0">
              <a:buNone/>
            </a:pPr>
            <a:r>
              <a:rPr lang="en-US" altLang="zh-TW" sz="1800" dirty="0"/>
              <a:t> </a:t>
            </a:r>
            <a:r>
              <a:rPr lang="en-US" altLang="zh-TW" sz="1800" dirty="0" smtClean="0"/>
              <a:t>      Difference </a:t>
            </a:r>
            <a:r>
              <a:rPr lang="en-US" altLang="zh-TW" sz="1800" dirty="0"/>
              <a:t>of magnitude &gt; 0.5</a:t>
            </a:r>
          </a:p>
          <a:p>
            <a:pPr marL="0" indent="0">
              <a:buNone/>
            </a:pPr>
            <a:endParaRPr lang="en-US" sz="1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1800" dirty="0" smtClean="0"/>
          </a:p>
          <a:p>
            <a:pPr marL="0" indent="0">
              <a:buNone/>
            </a:pPr>
            <a:endParaRPr lang="en-US" altLang="zh-TW" sz="1800" dirty="0"/>
          </a:p>
          <a:p>
            <a:pPr marL="0" indent="0">
              <a:buNone/>
            </a:pPr>
            <a:endParaRPr lang="en-US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" t="87273"/>
          <a:stretch/>
        </p:blipFill>
        <p:spPr>
          <a:xfrm>
            <a:off x="1331640" y="1700808"/>
            <a:ext cx="6818034" cy="792088"/>
          </a:xfrm>
          <a:prstGeom prst="rect">
            <a:avLst/>
          </a:prstGeom>
        </p:spPr>
      </p:pic>
      <p:sp>
        <p:nvSpPr>
          <p:cNvPr id="25" name="投影片編號版面配置區 4"/>
          <p:cNvSpPr txBox="1">
            <a:spLocks noGrp="1"/>
          </p:cNvSpPr>
          <p:nvPr/>
        </p:nvSpPr>
        <p:spPr bwMode="auto">
          <a:xfrm>
            <a:off x="9437416" y="9164589"/>
            <a:ext cx="6429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DA81EDC-FFD9-43C6-92D4-BC006A250800}" type="slidenum">
              <a:rPr lang="zh-TW" altLang="en-US" sz="1200" b="1">
                <a:solidFill>
                  <a:srgbClr val="002060"/>
                </a:solidFill>
                <a:ea typeface="微軟正黑體" pitchFamily="34" charset="-120"/>
              </a:rPr>
              <a:pPr algn="r"/>
              <a:t>9</a:t>
            </a:fld>
            <a:endParaRPr lang="en-US" altLang="zh-TW" sz="1200" b="1">
              <a:solidFill>
                <a:srgbClr val="002060"/>
              </a:solidFill>
              <a:ea typeface="微軟正黑體" pitchFamily="34" charset="-120"/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5220071" y="3571994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" name="AutoShape 8"/>
          <p:cNvSpPr>
            <a:spLocks noChangeArrowheads="1"/>
          </p:cNvSpPr>
          <p:nvPr/>
        </p:nvSpPr>
        <p:spPr bwMode="auto">
          <a:xfrm>
            <a:off x="5753471" y="3648194"/>
            <a:ext cx="381000" cy="3810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29" name="AutoShape 11"/>
          <p:cNvSpPr>
            <a:spLocks noChangeArrowheads="1"/>
          </p:cNvSpPr>
          <p:nvPr/>
        </p:nvSpPr>
        <p:spPr bwMode="auto">
          <a:xfrm>
            <a:off x="5448671" y="3800594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" name="AutoShape 12"/>
          <p:cNvSpPr>
            <a:spLocks noChangeArrowheads="1"/>
          </p:cNvSpPr>
          <p:nvPr/>
        </p:nvSpPr>
        <p:spPr bwMode="auto">
          <a:xfrm>
            <a:off x="5829671" y="4105394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" name="AutoShape 13"/>
          <p:cNvSpPr>
            <a:spLocks noChangeArrowheads="1"/>
          </p:cNvSpPr>
          <p:nvPr/>
        </p:nvSpPr>
        <p:spPr bwMode="auto">
          <a:xfrm>
            <a:off x="5601071" y="3419594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" name="AutoShape 14"/>
          <p:cNvSpPr>
            <a:spLocks noChangeArrowheads="1"/>
          </p:cNvSpPr>
          <p:nvPr/>
        </p:nvSpPr>
        <p:spPr bwMode="auto">
          <a:xfrm>
            <a:off x="6058271" y="3495794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" name="AutoShape 15"/>
          <p:cNvSpPr>
            <a:spLocks noChangeArrowheads="1"/>
          </p:cNvSpPr>
          <p:nvPr/>
        </p:nvSpPr>
        <p:spPr bwMode="auto">
          <a:xfrm>
            <a:off x="6210671" y="3876794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" name="AutoShape 16"/>
          <p:cNvSpPr>
            <a:spLocks noChangeArrowheads="1"/>
          </p:cNvSpPr>
          <p:nvPr/>
        </p:nvSpPr>
        <p:spPr bwMode="auto">
          <a:xfrm>
            <a:off x="6210671" y="3267194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" name="AutoShape 17"/>
          <p:cNvSpPr>
            <a:spLocks noChangeArrowheads="1"/>
          </p:cNvSpPr>
          <p:nvPr/>
        </p:nvSpPr>
        <p:spPr bwMode="auto">
          <a:xfrm>
            <a:off x="6363071" y="3648194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9" name="AutoShape 18"/>
          <p:cNvSpPr>
            <a:spLocks noChangeArrowheads="1"/>
          </p:cNvSpPr>
          <p:nvPr/>
        </p:nvSpPr>
        <p:spPr bwMode="auto">
          <a:xfrm>
            <a:off x="5829671" y="3267194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0" name="AutoShape 19"/>
          <p:cNvSpPr>
            <a:spLocks noChangeArrowheads="1"/>
          </p:cNvSpPr>
          <p:nvPr/>
        </p:nvSpPr>
        <p:spPr bwMode="auto">
          <a:xfrm>
            <a:off x="6134471" y="4181594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" name="AutoShape 20"/>
          <p:cNvSpPr>
            <a:spLocks noChangeArrowheads="1"/>
          </p:cNvSpPr>
          <p:nvPr/>
        </p:nvSpPr>
        <p:spPr bwMode="auto">
          <a:xfrm>
            <a:off x="5524871" y="4181594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" name="AutoShape 21"/>
          <p:cNvSpPr>
            <a:spLocks noChangeArrowheads="1"/>
          </p:cNvSpPr>
          <p:nvPr/>
        </p:nvSpPr>
        <p:spPr bwMode="auto">
          <a:xfrm>
            <a:off x="7112371" y="3571994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" name="AutoShape 22"/>
          <p:cNvSpPr>
            <a:spLocks noChangeArrowheads="1"/>
          </p:cNvSpPr>
          <p:nvPr/>
        </p:nvSpPr>
        <p:spPr bwMode="auto">
          <a:xfrm>
            <a:off x="7645771" y="3648194"/>
            <a:ext cx="228600" cy="2286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46" name="AutoShape 23"/>
          <p:cNvSpPr>
            <a:spLocks noChangeArrowheads="1"/>
          </p:cNvSpPr>
          <p:nvPr/>
        </p:nvSpPr>
        <p:spPr bwMode="auto">
          <a:xfrm>
            <a:off x="7340971" y="3800594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" name="AutoShape 24"/>
          <p:cNvSpPr>
            <a:spLocks noChangeArrowheads="1"/>
          </p:cNvSpPr>
          <p:nvPr/>
        </p:nvSpPr>
        <p:spPr bwMode="auto">
          <a:xfrm>
            <a:off x="7721971" y="4105394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" name="AutoShape 25"/>
          <p:cNvSpPr>
            <a:spLocks noChangeArrowheads="1"/>
          </p:cNvSpPr>
          <p:nvPr/>
        </p:nvSpPr>
        <p:spPr bwMode="auto">
          <a:xfrm>
            <a:off x="7493371" y="3419594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" name="AutoShape 26"/>
          <p:cNvSpPr>
            <a:spLocks noChangeArrowheads="1"/>
          </p:cNvSpPr>
          <p:nvPr/>
        </p:nvSpPr>
        <p:spPr bwMode="auto">
          <a:xfrm>
            <a:off x="7950571" y="3495794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0" name="AutoShape 27"/>
          <p:cNvSpPr>
            <a:spLocks noChangeArrowheads="1"/>
          </p:cNvSpPr>
          <p:nvPr/>
        </p:nvSpPr>
        <p:spPr bwMode="auto">
          <a:xfrm>
            <a:off x="8102971" y="3876794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" name="AutoShape 28"/>
          <p:cNvSpPr>
            <a:spLocks noChangeArrowheads="1"/>
          </p:cNvSpPr>
          <p:nvPr/>
        </p:nvSpPr>
        <p:spPr bwMode="auto">
          <a:xfrm>
            <a:off x="8102971" y="3267194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2" name="AutoShape 29"/>
          <p:cNvSpPr>
            <a:spLocks noChangeArrowheads="1"/>
          </p:cNvSpPr>
          <p:nvPr/>
        </p:nvSpPr>
        <p:spPr bwMode="auto">
          <a:xfrm>
            <a:off x="8255371" y="3648194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3" name="AutoShape 30"/>
          <p:cNvSpPr>
            <a:spLocks noChangeArrowheads="1"/>
          </p:cNvSpPr>
          <p:nvPr/>
        </p:nvSpPr>
        <p:spPr bwMode="auto">
          <a:xfrm>
            <a:off x="7721971" y="3267194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4" name="AutoShape 31"/>
          <p:cNvSpPr>
            <a:spLocks noChangeArrowheads="1"/>
          </p:cNvSpPr>
          <p:nvPr/>
        </p:nvSpPr>
        <p:spPr bwMode="auto">
          <a:xfrm>
            <a:off x="8026771" y="4181594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" name="AutoShape 32"/>
          <p:cNvSpPr>
            <a:spLocks noChangeArrowheads="1"/>
          </p:cNvSpPr>
          <p:nvPr/>
        </p:nvSpPr>
        <p:spPr bwMode="auto">
          <a:xfrm>
            <a:off x="7417171" y="4181594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0" name="Text Box 33"/>
          <p:cNvSpPr txBox="1">
            <a:spLocks noChangeArrowheads="1"/>
          </p:cNvSpPr>
          <p:nvPr/>
        </p:nvSpPr>
        <p:spPr bwMode="auto">
          <a:xfrm>
            <a:off x="5220072" y="2657594"/>
            <a:ext cx="12881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 dirty="0"/>
              <a:t>Large event</a:t>
            </a:r>
          </a:p>
        </p:txBody>
      </p:sp>
      <p:sp>
        <p:nvSpPr>
          <p:cNvPr id="61" name="Text Box 34"/>
          <p:cNvSpPr txBox="1">
            <a:spLocks noChangeArrowheads="1"/>
          </p:cNvSpPr>
          <p:nvPr/>
        </p:nvSpPr>
        <p:spPr bwMode="auto">
          <a:xfrm>
            <a:off x="6959971" y="2671882"/>
            <a:ext cx="1298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/>
              <a:t>Small event</a:t>
            </a:r>
          </a:p>
        </p:txBody>
      </p:sp>
      <p:sp>
        <p:nvSpPr>
          <p:cNvPr id="66" name="投影片編號版面配置區 4"/>
          <p:cNvSpPr txBox="1">
            <a:spLocks noGrp="1"/>
          </p:cNvSpPr>
          <p:nvPr/>
        </p:nvSpPr>
        <p:spPr bwMode="auto">
          <a:xfrm>
            <a:off x="9437416" y="10321891"/>
            <a:ext cx="6429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DA81EDC-FFD9-43C6-92D4-BC006A250800}" type="slidenum">
              <a:rPr lang="zh-TW" altLang="en-US" sz="1200" b="1">
                <a:solidFill>
                  <a:srgbClr val="002060"/>
                </a:solidFill>
                <a:ea typeface="微軟正黑體" pitchFamily="34" charset="-120"/>
              </a:rPr>
              <a:pPr algn="r"/>
              <a:t>9</a:t>
            </a:fld>
            <a:endParaRPr lang="en-US" altLang="zh-TW" sz="1200" b="1">
              <a:solidFill>
                <a:srgbClr val="002060"/>
              </a:solidFill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066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1921</TotalTime>
  <Words>346</Words>
  <Application>Microsoft Office PowerPoint</Application>
  <PresentationFormat>如螢幕大小 (4:3)</PresentationFormat>
  <Paragraphs>152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8" baseType="lpstr">
      <vt:lpstr>微軟正黑體</vt:lpstr>
      <vt:lpstr>新細明體</vt:lpstr>
      <vt:lpstr>標楷體</vt:lpstr>
      <vt:lpstr>Arial</vt:lpstr>
      <vt:lpstr>Calibri</vt:lpstr>
      <vt:lpstr>Times New Roman</vt:lpstr>
      <vt:lpstr>Office 佈景主題</vt:lpstr>
      <vt:lpstr>Taiwan 24-bit Real Time Seismic Data System</vt:lpstr>
      <vt:lpstr>24-bit seismic data system</vt:lpstr>
      <vt:lpstr>PowerPoint 簡報</vt:lpstr>
      <vt:lpstr>Data Types</vt:lpstr>
      <vt:lpstr>Structure of 24-bit Seismic Network</vt:lpstr>
      <vt:lpstr>PowerPoint 簡報</vt:lpstr>
      <vt:lpstr>PowerPoint 簡報</vt:lpstr>
      <vt:lpstr>PowerPoint 簡報</vt:lpstr>
      <vt:lpstr>PowerPoint 簡報</vt:lpstr>
      <vt:lpstr>PowerPoint 簡報</vt:lpstr>
      <vt:lpstr>Thank you for your listening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交通部中央氣象局 業務簡報</dc:title>
  <dc:creator>ytcsth</dc:creator>
  <cp:lastModifiedBy>羅翊菁</cp:lastModifiedBy>
  <cp:revision>109</cp:revision>
  <dcterms:created xsi:type="dcterms:W3CDTF">2014-03-04T05:56:28Z</dcterms:created>
  <dcterms:modified xsi:type="dcterms:W3CDTF">2015-07-15T03:48:53Z</dcterms:modified>
</cp:coreProperties>
</file>