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2.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0"/>
  </p:notesMasterIdLst>
  <p:sldIdLst>
    <p:sldId id="256" r:id="rId2"/>
    <p:sldId id="257" r:id="rId3"/>
    <p:sldId id="298" r:id="rId4"/>
    <p:sldId id="299" r:id="rId5"/>
    <p:sldId id="300" r:id="rId6"/>
    <p:sldId id="261" r:id="rId7"/>
    <p:sldId id="262" r:id="rId8"/>
    <p:sldId id="263" r:id="rId9"/>
    <p:sldId id="264" r:id="rId10"/>
    <p:sldId id="265" r:id="rId11"/>
    <p:sldId id="266" r:id="rId12"/>
    <p:sldId id="267" r:id="rId13"/>
    <p:sldId id="269" r:id="rId14"/>
    <p:sldId id="290"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8" r:id="rId32"/>
    <p:sldId id="289" r:id="rId33"/>
    <p:sldId id="258"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8" r:id="rId50"/>
    <p:sldId id="319" r:id="rId51"/>
    <p:sldId id="293" r:id="rId52"/>
    <p:sldId id="294" r:id="rId53"/>
    <p:sldId id="295" r:id="rId54"/>
    <p:sldId id="296" r:id="rId55"/>
    <p:sldId id="297" r:id="rId56"/>
    <p:sldId id="316" r:id="rId57"/>
    <p:sldId id="259" r:id="rId58"/>
    <p:sldId id="317"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910" autoAdjust="0"/>
  </p:normalViewPr>
  <p:slideViewPr>
    <p:cSldViewPr snapToGrid="0" snapToObjects="1">
      <p:cViewPr varScale="1">
        <p:scale>
          <a:sx n="137" d="100"/>
          <a:sy n="137" d="100"/>
        </p:scale>
        <p:origin x="-7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73D201-A80E-764F-97A6-98F79643B999}" type="datetimeFigureOut">
              <a:rPr lang="en-US" smtClean="0"/>
              <a:t>12/12/14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89D380-E372-744E-AC0D-44EB87B95D3D}" type="slidenum">
              <a:rPr lang="en-US" smtClean="0"/>
              <a:t>‹#›</a:t>
            </a:fld>
            <a:endParaRPr lang="en-US"/>
          </a:p>
        </p:txBody>
      </p:sp>
    </p:spTree>
    <p:extLst>
      <p:ext uri="{BB962C8B-B14F-4D97-AF65-F5344CB8AC3E}">
        <p14:creationId xmlns:p14="http://schemas.microsoft.com/office/powerpoint/2010/main" val="26439634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 Id="rId3" Type="http://schemas.openxmlformats.org/officeDocument/2006/relationships/hyperlink" Target="http://service.iris.edu/clients"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6</a:t>
            </a:fld>
            <a:endParaRPr lang="en-US"/>
          </a:p>
        </p:txBody>
      </p:sp>
    </p:spTree>
    <p:extLst>
      <p:ext uri="{BB962C8B-B14F-4D97-AF65-F5344CB8AC3E}">
        <p14:creationId xmlns:p14="http://schemas.microsoft.com/office/powerpoint/2010/main" val="1928580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our core services, </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15</a:t>
            </a:fld>
            <a:endParaRPr lang="en-US"/>
          </a:p>
        </p:txBody>
      </p:sp>
    </p:spTree>
    <p:extLst>
      <p:ext uri="{BB962C8B-B14F-4D97-AF65-F5344CB8AC3E}">
        <p14:creationId xmlns:p14="http://schemas.microsoft.com/office/powerpoint/2010/main" val="427568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Federation of Distributed Seismic Networks</a:t>
            </a:r>
          </a:p>
          <a:p>
            <a:r>
              <a:rPr lang="en-US" dirty="0" smtClean="0"/>
              <a:t>----- Meeting Notes (7/18/13 12:32) -----</a:t>
            </a:r>
          </a:p>
          <a:p>
            <a:r>
              <a:rPr lang="en-US" dirty="0" smtClean="0"/>
              <a:t>web services</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16</a:t>
            </a:fld>
            <a:endParaRPr lang="en-US"/>
          </a:p>
        </p:txBody>
      </p:sp>
    </p:spTree>
    <p:extLst>
      <p:ext uri="{BB962C8B-B14F-4D97-AF65-F5344CB8AC3E}">
        <p14:creationId xmlns:p14="http://schemas.microsoft.com/office/powerpoint/2010/main" val="2638525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more supporting services</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17</a:t>
            </a:fld>
            <a:endParaRPr lang="en-US"/>
          </a:p>
        </p:txBody>
      </p:sp>
    </p:spTree>
    <p:extLst>
      <p:ext uri="{BB962C8B-B14F-4D97-AF65-F5344CB8AC3E}">
        <p14:creationId xmlns:p14="http://schemas.microsoft.com/office/powerpoint/2010/main" val="234749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WAS the “Exploring the services” slide</a:t>
            </a:r>
          </a:p>
          <a:p>
            <a:endParaRPr lang="en-US" sz="2400" dirty="0" smtClean="0"/>
          </a:p>
          <a:p>
            <a:r>
              <a:rPr lang="en-US" sz="2400" dirty="0" smtClean="0"/>
              <a:t>Each service is fully documented</a:t>
            </a:r>
          </a:p>
          <a:p>
            <a:pPr marL="800100" lvl="1" indent="-342900">
              <a:buFont typeface="Arial"/>
              <a:buChar char="•"/>
            </a:pPr>
            <a:r>
              <a:rPr lang="en-US" sz="2000" dirty="0" smtClean="0"/>
              <a:t>Query parameters</a:t>
            </a:r>
          </a:p>
          <a:p>
            <a:pPr marL="800100" lvl="1" indent="-342900">
              <a:buFont typeface="Arial"/>
              <a:buChar char="•"/>
            </a:pPr>
            <a:r>
              <a:rPr lang="en-US" sz="2000" dirty="0" smtClean="0"/>
              <a:t>Examples</a:t>
            </a:r>
          </a:p>
          <a:p>
            <a:pPr marL="800100" lvl="1" indent="-342900">
              <a:buFont typeface="Arial"/>
              <a:buChar char="•"/>
            </a:pPr>
            <a:r>
              <a:rPr lang="en-US" sz="2000" dirty="0" smtClean="0"/>
              <a:t>Usage details</a:t>
            </a:r>
          </a:p>
          <a:p>
            <a:r>
              <a:rPr lang="en-US" sz="2400" dirty="0" smtClean="0"/>
              <a:t>URL Builder</a:t>
            </a:r>
          </a:p>
          <a:p>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18</a:t>
            </a:fld>
            <a:endParaRPr lang="en-US"/>
          </a:p>
        </p:txBody>
      </p:sp>
    </p:spTree>
    <p:extLst>
      <p:ext uri="{BB962C8B-B14F-4D97-AF65-F5344CB8AC3E}">
        <p14:creationId xmlns:p14="http://schemas.microsoft.com/office/powerpoint/2010/main" val="827464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roughly similar to </a:t>
            </a:r>
            <a:r>
              <a:rPr lang="en-US" dirty="0" err="1" smtClean="0"/>
              <a:t>seismiquery</a:t>
            </a:r>
            <a:endParaRPr lang="en-US" dirty="0" smtClean="0"/>
          </a:p>
          <a:p>
            <a:endParaRPr lang="en-US" dirty="0" smtClean="0"/>
          </a:p>
          <a:p>
            <a:r>
              <a:rPr lang="en-US" dirty="0" smtClean="0"/>
              <a:t>At this point, show the operation of it, with a few quick examples.  Then get ready for the exercise</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19</a:t>
            </a:fld>
            <a:endParaRPr lang="en-US"/>
          </a:p>
        </p:txBody>
      </p:sp>
    </p:spTree>
    <p:extLst>
      <p:ext uri="{BB962C8B-B14F-4D97-AF65-F5344CB8AC3E}">
        <p14:creationId xmlns:p14="http://schemas.microsoft.com/office/powerpoint/2010/main" val="586497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they’ve been introduced, Time for an exercise.</a:t>
            </a:r>
            <a:endParaRPr lang="en-US" baseline="0" dirty="0" smtClean="0"/>
          </a:p>
          <a:p>
            <a:endParaRPr lang="en-US" baseline="0" dirty="0" smtClean="0"/>
          </a:p>
          <a:p>
            <a:r>
              <a:rPr lang="en-US" baseline="0" dirty="0" smtClean="0"/>
              <a:t>Multiple web services will be needed: event parameters, station discovery, data access (as plot)</a:t>
            </a:r>
          </a:p>
          <a:p>
            <a:endParaRPr lang="en-US" baseline="0" dirty="0" smtClean="0"/>
          </a:p>
          <a:p>
            <a:r>
              <a:rPr lang="en-US" baseline="0" dirty="0" smtClean="0"/>
              <a:t>Final result will be 3 plots from the rotation service.</a:t>
            </a:r>
          </a:p>
          <a:p>
            <a:endParaRPr lang="en-US" baseline="0" dirty="0" smtClean="0"/>
          </a:p>
          <a:p>
            <a:r>
              <a:rPr lang="en-US" baseline="0" dirty="0" smtClean="0"/>
              <a:t>Next slide goes into more details</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20</a:t>
            </a:fld>
            <a:endParaRPr lang="en-US"/>
          </a:p>
        </p:txBody>
      </p:sp>
    </p:spTree>
    <p:extLst>
      <p:ext uri="{BB962C8B-B14F-4D97-AF65-F5344CB8AC3E}">
        <p14:creationId xmlns:p14="http://schemas.microsoft.com/office/powerpoint/2010/main" val="3717906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Exercise</a:t>
            </a:r>
            <a:r>
              <a:rPr lang="en-US" baseline="0" dirty="0" smtClean="0"/>
              <a:t> from within browser, using builders</a:t>
            </a:r>
          </a:p>
          <a:p>
            <a:endParaRPr lang="en-US" baseline="0" dirty="0" smtClean="0"/>
          </a:p>
          <a:p>
            <a:r>
              <a:rPr lang="en-US" baseline="0" dirty="0" smtClean="0"/>
              <a:t>Next slide gives additional hints</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21</a:t>
            </a:fld>
            <a:endParaRPr lang="en-US"/>
          </a:p>
        </p:txBody>
      </p:sp>
    </p:spTree>
    <p:extLst>
      <p:ext uri="{BB962C8B-B14F-4D97-AF65-F5344CB8AC3E}">
        <p14:creationId xmlns:p14="http://schemas.microsoft.com/office/powerpoint/2010/main" val="760479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Exercise</a:t>
            </a:r>
            <a:r>
              <a:rPr lang="en-US" baseline="0" dirty="0" smtClean="0"/>
              <a:t> from within browser, using builders</a:t>
            </a:r>
          </a:p>
          <a:p>
            <a:r>
              <a:rPr lang="en-US" baseline="0" dirty="0" smtClean="0"/>
              <a:t>This exercise could take a while.</a:t>
            </a:r>
          </a:p>
          <a:p>
            <a:endParaRPr lang="en-US" baseline="0" dirty="0" smtClean="0"/>
          </a:p>
          <a:p>
            <a:r>
              <a:rPr lang="en-US" baseline="0" dirty="0" smtClean="0"/>
              <a:t>At the end, walk through the exercise quickly with them.</a:t>
            </a:r>
          </a:p>
          <a:p>
            <a:r>
              <a:rPr lang="en-US" baseline="0" dirty="0" smtClean="0"/>
              <a:t>ASK about which parts were tricky</a:t>
            </a:r>
          </a:p>
        </p:txBody>
      </p:sp>
      <p:sp>
        <p:nvSpPr>
          <p:cNvPr id="4" name="Slide Number Placeholder 3"/>
          <p:cNvSpPr>
            <a:spLocks noGrp="1"/>
          </p:cNvSpPr>
          <p:nvPr>
            <p:ph type="sldNum" sz="quarter" idx="10"/>
          </p:nvPr>
        </p:nvSpPr>
        <p:spPr/>
        <p:txBody>
          <a:bodyPr/>
          <a:lstStyle/>
          <a:p>
            <a:fld id="{C235534E-1E8C-8441-8C31-59B0621A47C4}" type="slidenum">
              <a:rPr lang="en-US" smtClean="0"/>
              <a:pPr/>
              <a:t>22</a:t>
            </a:fld>
            <a:endParaRPr lang="en-US"/>
          </a:p>
        </p:txBody>
      </p:sp>
    </p:spTree>
    <p:extLst>
      <p:ext uri="{BB962C8B-B14F-4D97-AF65-F5344CB8AC3E}">
        <p14:creationId xmlns:p14="http://schemas.microsoft.com/office/powerpoint/2010/main" val="760479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been using the browser…</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23</a:t>
            </a:fld>
            <a:endParaRPr lang="en-US"/>
          </a:p>
        </p:txBody>
      </p:sp>
    </p:spTree>
    <p:extLst>
      <p:ext uri="{BB962C8B-B14F-4D97-AF65-F5344CB8AC3E}">
        <p14:creationId xmlns:p14="http://schemas.microsoft.com/office/powerpoint/2010/main" val="1173512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 DMC</a:t>
            </a:r>
            <a:r>
              <a:rPr lang="en-US" baseline="0" dirty="0" smtClean="0"/>
              <a:t> clients, whether on the web, scripts, desktop applications, will all use web services.</a:t>
            </a:r>
            <a:endParaRPr lang="en-US" dirty="0"/>
          </a:p>
        </p:txBody>
      </p:sp>
      <p:sp>
        <p:nvSpPr>
          <p:cNvPr id="4" name="Slide Number Placeholder 3"/>
          <p:cNvSpPr>
            <a:spLocks noGrp="1"/>
          </p:cNvSpPr>
          <p:nvPr>
            <p:ph type="sldNum" sz="quarter" idx="10"/>
          </p:nvPr>
        </p:nvSpPr>
        <p:spPr/>
        <p:txBody>
          <a:bodyPr/>
          <a:lstStyle/>
          <a:p>
            <a:fld id="{53AEE0A5-1018-904A-84ED-6D1C7D0A60C5}" type="slidenum">
              <a:rPr lang="en-US" smtClean="0"/>
              <a:pPr/>
              <a:t>24</a:t>
            </a:fld>
            <a:endParaRPr lang="en-US"/>
          </a:p>
        </p:txBody>
      </p:sp>
    </p:spTree>
    <p:extLst>
      <p:ext uri="{BB962C8B-B14F-4D97-AF65-F5344CB8AC3E}">
        <p14:creationId xmlns:p14="http://schemas.microsoft.com/office/powerpoint/2010/main" val="48977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schematic,</a:t>
            </a:r>
            <a:r>
              <a:rPr lang="en-US" baseline="0" dirty="0" smtClean="0"/>
              <a:t> laying out the mechanics of a basic web service request and response.  </a:t>
            </a:r>
            <a:endParaRPr lang="en-US" dirty="0"/>
          </a:p>
        </p:txBody>
      </p:sp>
      <p:sp>
        <p:nvSpPr>
          <p:cNvPr id="4" name="Slide Number Placeholder 3"/>
          <p:cNvSpPr>
            <a:spLocks noGrp="1"/>
          </p:cNvSpPr>
          <p:nvPr>
            <p:ph type="sldNum" sz="quarter" idx="10"/>
          </p:nvPr>
        </p:nvSpPr>
        <p:spPr/>
        <p:txBody>
          <a:bodyPr/>
          <a:lstStyle/>
          <a:p>
            <a:fld id="{53AEE0A5-1018-904A-84ED-6D1C7D0A60C5}"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What if your</a:t>
            </a:r>
            <a:r>
              <a:rPr lang="en-US" baseline="0" dirty="0" smtClean="0"/>
              <a:t> data crunching needs are grander. If your processing routines require highly </a:t>
            </a:r>
            <a:r>
              <a:rPr lang="en-US" baseline="0" dirty="0" err="1" smtClean="0"/>
              <a:t>reproducable</a:t>
            </a:r>
            <a:r>
              <a:rPr lang="en-US" baseline="0" dirty="0" smtClean="0"/>
              <a:t> data queries?  Or if they require huge amounts of data?  </a:t>
            </a:r>
          </a:p>
          <a:p>
            <a:r>
              <a:rPr lang="en-US" baseline="0" dirty="0" smtClean="0"/>
              <a:t>Then, the FETCH family of command-line scripts may provide the functionality that you’re looking for.</a:t>
            </a:r>
          </a:p>
          <a:p>
            <a:endParaRPr lang="en-US" dirty="0" smtClean="0"/>
          </a:p>
          <a:p>
            <a:r>
              <a:rPr lang="en-US" sz="1200" kern="1200" dirty="0" smtClean="0">
                <a:solidFill>
                  <a:schemeClr val="tx1"/>
                </a:solidFill>
                <a:effectLst/>
                <a:latin typeface="+mn-lt"/>
                <a:ea typeface="+mn-ea"/>
                <a:cs typeface="+mn-cs"/>
              </a:rPr>
              <a:t>FETCHEVENT and FETCHDATA are the two workhorses.  As their names imply, FETCHEVENT will retrieve information about one or more events, by communicating to the EVENT web service. This information is returned in a simple ASCII format. </a:t>
            </a:r>
          </a:p>
          <a:p>
            <a:r>
              <a:rPr lang="en-US" sz="1200" kern="1200" dirty="0" smtClean="0">
                <a:solidFill>
                  <a:schemeClr val="tx1"/>
                </a:solidFill>
                <a:effectLst/>
                <a:latin typeface="+mn-lt"/>
                <a:ea typeface="+mn-ea"/>
                <a:cs typeface="+mn-cs"/>
              </a:rPr>
              <a:t>FETCHDATA will retrieve </a:t>
            </a:r>
            <a:r>
              <a:rPr lang="en-US" sz="1200" kern="1200" dirty="0" err="1" smtClean="0">
                <a:solidFill>
                  <a:schemeClr val="tx1"/>
                </a:solidFill>
                <a:effectLst/>
                <a:latin typeface="+mn-lt"/>
                <a:ea typeface="+mn-ea"/>
                <a:cs typeface="+mn-cs"/>
              </a:rPr>
              <a:t>timeseries</a:t>
            </a:r>
            <a:r>
              <a:rPr lang="en-US" sz="1200" kern="1200" dirty="0" smtClean="0">
                <a:solidFill>
                  <a:schemeClr val="tx1"/>
                </a:solidFill>
                <a:effectLst/>
                <a:latin typeface="+mn-lt"/>
                <a:ea typeface="+mn-ea"/>
                <a:cs typeface="+mn-cs"/>
              </a:rPr>
              <a:t> data via the-</a:t>
            </a:r>
            <a:r>
              <a:rPr lang="en-US" sz="1200" kern="1200" dirty="0" err="1" smtClean="0">
                <a:solidFill>
                  <a:schemeClr val="tx1"/>
                </a:solidFill>
                <a:effectLst/>
                <a:latin typeface="+mn-lt"/>
                <a:ea typeface="+mn-ea"/>
                <a:cs typeface="+mn-cs"/>
              </a:rPr>
              <a:t>DATASELECTweb</a:t>
            </a:r>
            <a:r>
              <a:rPr lang="en-US" sz="1200" kern="1200" dirty="0" smtClean="0">
                <a:solidFill>
                  <a:schemeClr val="tx1"/>
                </a:solidFill>
                <a:effectLst/>
                <a:latin typeface="+mn-lt"/>
                <a:ea typeface="+mn-ea"/>
                <a:cs typeface="+mn-cs"/>
              </a:rPr>
              <a:t> service.  These data are returned as a series of </a:t>
            </a:r>
            <a:r>
              <a:rPr lang="en-US" sz="1200" kern="1200" dirty="0" err="1" smtClean="0">
                <a:solidFill>
                  <a:schemeClr val="tx1"/>
                </a:solidFill>
                <a:effectLst/>
                <a:latin typeface="+mn-lt"/>
                <a:ea typeface="+mn-ea"/>
                <a:cs typeface="+mn-cs"/>
              </a:rPr>
              <a:t>miniSEED</a:t>
            </a:r>
            <a:r>
              <a:rPr lang="en-US" sz="1200" kern="1200" dirty="0" smtClean="0">
                <a:solidFill>
                  <a:schemeClr val="tx1"/>
                </a:solidFill>
                <a:effectLst/>
                <a:latin typeface="+mn-lt"/>
                <a:ea typeface="+mn-ea"/>
                <a:cs typeface="+mn-cs"/>
              </a:rPr>
              <a:t> files.  </a:t>
            </a:r>
          </a:p>
          <a:p>
            <a:r>
              <a:rPr lang="en-US" sz="1200" kern="1200" dirty="0" smtClean="0">
                <a:solidFill>
                  <a:schemeClr val="tx1"/>
                </a:solidFill>
                <a:effectLst/>
                <a:latin typeface="+mn-lt"/>
                <a:ea typeface="+mn-ea"/>
                <a:cs typeface="+mn-cs"/>
              </a:rPr>
              <a:t>If requested, FETCHDATA will use the station service to return any associated channel metadata.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We’ve  moved from Request-and-wait</a:t>
            </a:r>
            <a:r>
              <a:rPr lang="en-US" sz="1200" kern="1200" baseline="0" dirty="0" smtClean="0">
                <a:solidFill>
                  <a:schemeClr val="tx1"/>
                </a:solidFill>
                <a:effectLst/>
                <a:latin typeface="+mn-lt"/>
                <a:ea typeface="+mn-ea"/>
                <a:cs typeface="+mn-cs"/>
              </a:rPr>
              <a:t> via </a:t>
            </a:r>
            <a:r>
              <a:rPr lang="en-US" sz="1200" kern="1200" baseline="0" dirty="0" err="1" smtClean="0">
                <a:solidFill>
                  <a:schemeClr val="tx1"/>
                </a:solidFill>
                <a:effectLst/>
                <a:latin typeface="+mn-lt"/>
                <a:ea typeface="+mn-ea"/>
                <a:cs typeface="+mn-cs"/>
              </a:rPr>
              <a:t>emali</a:t>
            </a:r>
            <a:r>
              <a:rPr lang="en-US" sz="1200" kern="1200" baseline="0" dirty="0" smtClean="0">
                <a:solidFill>
                  <a:schemeClr val="tx1"/>
                </a:solidFill>
                <a:effectLst/>
                <a:latin typeface="+mn-lt"/>
                <a:ea typeface="+mn-ea"/>
                <a:cs typeface="+mn-cs"/>
              </a:rPr>
              <a:t>  (BREQ_FAST) to more interactive data requesting with preview (WILBER), to interactive &amp; immediate (Web Services).  Now, let’s investigate more automatable ways of accessing our data.</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036D42-2D61-F943-BD47-183D2868BCD4}"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SUMMARIZE POINTS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Fetch clients allow command-line access to IRIS data.</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These scripts are written in PERL, and therefore can be ported to many different systems.  Also, since these commands can be easily scripted, they are great for use in processing systems and automation.</a:t>
            </a:r>
          </a:p>
          <a:p>
            <a:r>
              <a:rPr lang="en-US" sz="1200" kern="1200" dirty="0" smtClean="0">
                <a:solidFill>
                  <a:schemeClr val="tx1"/>
                </a:solidFill>
                <a:effectLst/>
                <a:latin typeface="+mn-lt"/>
                <a:ea typeface="+mn-ea"/>
                <a:cs typeface="+mn-cs"/>
              </a:rPr>
              <a:t>2) Each service parameter (generally) has a matching option within the fetch script.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This means that you can consult the web-pages for the nitty-gritty details of the service, or to figure out what sort of information you need, and then translate that 1-for-1 (often).  Of course, usage-information is available to help navigate the specifics for each service</a:t>
            </a:r>
          </a:p>
          <a:p>
            <a:endParaRPr lang="en-US" dirty="0"/>
          </a:p>
        </p:txBody>
      </p:sp>
      <p:sp>
        <p:nvSpPr>
          <p:cNvPr id="4" name="Slide Number Placeholder 3"/>
          <p:cNvSpPr>
            <a:spLocks noGrp="1"/>
          </p:cNvSpPr>
          <p:nvPr>
            <p:ph type="sldNum" sz="quarter" idx="10"/>
          </p:nvPr>
        </p:nvSpPr>
        <p:spPr/>
        <p:txBody>
          <a:bodyPr/>
          <a:lstStyle/>
          <a:p>
            <a:fld id="{AC036D42-2D61-F943-BD47-183D2868BCD4}" type="slidenum">
              <a:rPr lang="en-US" smtClean="0"/>
              <a:pPr/>
              <a:t>26</a:t>
            </a:fld>
            <a:endParaRPr lang="en-US"/>
          </a:p>
        </p:txBody>
      </p:sp>
    </p:spTree>
    <p:extLst>
      <p:ext uri="{BB962C8B-B14F-4D97-AF65-F5344CB8AC3E}">
        <p14:creationId xmlns:p14="http://schemas.microsoft.com/office/powerpoint/2010/main" val="4269355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FETCH DEMO:</a:t>
            </a:r>
          </a:p>
          <a:p>
            <a:r>
              <a:rPr lang="en-US" sz="1200" b="1" kern="1200" dirty="0" smtClean="0">
                <a:solidFill>
                  <a:schemeClr val="tx1"/>
                </a:solidFill>
                <a:latin typeface="+mn-lt"/>
                <a:ea typeface="+mn-ea"/>
                <a:cs typeface="+mn-cs"/>
              </a:rPr>
              <a:t>Again, At the end of this presentation, I'll provide links on where you can download the Fetch clients</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hlinkClick r:id="rId3"/>
              </a:rPr>
              <a:t>http://service.iris.edu/clients</a:t>
            </a:r>
          </a:p>
          <a:p>
            <a:r>
              <a:rPr lang="en-US" sz="1200" b="1" kern="1200" dirty="0" smtClean="0">
                <a:solidFill>
                  <a:schemeClr val="tx1"/>
                </a:solidFill>
                <a:latin typeface="+mn-lt"/>
                <a:ea typeface="+mn-ea"/>
                <a:cs typeface="+mn-cs"/>
              </a:rPr>
              <a:t>Running the script without specifying any options gives you the documentation for the script</a:t>
            </a:r>
          </a:p>
          <a:p>
            <a:endParaRPr lang="en-US" sz="1200" b="0" kern="1200" dirty="0" smtClean="0">
              <a:solidFill>
                <a:schemeClr val="tx1"/>
              </a:solidFill>
              <a:latin typeface="+mn-lt"/>
              <a:ea typeface="+mn-ea"/>
              <a:cs typeface="+mn-cs"/>
            </a:endParaRPr>
          </a:p>
          <a:p>
            <a:r>
              <a:rPr lang="en-US" sz="1200" b="0" kern="1200" dirty="0" err="1" smtClean="0">
                <a:solidFill>
                  <a:schemeClr val="tx1"/>
                </a:solidFill>
                <a:latin typeface="+mn-lt"/>
                <a:ea typeface="+mn-ea"/>
                <a:cs typeface="+mn-cs"/>
              </a:rPr>
              <a:t>FetchEvent</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Notice all the options here; they closely match the options from the </a:t>
            </a:r>
            <a:r>
              <a:rPr lang="en-US" sz="1200" b="1" kern="1200" dirty="0" err="1" smtClean="0">
                <a:solidFill>
                  <a:schemeClr val="tx1"/>
                </a:solidFill>
                <a:latin typeface="+mn-lt"/>
                <a:ea typeface="+mn-ea"/>
                <a:cs typeface="+mn-cs"/>
              </a:rPr>
              <a:t>webservice's</a:t>
            </a:r>
            <a:r>
              <a:rPr lang="en-US" sz="1200" b="1" kern="1200" dirty="0" smtClean="0">
                <a:solidFill>
                  <a:schemeClr val="tx1"/>
                </a:solidFill>
                <a:latin typeface="+mn-lt"/>
                <a:ea typeface="+mn-ea"/>
                <a:cs typeface="+mn-cs"/>
              </a:rPr>
              <a:t> web page.  Therefore, I won't go into as much detail here as I did with the event </a:t>
            </a:r>
            <a:r>
              <a:rPr lang="en-US" sz="1200" b="1" kern="1200" dirty="0" err="1" smtClean="0">
                <a:solidFill>
                  <a:schemeClr val="tx1"/>
                </a:solidFill>
                <a:latin typeface="+mn-lt"/>
                <a:ea typeface="+mn-ea"/>
                <a:cs typeface="+mn-cs"/>
              </a:rPr>
              <a:t>webservice</a:t>
            </a:r>
            <a:r>
              <a:rPr lang="en-US" sz="1200" b="1" kern="1200" dirty="0" smtClean="0">
                <a:solidFill>
                  <a:schemeClr val="tx1"/>
                </a:solidFill>
                <a:latin typeface="+mn-lt"/>
                <a:ea typeface="+mn-ea"/>
                <a:cs typeface="+mn-cs"/>
              </a:rPr>
              <a:t>.  Of note, though, is that I can save the original XML as well as this scripts default output.</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Now, I'll build up a query to access a specific earthquake.  I know generally when it was, and I know it was bigger than a 5.0</a:t>
            </a:r>
          </a:p>
          <a:p>
            <a:r>
              <a:rPr lang="en-US" sz="1200" b="0" kern="1200" dirty="0" err="1" smtClean="0">
                <a:solidFill>
                  <a:schemeClr val="tx1"/>
                </a:solidFill>
                <a:latin typeface="+mn-lt"/>
                <a:ea typeface="+mn-ea"/>
                <a:cs typeface="+mn-cs"/>
              </a:rPr>
              <a:t>FetchEvent</a:t>
            </a:r>
            <a:r>
              <a:rPr lang="en-US" sz="1200" b="0" kern="1200" dirty="0" smtClean="0">
                <a:solidFill>
                  <a:schemeClr val="tx1"/>
                </a:solidFill>
                <a:latin typeface="+mn-lt"/>
                <a:ea typeface="+mn-ea"/>
                <a:cs typeface="+mn-cs"/>
              </a:rPr>
              <a:t> --mag 5.0</a:t>
            </a:r>
          </a:p>
          <a:p>
            <a:r>
              <a:rPr lang="fr-FR" sz="1200" b="0" kern="1200" dirty="0" err="1" smtClean="0">
                <a:solidFill>
                  <a:schemeClr val="tx1"/>
                </a:solidFill>
                <a:latin typeface="+mn-lt"/>
                <a:ea typeface="+mn-ea"/>
                <a:cs typeface="+mn-cs"/>
              </a:rPr>
              <a:t>FetchEvent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mag</a:t>
            </a:r>
            <a:r>
              <a:rPr lang="fr-FR" sz="1200" b="0" kern="1200" dirty="0" smtClean="0">
                <a:solidFill>
                  <a:schemeClr val="tx1"/>
                </a:solidFill>
                <a:latin typeface="+mn-lt"/>
                <a:ea typeface="+mn-ea"/>
                <a:cs typeface="+mn-cs"/>
              </a:rPr>
              <a:t> 5.0 --s 2009-04-06</a:t>
            </a:r>
          </a:p>
          <a:p>
            <a:endParaRPr lang="fr-FR" sz="1200" b="0" kern="1200" dirty="0" smtClean="0">
              <a:solidFill>
                <a:schemeClr val="tx1"/>
              </a:solidFill>
              <a:latin typeface="+mn-lt"/>
              <a:ea typeface="+mn-ea"/>
              <a:cs typeface="+mn-cs"/>
            </a:endParaRPr>
          </a:p>
          <a:p>
            <a:r>
              <a:rPr lang="fr-FR" sz="1200" b="0" kern="1200" dirty="0" err="1" smtClean="0">
                <a:solidFill>
                  <a:schemeClr val="tx1"/>
                </a:solidFill>
                <a:latin typeface="+mn-lt"/>
                <a:ea typeface="+mn-ea"/>
                <a:cs typeface="+mn-cs"/>
              </a:rPr>
              <a:t>FetchEvent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mag</a:t>
            </a:r>
            <a:r>
              <a:rPr lang="fr-FR" sz="1200" b="0" kern="1200" dirty="0" smtClean="0">
                <a:solidFill>
                  <a:schemeClr val="tx1"/>
                </a:solidFill>
                <a:latin typeface="+mn-lt"/>
                <a:ea typeface="+mn-ea"/>
                <a:cs typeface="+mn-cs"/>
              </a:rPr>
              <a:t> 5.0 --s 2009-04-06 -</a:t>
            </a:r>
            <a:r>
              <a:rPr lang="fr-FR" sz="1200" b="0" kern="1200" dirty="0" err="1" smtClean="0">
                <a:solidFill>
                  <a:schemeClr val="tx1"/>
                </a:solidFill>
                <a:latin typeface="+mn-lt"/>
                <a:ea typeface="+mn-ea"/>
                <a:cs typeface="+mn-cs"/>
              </a:rPr>
              <a:t>orderbymag</a:t>
            </a:r>
            <a:r>
              <a:rPr lang="fr-FR" sz="1200" b="0" kern="1200" dirty="0" smtClean="0">
                <a:solidFill>
                  <a:schemeClr val="tx1"/>
                </a:solidFill>
                <a:latin typeface="+mn-lt"/>
                <a:ea typeface="+mn-ea"/>
                <a:cs typeface="+mn-cs"/>
              </a:rPr>
              <a:t> | </a:t>
            </a:r>
            <a:r>
              <a:rPr lang="fr-FR" sz="1200" b="0" kern="1200" dirty="0" err="1" smtClean="0">
                <a:solidFill>
                  <a:schemeClr val="tx1"/>
                </a:solidFill>
                <a:latin typeface="+mn-lt"/>
                <a:ea typeface="+mn-ea"/>
                <a:cs typeface="+mn-cs"/>
              </a:rPr>
              <a:t>head</a:t>
            </a:r>
            <a:endParaRPr lang="fr-FR" sz="1200" b="0" kern="1200" dirty="0" smtClean="0">
              <a:solidFill>
                <a:schemeClr val="tx1"/>
              </a:solidFill>
              <a:latin typeface="+mn-lt"/>
              <a:ea typeface="+mn-ea"/>
              <a:cs typeface="+mn-cs"/>
            </a:endParaRPr>
          </a:p>
          <a:p>
            <a:r>
              <a:rPr lang="fr-FR" sz="1200" b="0" kern="1200" dirty="0" err="1" smtClean="0">
                <a:solidFill>
                  <a:schemeClr val="tx1"/>
                </a:solidFill>
                <a:latin typeface="+mn-lt"/>
                <a:ea typeface="+mn-ea"/>
                <a:cs typeface="+mn-cs"/>
              </a:rPr>
              <a:t>FetchEvent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mag</a:t>
            </a:r>
            <a:r>
              <a:rPr lang="fr-FR" sz="1200" b="0" kern="1200" dirty="0" smtClean="0">
                <a:solidFill>
                  <a:schemeClr val="tx1"/>
                </a:solidFill>
                <a:latin typeface="+mn-lt"/>
                <a:ea typeface="+mn-ea"/>
                <a:cs typeface="+mn-cs"/>
              </a:rPr>
              <a:t> 5.0 --s 2009-04-06 -e 2009-04-07 </a:t>
            </a:r>
          </a:p>
          <a:p>
            <a:r>
              <a:rPr lang="fr-FR" sz="1200" b="0" kern="1200" dirty="0" err="1" smtClean="0">
                <a:solidFill>
                  <a:schemeClr val="tx1"/>
                </a:solidFill>
                <a:latin typeface="+mn-lt"/>
                <a:ea typeface="+mn-ea"/>
                <a:cs typeface="+mn-cs"/>
              </a:rPr>
              <a:t>FetchEvent</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mag</a:t>
            </a:r>
            <a:r>
              <a:rPr lang="fr-FR" sz="1200" b="0" kern="1200" dirty="0" smtClean="0">
                <a:solidFill>
                  <a:schemeClr val="tx1"/>
                </a:solidFill>
                <a:latin typeface="+mn-lt"/>
                <a:ea typeface="+mn-ea"/>
                <a:cs typeface="+mn-cs"/>
              </a:rPr>
              <a:t> 5.0 --s 2009-04-06 -e 2009-04-07  --</a:t>
            </a:r>
            <a:r>
              <a:rPr lang="fr-FR" sz="1200" b="0" kern="1200" dirty="0" err="1" smtClean="0">
                <a:solidFill>
                  <a:schemeClr val="tx1"/>
                </a:solidFill>
                <a:latin typeface="+mn-lt"/>
                <a:ea typeface="+mn-ea"/>
                <a:cs typeface="+mn-cs"/>
              </a:rPr>
              <a:t>allmags</a:t>
            </a:r>
            <a:endParaRPr lang="fr-FR" sz="1200" b="0" kern="1200" dirty="0" smtClean="0">
              <a:solidFill>
                <a:schemeClr val="tx1"/>
              </a:solidFill>
              <a:latin typeface="+mn-lt"/>
              <a:ea typeface="+mn-ea"/>
              <a:cs typeface="+mn-cs"/>
            </a:endParaRPr>
          </a:p>
          <a:p>
            <a:r>
              <a:rPr lang="en-US" sz="1200" b="0" kern="1200" dirty="0" err="1" smtClean="0">
                <a:solidFill>
                  <a:schemeClr val="tx1"/>
                </a:solidFill>
                <a:latin typeface="+mn-lt"/>
                <a:ea typeface="+mn-ea"/>
                <a:cs typeface="+mn-cs"/>
              </a:rPr>
              <a:t>FetchEvent</a:t>
            </a:r>
            <a:r>
              <a:rPr lang="en-US" sz="1200" b="0" kern="1200" dirty="0" smtClean="0">
                <a:solidFill>
                  <a:schemeClr val="tx1"/>
                </a:solidFill>
                <a:latin typeface="+mn-lt"/>
                <a:ea typeface="+mn-ea"/>
                <a:cs typeface="+mn-cs"/>
              </a:rPr>
              <a:t> --mag 5.0 --s 2009-04-06 -e 2009-04-07  --</a:t>
            </a:r>
            <a:r>
              <a:rPr lang="en-US" sz="1200" b="0" kern="1200" dirty="0" err="1" smtClean="0">
                <a:solidFill>
                  <a:schemeClr val="tx1"/>
                </a:solidFill>
                <a:latin typeface="+mn-lt"/>
                <a:ea typeface="+mn-ea"/>
                <a:cs typeface="+mn-cs"/>
              </a:rPr>
              <a:t>orderbymag</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Now, we take the event that we found, and pass it to </a:t>
            </a:r>
            <a:r>
              <a:rPr lang="en-US" sz="1200" b="1" kern="1200" dirty="0" err="1" smtClean="0">
                <a:solidFill>
                  <a:schemeClr val="tx1"/>
                </a:solidFill>
                <a:latin typeface="+mn-lt"/>
                <a:ea typeface="+mn-ea"/>
                <a:cs typeface="+mn-cs"/>
              </a:rPr>
              <a:t>FetchData</a:t>
            </a:r>
            <a:r>
              <a:rPr lang="en-US" sz="1200" b="1" kern="1200" dirty="0" smtClean="0">
                <a:solidFill>
                  <a:schemeClr val="tx1"/>
                </a:solidFill>
                <a:latin typeface="+mn-lt"/>
                <a:ea typeface="+mn-ea"/>
                <a:cs typeface="+mn-cs"/>
              </a:rPr>
              <a:t>, so that we may retrieve our data</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err="1" smtClean="0">
                <a:solidFill>
                  <a:schemeClr val="tx1"/>
                </a:solidFill>
                <a:latin typeface="+mn-lt"/>
                <a:ea typeface="+mn-ea"/>
                <a:cs typeface="+mn-cs"/>
              </a:rPr>
              <a:t>FetchData</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Notice again all the options here;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Including the option to use a </a:t>
            </a:r>
            <a:r>
              <a:rPr lang="en-US" sz="1200" b="1" kern="1200" dirty="0" err="1" smtClean="0">
                <a:solidFill>
                  <a:schemeClr val="tx1"/>
                </a:solidFill>
                <a:latin typeface="+mn-lt"/>
                <a:ea typeface="+mn-ea"/>
                <a:cs typeface="+mn-cs"/>
              </a:rPr>
              <a:t>listfile</a:t>
            </a:r>
            <a:r>
              <a:rPr lang="en-US" sz="1200" b="1" kern="1200" dirty="0" smtClean="0">
                <a:solidFill>
                  <a:schemeClr val="tx1"/>
                </a:solidFill>
                <a:latin typeface="+mn-lt"/>
                <a:ea typeface="+mn-ea"/>
                <a:cs typeface="+mn-cs"/>
              </a:rPr>
              <a:t> or </a:t>
            </a:r>
            <a:r>
              <a:rPr lang="en-US" sz="1200" b="1" kern="1200" dirty="0" err="1" smtClean="0">
                <a:solidFill>
                  <a:schemeClr val="tx1"/>
                </a:solidFill>
                <a:latin typeface="+mn-lt"/>
                <a:ea typeface="+mn-ea"/>
                <a:cs typeface="+mn-cs"/>
              </a:rPr>
              <a:t>breq_fast</a:t>
            </a:r>
            <a:r>
              <a:rPr lang="en-US" sz="1200" b="1" kern="1200" dirty="0" smtClean="0">
                <a:solidFill>
                  <a:schemeClr val="tx1"/>
                </a:solidFill>
                <a:latin typeface="+mn-lt"/>
                <a:ea typeface="+mn-ea"/>
                <a:cs typeface="+mn-cs"/>
              </a:rPr>
              <a:t> file. These are files that would contain a list of channels and times for retrieval.</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Also, an option we'll use is to grab metadata (-m), which can be used to create SAC files.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Now, let me grab data for this event from one specific station.</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err="1" smtClean="0">
                <a:solidFill>
                  <a:schemeClr val="tx1"/>
                </a:solidFill>
                <a:latin typeface="+mn-lt"/>
                <a:ea typeface="+mn-ea"/>
                <a:cs typeface="+mn-cs"/>
              </a:rPr>
              <a:t>FetchData</a:t>
            </a:r>
            <a:r>
              <a:rPr lang="en-US" sz="1200" b="0" kern="1200" dirty="0" smtClean="0">
                <a:solidFill>
                  <a:schemeClr val="tx1"/>
                </a:solidFill>
                <a:latin typeface="+mn-lt"/>
                <a:ea typeface="+mn-ea"/>
                <a:cs typeface="+mn-cs"/>
              </a:rPr>
              <a:t> -N "IU" -C "BHZ" -S "ANMO" -L "00"</a:t>
            </a:r>
          </a:p>
          <a:p>
            <a:r>
              <a:rPr lang="en-US" sz="1200" b="0" kern="1200" dirty="0" smtClean="0">
                <a:solidFill>
                  <a:schemeClr val="tx1"/>
                </a:solidFill>
                <a:latin typeface="+mn-lt"/>
                <a:ea typeface="+mn-ea"/>
                <a:cs typeface="+mn-cs"/>
              </a:rPr>
              <a:t> -s "2009-04-06,01:32:39" -e "2009-04-06,02:02:39"</a:t>
            </a:r>
          </a:p>
          <a:p>
            <a:r>
              <a:rPr lang="en-US" sz="1200" b="0" kern="1200" dirty="0" smtClean="0">
                <a:solidFill>
                  <a:schemeClr val="tx1"/>
                </a:solidFill>
                <a:latin typeface="+mn-lt"/>
                <a:ea typeface="+mn-ea"/>
                <a:cs typeface="+mn-cs"/>
              </a:rPr>
              <a:t> -o </a:t>
            </a:r>
            <a:r>
              <a:rPr lang="en-US" sz="1200" b="0" kern="1200" dirty="0" err="1" smtClean="0">
                <a:solidFill>
                  <a:schemeClr val="tx1"/>
                </a:solidFill>
                <a:latin typeface="+mn-lt"/>
                <a:ea typeface="+mn-ea"/>
                <a:cs typeface="+mn-cs"/>
              </a:rPr>
              <a:t>out.mseed</a:t>
            </a:r>
            <a:r>
              <a:rPr lang="en-US" sz="1200" b="0" kern="1200" dirty="0" smtClean="0">
                <a:solidFill>
                  <a:schemeClr val="tx1"/>
                </a:solidFill>
                <a:latin typeface="+mn-lt"/>
                <a:ea typeface="+mn-ea"/>
                <a:cs typeface="+mn-cs"/>
              </a:rPr>
              <a:t> -m </a:t>
            </a:r>
            <a:r>
              <a:rPr lang="en-US" sz="1200" b="0" kern="1200" dirty="0" err="1" smtClean="0">
                <a:solidFill>
                  <a:schemeClr val="tx1"/>
                </a:solidFill>
                <a:latin typeface="+mn-lt"/>
                <a:ea typeface="+mn-ea"/>
                <a:cs typeface="+mn-cs"/>
              </a:rPr>
              <a:t>out.meta</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In the background, </a:t>
            </a:r>
            <a:r>
              <a:rPr lang="en-US" sz="1200" b="1" kern="1200" dirty="0" err="1" smtClean="0">
                <a:solidFill>
                  <a:schemeClr val="tx1"/>
                </a:solidFill>
                <a:latin typeface="+mn-lt"/>
                <a:ea typeface="+mn-ea"/>
                <a:cs typeface="+mn-cs"/>
              </a:rPr>
              <a:t>FetchData</a:t>
            </a:r>
            <a:r>
              <a:rPr lang="en-US" sz="1200" b="1" kern="1200" dirty="0" smtClean="0">
                <a:solidFill>
                  <a:schemeClr val="tx1"/>
                </a:solidFill>
                <a:latin typeface="+mn-lt"/>
                <a:ea typeface="+mn-ea"/>
                <a:cs typeface="+mn-cs"/>
              </a:rPr>
              <a:t> did exactly what the builder did: It created a URL from the parameters.  and In this case, it queried both the </a:t>
            </a:r>
            <a:r>
              <a:rPr lang="en-US" sz="1200" b="1" kern="1200" dirty="0" err="1" smtClean="0">
                <a:solidFill>
                  <a:schemeClr val="tx1"/>
                </a:solidFill>
                <a:latin typeface="+mn-lt"/>
                <a:ea typeface="+mn-ea"/>
                <a:cs typeface="+mn-cs"/>
              </a:rPr>
              <a:t>dataselect</a:t>
            </a:r>
            <a:r>
              <a:rPr lang="en-US" sz="1200" b="1" kern="1200" dirty="0" smtClean="0">
                <a:solidFill>
                  <a:schemeClr val="tx1"/>
                </a:solidFill>
                <a:latin typeface="+mn-lt"/>
                <a:ea typeface="+mn-ea"/>
                <a:cs typeface="+mn-cs"/>
              </a:rPr>
              <a:t> service  (to get the </a:t>
            </a:r>
            <a:r>
              <a:rPr lang="en-US" sz="1200" b="1" kern="1200" dirty="0" err="1" smtClean="0">
                <a:solidFill>
                  <a:schemeClr val="tx1"/>
                </a:solidFill>
                <a:latin typeface="+mn-lt"/>
                <a:ea typeface="+mn-ea"/>
                <a:cs typeface="+mn-cs"/>
              </a:rPr>
              <a:t>timeseries</a:t>
            </a:r>
            <a:r>
              <a:rPr lang="en-US" sz="1200" b="1" kern="1200" dirty="0" smtClean="0">
                <a:solidFill>
                  <a:schemeClr val="tx1"/>
                </a:solidFill>
                <a:latin typeface="+mn-lt"/>
                <a:ea typeface="+mn-ea"/>
                <a:cs typeface="+mn-cs"/>
              </a:rPr>
              <a:t> data) and the station service (to get the associated metadata).</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Here is what the metadata looks like</a:t>
            </a:r>
            <a:r>
              <a:rPr lang="en-US" sz="1200" b="0" kern="120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head </a:t>
            </a:r>
            <a:r>
              <a:rPr lang="en-US" sz="1200" b="0" kern="1200" dirty="0" err="1" smtClean="0">
                <a:solidFill>
                  <a:schemeClr val="tx1"/>
                </a:solidFill>
                <a:latin typeface="+mn-lt"/>
                <a:ea typeface="+mn-ea"/>
                <a:cs typeface="+mn-cs"/>
              </a:rPr>
              <a:t>out.meta</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Now, I can use mseed2sac to join the files.</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mseed2sac -m </a:t>
            </a:r>
            <a:r>
              <a:rPr lang="en-US" sz="1200" b="0" kern="1200" dirty="0" err="1" smtClean="0">
                <a:solidFill>
                  <a:schemeClr val="tx1"/>
                </a:solidFill>
                <a:latin typeface="+mn-lt"/>
                <a:ea typeface="+mn-ea"/>
                <a:cs typeface="+mn-cs"/>
              </a:rPr>
              <a:t>out.meta</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out.mseed</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Instead of just one station, Let me grab everything from two networks that can be found within a 15 degree radius of the earthquake.</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pt-BR" sz="1200" b="0" kern="1200" dirty="0" err="1" smtClean="0">
                <a:solidFill>
                  <a:schemeClr val="tx1"/>
                </a:solidFill>
                <a:latin typeface="+mn-lt"/>
                <a:ea typeface="+mn-ea"/>
                <a:cs typeface="+mn-cs"/>
              </a:rPr>
              <a:t>FetchData</a:t>
            </a:r>
            <a:r>
              <a:rPr lang="pt-BR" sz="1200" b="0" kern="1200" dirty="0" smtClean="0">
                <a:solidFill>
                  <a:schemeClr val="tx1"/>
                </a:solidFill>
                <a:latin typeface="+mn-lt"/>
                <a:ea typeface="+mn-ea"/>
                <a:cs typeface="+mn-cs"/>
              </a:rPr>
              <a:t> -N "IU,II" -C "BHZ" -</a:t>
            </a:r>
            <a:r>
              <a:rPr lang="pt-BR" sz="1200" b="0" kern="1200" dirty="0" err="1" smtClean="0">
                <a:solidFill>
                  <a:schemeClr val="tx1"/>
                </a:solidFill>
                <a:latin typeface="+mn-lt"/>
                <a:ea typeface="+mn-ea"/>
                <a:cs typeface="+mn-cs"/>
              </a:rPr>
              <a:t>s</a:t>
            </a:r>
            <a:r>
              <a:rPr lang="pt-BR" sz="1200" b="0" kern="1200" dirty="0" smtClean="0">
                <a:solidFill>
                  <a:schemeClr val="tx1"/>
                </a:solidFill>
                <a:latin typeface="+mn-lt"/>
                <a:ea typeface="+mn-ea"/>
                <a:cs typeface="+mn-cs"/>
              </a:rPr>
              <a:t> "2009-04-06,01:32:39" -e "2009-04-06,02:02:39" --</a:t>
            </a:r>
            <a:r>
              <a:rPr lang="pt-BR" sz="1200" b="0" kern="1200" dirty="0" err="1" smtClean="0">
                <a:solidFill>
                  <a:schemeClr val="tx1"/>
                </a:solidFill>
                <a:latin typeface="+mn-lt"/>
                <a:ea typeface="+mn-ea"/>
                <a:cs typeface="+mn-cs"/>
              </a:rPr>
              <a:t>radius</a:t>
            </a:r>
            <a:r>
              <a:rPr lang="pt-BR" sz="1200" b="0" kern="1200" dirty="0" smtClean="0">
                <a:solidFill>
                  <a:schemeClr val="tx1"/>
                </a:solidFill>
                <a:latin typeface="+mn-lt"/>
                <a:ea typeface="+mn-ea"/>
                <a:cs typeface="+mn-cs"/>
              </a:rPr>
              <a:t> 42.37:13.32:15 -o </a:t>
            </a:r>
            <a:r>
              <a:rPr lang="pt-BR" sz="1200" b="0" kern="1200" dirty="0" err="1" smtClean="0">
                <a:solidFill>
                  <a:schemeClr val="tx1"/>
                </a:solidFill>
                <a:latin typeface="+mn-lt"/>
                <a:ea typeface="+mn-ea"/>
                <a:cs typeface="+mn-cs"/>
              </a:rPr>
              <a:t>out.mseed</a:t>
            </a:r>
            <a:r>
              <a:rPr lang="pt-BR" sz="1200" b="0" kern="1200" dirty="0" smtClean="0">
                <a:solidFill>
                  <a:schemeClr val="tx1"/>
                </a:solidFill>
                <a:latin typeface="+mn-lt"/>
                <a:ea typeface="+mn-ea"/>
                <a:cs typeface="+mn-cs"/>
              </a:rPr>
              <a:t> -m </a:t>
            </a:r>
            <a:r>
              <a:rPr lang="pt-BR" sz="1200" b="0" kern="1200" dirty="0" err="1" smtClean="0">
                <a:solidFill>
                  <a:schemeClr val="tx1"/>
                </a:solidFill>
                <a:latin typeface="+mn-lt"/>
                <a:ea typeface="+mn-ea"/>
                <a:cs typeface="+mn-cs"/>
              </a:rPr>
              <a:t>out.meta</a:t>
            </a:r>
            <a:endParaRPr lang="pt-BR" sz="1200" b="0" kern="1200" dirty="0" smtClean="0">
              <a:solidFill>
                <a:schemeClr val="tx1"/>
              </a:solidFill>
              <a:latin typeface="+mn-lt"/>
              <a:ea typeface="+mn-ea"/>
              <a:cs typeface="+mn-cs"/>
            </a:endParaRPr>
          </a:p>
          <a:p>
            <a:endParaRPr lang="pt-BR" sz="1200" b="1" kern="1200" dirty="0" smtClean="0">
              <a:solidFill>
                <a:schemeClr val="tx1"/>
              </a:solidFill>
              <a:latin typeface="+mn-lt"/>
              <a:ea typeface="+mn-ea"/>
              <a:cs typeface="+mn-cs"/>
            </a:endParaRPr>
          </a:p>
          <a:p>
            <a:r>
              <a:rPr lang="pt-BR" sz="1200" b="1" kern="1200" dirty="0" err="1" smtClean="0">
                <a:solidFill>
                  <a:schemeClr val="tx1"/>
                </a:solidFill>
                <a:latin typeface="+mn-lt"/>
                <a:ea typeface="+mn-ea"/>
                <a:cs typeface="+mn-cs"/>
              </a:rPr>
              <a:t>And</a:t>
            </a:r>
            <a:r>
              <a:rPr lang="pt-BR" sz="1200" b="1" kern="1200" dirty="0" smtClean="0">
                <a:solidFill>
                  <a:schemeClr val="tx1"/>
                </a:solidFill>
                <a:latin typeface="+mn-lt"/>
                <a:ea typeface="+mn-ea"/>
                <a:cs typeface="+mn-cs"/>
              </a:rPr>
              <a:t> combine </a:t>
            </a:r>
            <a:r>
              <a:rPr lang="pt-BR" sz="1200" b="1" kern="1200" dirty="0" err="1" smtClean="0">
                <a:solidFill>
                  <a:schemeClr val="tx1"/>
                </a:solidFill>
                <a:latin typeface="+mn-lt"/>
                <a:ea typeface="+mn-ea"/>
                <a:cs typeface="+mn-cs"/>
              </a:rPr>
              <a:t>them</a:t>
            </a:r>
            <a:r>
              <a:rPr lang="pt-BR" sz="1200" b="1" kern="1200" dirty="0" smtClean="0">
                <a:solidFill>
                  <a:schemeClr val="tx1"/>
                </a:solidFill>
                <a:latin typeface="+mn-lt"/>
                <a:ea typeface="+mn-ea"/>
                <a:cs typeface="+mn-cs"/>
              </a:rPr>
              <a:t> </a:t>
            </a:r>
            <a:r>
              <a:rPr lang="pt-BR" sz="1200" b="1" kern="1200" dirty="0" err="1" smtClean="0">
                <a:solidFill>
                  <a:schemeClr val="tx1"/>
                </a:solidFill>
                <a:latin typeface="+mn-lt"/>
                <a:ea typeface="+mn-ea"/>
                <a:cs typeface="+mn-cs"/>
              </a:rPr>
              <a:t>into</a:t>
            </a:r>
            <a:r>
              <a:rPr lang="pt-BR" sz="1200" b="1" kern="1200" dirty="0" smtClean="0">
                <a:solidFill>
                  <a:schemeClr val="tx1"/>
                </a:solidFill>
                <a:latin typeface="+mn-lt"/>
                <a:ea typeface="+mn-ea"/>
                <a:cs typeface="+mn-cs"/>
              </a:rPr>
              <a:t> </a:t>
            </a:r>
            <a:r>
              <a:rPr lang="pt-BR" sz="1200" b="1" kern="1200" dirty="0" err="1" smtClean="0">
                <a:solidFill>
                  <a:schemeClr val="tx1"/>
                </a:solidFill>
                <a:latin typeface="+mn-lt"/>
                <a:ea typeface="+mn-ea"/>
                <a:cs typeface="+mn-cs"/>
              </a:rPr>
              <a:t>sac</a:t>
            </a:r>
            <a:endParaRPr lang="pt-BR" sz="1200" b="0" kern="1200" dirty="0" smtClean="0">
              <a:solidFill>
                <a:schemeClr val="tx1"/>
              </a:solidFill>
              <a:latin typeface="+mn-lt"/>
              <a:ea typeface="+mn-ea"/>
              <a:cs typeface="+mn-cs"/>
            </a:endParaRPr>
          </a:p>
          <a:p>
            <a:r>
              <a:rPr lang="pt-BR" sz="1200" b="0" kern="1200" dirty="0" smtClean="0">
                <a:solidFill>
                  <a:schemeClr val="tx1"/>
                </a:solidFill>
                <a:latin typeface="+mn-lt"/>
                <a:ea typeface="+mn-ea"/>
                <a:cs typeface="+mn-cs"/>
              </a:rPr>
              <a:t>mseed2sac -m </a:t>
            </a:r>
            <a:r>
              <a:rPr lang="pt-BR" sz="1200" b="0" kern="1200" dirty="0" err="1" smtClean="0">
                <a:solidFill>
                  <a:schemeClr val="tx1"/>
                </a:solidFill>
                <a:latin typeface="+mn-lt"/>
                <a:ea typeface="+mn-ea"/>
                <a:cs typeface="+mn-cs"/>
              </a:rPr>
              <a:t>out.meta</a:t>
            </a:r>
            <a:r>
              <a:rPr lang="pt-BR" sz="1200" b="0" kern="1200" dirty="0" smtClean="0">
                <a:solidFill>
                  <a:schemeClr val="tx1"/>
                </a:solidFill>
                <a:latin typeface="+mn-lt"/>
                <a:ea typeface="+mn-ea"/>
                <a:cs typeface="+mn-cs"/>
              </a:rPr>
              <a:t>  </a:t>
            </a:r>
            <a:r>
              <a:rPr lang="pt-BR" sz="1200" b="0" kern="1200" dirty="0" err="1" smtClean="0">
                <a:solidFill>
                  <a:schemeClr val="tx1"/>
                </a:solidFill>
                <a:latin typeface="+mn-lt"/>
                <a:ea typeface="+mn-ea"/>
                <a:cs typeface="+mn-cs"/>
              </a:rPr>
              <a:t>out.mseed</a:t>
            </a:r>
            <a:endParaRPr lang="pt-BR" sz="1200" b="0" kern="1200" dirty="0" smtClean="0">
              <a:solidFill>
                <a:schemeClr val="tx1"/>
              </a:solidFill>
              <a:latin typeface="+mn-lt"/>
              <a:ea typeface="+mn-ea"/>
              <a:cs typeface="+mn-cs"/>
            </a:endParaRPr>
          </a:p>
          <a:p>
            <a:endParaRPr lang="pt-BR" sz="1200" b="1" kern="1200" dirty="0" smtClean="0">
              <a:solidFill>
                <a:schemeClr val="tx1"/>
              </a:solidFill>
              <a:latin typeface="+mn-lt"/>
              <a:ea typeface="+mn-ea"/>
              <a:cs typeface="+mn-cs"/>
            </a:endParaRPr>
          </a:p>
          <a:p>
            <a:r>
              <a:rPr lang="pt-BR" sz="1200" b="1" kern="1200" dirty="0" err="1" smtClean="0">
                <a:solidFill>
                  <a:schemeClr val="tx1"/>
                </a:solidFill>
                <a:latin typeface="+mn-lt"/>
                <a:ea typeface="+mn-ea"/>
                <a:cs typeface="+mn-cs"/>
              </a:rPr>
              <a:t>One</a:t>
            </a:r>
            <a:r>
              <a:rPr lang="pt-BR" sz="1200" b="1" kern="1200" dirty="0" smtClean="0">
                <a:solidFill>
                  <a:schemeClr val="tx1"/>
                </a:solidFill>
                <a:latin typeface="+mn-lt"/>
                <a:ea typeface="+mn-ea"/>
                <a:cs typeface="+mn-cs"/>
              </a:rPr>
              <a:t> </a:t>
            </a:r>
            <a:r>
              <a:rPr lang="pt-BR" sz="1200" b="1" kern="1200" dirty="0" err="1" smtClean="0">
                <a:solidFill>
                  <a:schemeClr val="tx1"/>
                </a:solidFill>
                <a:latin typeface="+mn-lt"/>
                <a:ea typeface="+mn-ea"/>
                <a:cs typeface="+mn-cs"/>
              </a:rPr>
              <a:t>last</a:t>
            </a:r>
            <a:r>
              <a:rPr lang="pt-BR" sz="1200" b="1" kern="1200" dirty="0" smtClean="0">
                <a:solidFill>
                  <a:schemeClr val="tx1"/>
                </a:solidFill>
                <a:latin typeface="+mn-lt"/>
                <a:ea typeface="+mn-ea"/>
                <a:cs typeface="+mn-cs"/>
              </a:rPr>
              <a:t> </a:t>
            </a:r>
            <a:r>
              <a:rPr lang="pt-BR" sz="1200" b="1" kern="1200" dirty="0" err="1" smtClean="0">
                <a:solidFill>
                  <a:schemeClr val="tx1"/>
                </a:solidFill>
                <a:latin typeface="+mn-lt"/>
                <a:ea typeface="+mn-ea"/>
                <a:cs typeface="+mn-cs"/>
              </a:rPr>
              <a:t>thing</a:t>
            </a:r>
            <a:r>
              <a:rPr lang="pt-BR" sz="1200" b="1" kern="1200" dirty="0" smtClean="0">
                <a:solidFill>
                  <a:schemeClr val="tx1"/>
                </a:solidFill>
                <a:latin typeface="+mn-lt"/>
                <a:ea typeface="+mn-ea"/>
                <a:cs typeface="+mn-cs"/>
              </a:rPr>
              <a:t>, </a:t>
            </a:r>
            <a:r>
              <a:rPr lang="pt-BR" sz="1200" b="1" kern="1200" dirty="0" err="1" smtClean="0">
                <a:solidFill>
                  <a:schemeClr val="tx1"/>
                </a:solidFill>
                <a:latin typeface="+mn-lt"/>
                <a:ea typeface="+mn-ea"/>
                <a:cs typeface="+mn-cs"/>
              </a:rPr>
              <a:t>I</a:t>
            </a:r>
            <a:r>
              <a:rPr lang="pt-BR" sz="1200" b="1" kern="1200" dirty="0" smtClean="0">
                <a:solidFill>
                  <a:schemeClr val="tx1"/>
                </a:solidFill>
                <a:latin typeface="+mn-lt"/>
                <a:ea typeface="+mn-ea"/>
                <a:cs typeface="+mn-cs"/>
              </a:rPr>
              <a:t> </a:t>
            </a:r>
            <a:r>
              <a:rPr lang="pt-BR" sz="1200" b="1" kern="1200" dirty="0" err="1" smtClean="0">
                <a:solidFill>
                  <a:schemeClr val="tx1"/>
                </a:solidFill>
                <a:latin typeface="+mn-lt"/>
                <a:ea typeface="+mn-ea"/>
                <a:cs typeface="+mn-cs"/>
              </a:rPr>
              <a:t>should</a:t>
            </a:r>
            <a:r>
              <a:rPr lang="pt-BR" sz="1200" b="1" kern="1200" dirty="0" smtClean="0">
                <a:solidFill>
                  <a:schemeClr val="tx1"/>
                </a:solidFill>
                <a:latin typeface="+mn-lt"/>
                <a:ea typeface="+mn-ea"/>
                <a:cs typeface="+mn-cs"/>
              </a:rPr>
              <a:t> </a:t>
            </a:r>
            <a:r>
              <a:rPr lang="pt-BR" sz="1200" b="1" kern="1200" dirty="0" err="1" smtClean="0">
                <a:solidFill>
                  <a:schemeClr val="tx1"/>
                </a:solidFill>
                <a:latin typeface="+mn-lt"/>
                <a:ea typeface="+mn-ea"/>
                <a:cs typeface="+mn-cs"/>
              </a:rPr>
              <a:t>mention</a:t>
            </a:r>
            <a:r>
              <a:rPr lang="pt-BR" sz="1200" b="1" kern="1200" dirty="0" smtClean="0">
                <a:solidFill>
                  <a:schemeClr val="tx1"/>
                </a:solidFill>
                <a:latin typeface="+mn-lt"/>
                <a:ea typeface="+mn-ea"/>
                <a:cs typeface="+mn-cs"/>
              </a:rPr>
              <a:t>.  </a:t>
            </a:r>
            <a:r>
              <a:rPr lang="pt-BR" sz="1200" b="1" kern="1200" dirty="0" err="1" smtClean="0">
                <a:solidFill>
                  <a:schemeClr val="tx1"/>
                </a:solidFill>
                <a:latin typeface="+mn-lt"/>
                <a:ea typeface="+mn-ea"/>
                <a:cs typeface="+mn-cs"/>
              </a:rPr>
              <a:t>You</a:t>
            </a:r>
            <a:r>
              <a:rPr lang="pt-BR" sz="1200" b="1" kern="1200" dirty="0" smtClean="0">
                <a:solidFill>
                  <a:schemeClr val="tx1"/>
                </a:solidFill>
                <a:latin typeface="+mn-lt"/>
                <a:ea typeface="+mn-ea"/>
                <a:cs typeface="+mn-cs"/>
              </a:rPr>
              <a:t> </a:t>
            </a:r>
            <a:r>
              <a:rPr lang="pt-BR" sz="1200" b="1" kern="1200" dirty="0" err="1" smtClean="0">
                <a:solidFill>
                  <a:schemeClr val="tx1"/>
                </a:solidFill>
                <a:latin typeface="+mn-lt"/>
                <a:ea typeface="+mn-ea"/>
                <a:cs typeface="+mn-cs"/>
              </a:rPr>
              <a:t>can</a:t>
            </a:r>
            <a:r>
              <a:rPr lang="pt-BR" sz="1200" b="1" kern="1200" dirty="0" smtClean="0">
                <a:solidFill>
                  <a:schemeClr val="tx1"/>
                </a:solidFill>
                <a:latin typeface="+mn-lt"/>
                <a:ea typeface="+mn-ea"/>
                <a:cs typeface="+mn-cs"/>
              </a:rPr>
              <a:t> </a:t>
            </a:r>
            <a:r>
              <a:rPr lang="pt-BR" sz="1200" b="1" kern="1200" dirty="0" err="1" smtClean="0">
                <a:solidFill>
                  <a:schemeClr val="tx1"/>
                </a:solidFill>
                <a:latin typeface="+mn-lt"/>
                <a:ea typeface="+mn-ea"/>
                <a:cs typeface="+mn-cs"/>
              </a:rPr>
              <a:t>retrieve</a:t>
            </a:r>
            <a:r>
              <a:rPr lang="pt-BR" sz="1200" b="1" kern="1200" dirty="0" smtClean="0">
                <a:solidFill>
                  <a:schemeClr val="tx1"/>
                </a:solidFill>
                <a:latin typeface="+mn-lt"/>
                <a:ea typeface="+mn-ea"/>
                <a:cs typeface="+mn-cs"/>
              </a:rPr>
              <a:t> 1-d </a:t>
            </a:r>
            <a:r>
              <a:rPr lang="pt-BR" sz="1200" b="1" kern="1200" dirty="0" err="1" smtClean="0">
                <a:solidFill>
                  <a:schemeClr val="tx1"/>
                </a:solidFill>
                <a:latin typeface="+mn-lt"/>
                <a:ea typeface="+mn-ea"/>
                <a:cs typeface="+mn-cs"/>
              </a:rPr>
              <a:t>or</a:t>
            </a:r>
            <a:r>
              <a:rPr lang="pt-BR" sz="1200" b="1" kern="1200" dirty="0" smtClean="0">
                <a:solidFill>
                  <a:schemeClr val="tx1"/>
                </a:solidFill>
                <a:latin typeface="+mn-lt"/>
                <a:ea typeface="+mn-ea"/>
                <a:cs typeface="+mn-cs"/>
              </a:rPr>
              <a:t> 3-d </a:t>
            </a:r>
            <a:r>
              <a:rPr lang="pt-BR" sz="1200" b="1" kern="1200" dirty="0" err="1" smtClean="0">
                <a:solidFill>
                  <a:schemeClr val="tx1"/>
                </a:solidFill>
                <a:latin typeface="+mn-lt"/>
                <a:ea typeface="+mn-ea"/>
                <a:cs typeface="+mn-cs"/>
              </a:rPr>
              <a:t>princeton</a:t>
            </a:r>
            <a:r>
              <a:rPr lang="pt-BR" sz="1200" b="1" kern="1200" dirty="0" smtClean="0">
                <a:solidFill>
                  <a:schemeClr val="tx1"/>
                </a:solidFill>
                <a:latin typeface="+mn-lt"/>
                <a:ea typeface="+mn-ea"/>
                <a:cs typeface="+mn-cs"/>
              </a:rPr>
              <a:t> SEM </a:t>
            </a:r>
            <a:r>
              <a:rPr lang="pt-BR" sz="1200" b="1" kern="1200" dirty="0" err="1" smtClean="0">
                <a:solidFill>
                  <a:schemeClr val="tx1"/>
                </a:solidFill>
                <a:latin typeface="+mn-lt"/>
                <a:ea typeface="+mn-ea"/>
                <a:cs typeface="+mn-cs"/>
              </a:rPr>
              <a:t>synthetic</a:t>
            </a:r>
            <a:r>
              <a:rPr lang="pt-BR" sz="1200" b="1" kern="1200" dirty="0" smtClean="0">
                <a:solidFill>
                  <a:schemeClr val="tx1"/>
                </a:solidFill>
                <a:latin typeface="+mn-lt"/>
                <a:ea typeface="+mn-ea"/>
                <a:cs typeface="+mn-cs"/>
              </a:rPr>
              <a:t> </a:t>
            </a:r>
            <a:r>
              <a:rPr lang="pt-BR" sz="1200" b="1" kern="1200" dirty="0" err="1" smtClean="0">
                <a:solidFill>
                  <a:schemeClr val="tx1"/>
                </a:solidFill>
                <a:latin typeface="+mn-lt"/>
                <a:ea typeface="+mn-ea"/>
                <a:cs typeface="+mn-cs"/>
              </a:rPr>
              <a:t>seismograms</a:t>
            </a:r>
            <a:r>
              <a:rPr lang="pt-BR" sz="1200" b="1" kern="1200" dirty="0" smtClean="0">
                <a:solidFill>
                  <a:schemeClr val="tx1"/>
                </a:solidFill>
                <a:latin typeface="+mn-lt"/>
                <a:ea typeface="+mn-ea"/>
                <a:cs typeface="+mn-cs"/>
              </a:rPr>
              <a:t> </a:t>
            </a:r>
            <a:r>
              <a:rPr lang="pt-BR" sz="1200" b="1" kern="1200" dirty="0" err="1" smtClean="0">
                <a:solidFill>
                  <a:schemeClr val="tx1"/>
                </a:solidFill>
                <a:latin typeface="+mn-lt"/>
                <a:ea typeface="+mn-ea"/>
                <a:cs typeface="+mn-cs"/>
              </a:rPr>
              <a:t>from</a:t>
            </a:r>
            <a:r>
              <a:rPr lang="pt-BR" sz="1200" b="1" kern="1200" dirty="0" smtClean="0">
                <a:solidFill>
                  <a:schemeClr val="tx1"/>
                </a:solidFill>
                <a:latin typeface="+mn-lt"/>
                <a:ea typeface="+mn-ea"/>
                <a:cs typeface="+mn-cs"/>
              </a:rPr>
              <a:t> </a:t>
            </a:r>
            <a:r>
              <a:rPr lang="pt-BR" sz="1200" b="1" kern="1200" dirty="0" err="1" smtClean="0">
                <a:solidFill>
                  <a:schemeClr val="tx1"/>
                </a:solidFill>
                <a:latin typeface="+mn-lt"/>
                <a:ea typeface="+mn-ea"/>
                <a:cs typeface="+mn-cs"/>
              </a:rPr>
              <a:t>an</a:t>
            </a:r>
            <a:r>
              <a:rPr lang="pt-BR" sz="1200" b="1" kern="1200" dirty="0" smtClean="0">
                <a:solidFill>
                  <a:schemeClr val="tx1"/>
                </a:solidFill>
                <a:latin typeface="+mn-lt"/>
                <a:ea typeface="+mn-ea"/>
                <a:cs typeface="+mn-cs"/>
              </a:rPr>
              <a:t> </a:t>
            </a:r>
            <a:r>
              <a:rPr lang="pt-BR" sz="1200" b="1" kern="1200" dirty="0" err="1" smtClean="0">
                <a:solidFill>
                  <a:schemeClr val="tx1"/>
                </a:solidFill>
                <a:latin typeface="+mn-lt"/>
                <a:ea typeface="+mn-ea"/>
                <a:cs typeface="+mn-cs"/>
              </a:rPr>
              <a:t>event</a:t>
            </a:r>
            <a:r>
              <a:rPr lang="pt-BR" sz="1200" b="1" kern="1200" dirty="0" smtClean="0">
                <a:solidFill>
                  <a:schemeClr val="tx1"/>
                </a:solidFill>
                <a:latin typeface="+mn-lt"/>
                <a:ea typeface="+mn-ea"/>
                <a:cs typeface="+mn-cs"/>
              </a:rPr>
              <a:t> </a:t>
            </a:r>
            <a:r>
              <a:rPr lang="pt-BR" sz="1200" b="1" kern="1200" dirty="0" err="1" smtClean="0">
                <a:solidFill>
                  <a:schemeClr val="tx1"/>
                </a:solidFill>
                <a:latin typeface="+mn-lt"/>
                <a:ea typeface="+mn-ea"/>
                <a:cs typeface="+mn-cs"/>
              </a:rPr>
              <a:t>just</a:t>
            </a:r>
            <a:r>
              <a:rPr lang="pt-BR" sz="1200" b="1" kern="1200" dirty="0" smtClean="0">
                <a:solidFill>
                  <a:schemeClr val="tx1"/>
                </a:solidFill>
                <a:latin typeface="+mn-lt"/>
                <a:ea typeface="+mn-ea"/>
                <a:cs typeface="+mn-cs"/>
              </a:rPr>
              <a:t> as </a:t>
            </a:r>
            <a:r>
              <a:rPr lang="pt-BR" sz="1200" b="1" kern="1200" dirty="0" err="1" smtClean="0">
                <a:solidFill>
                  <a:schemeClr val="tx1"/>
                </a:solidFill>
                <a:latin typeface="+mn-lt"/>
                <a:ea typeface="+mn-ea"/>
                <a:cs typeface="+mn-cs"/>
              </a:rPr>
              <a:t>easily</a:t>
            </a:r>
            <a:r>
              <a:rPr lang="pt-BR" sz="1200" b="1" kern="1200" dirty="0" smtClean="0">
                <a:solidFill>
                  <a:schemeClr val="tx1"/>
                </a:solidFill>
                <a:latin typeface="+mn-lt"/>
                <a:ea typeface="+mn-ea"/>
                <a:cs typeface="+mn-cs"/>
              </a:rPr>
              <a:t>, as </a:t>
            </a:r>
            <a:r>
              <a:rPr lang="pt-BR" sz="1200" b="1" kern="1200" dirty="0" err="1" smtClean="0">
                <a:solidFill>
                  <a:schemeClr val="tx1"/>
                </a:solidFill>
                <a:latin typeface="+mn-lt"/>
                <a:ea typeface="+mn-ea"/>
                <a:cs typeface="+mn-cs"/>
              </a:rPr>
              <a:t>you</a:t>
            </a:r>
            <a:r>
              <a:rPr lang="pt-BR" sz="1200" b="1" kern="1200" dirty="0" smtClean="0">
                <a:solidFill>
                  <a:schemeClr val="tx1"/>
                </a:solidFill>
                <a:latin typeface="+mn-lt"/>
                <a:ea typeface="+mn-ea"/>
                <a:cs typeface="+mn-cs"/>
              </a:rPr>
              <a:t> </a:t>
            </a:r>
            <a:r>
              <a:rPr lang="pt-BR" sz="1200" b="1" kern="1200" dirty="0" err="1" smtClean="0">
                <a:solidFill>
                  <a:schemeClr val="tx1"/>
                </a:solidFill>
                <a:latin typeface="+mn-lt"/>
                <a:ea typeface="+mn-ea"/>
                <a:cs typeface="+mn-cs"/>
              </a:rPr>
              <a:t>would</a:t>
            </a:r>
            <a:r>
              <a:rPr lang="pt-BR" sz="1200" b="1" kern="1200" dirty="0" smtClean="0">
                <a:solidFill>
                  <a:schemeClr val="tx1"/>
                </a:solidFill>
                <a:latin typeface="+mn-lt"/>
                <a:ea typeface="+mn-ea"/>
                <a:cs typeface="+mn-cs"/>
              </a:rPr>
              <a:t> </a:t>
            </a:r>
            <a:r>
              <a:rPr lang="pt-BR" sz="1200" b="1" kern="1200" dirty="0" err="1" smtClean="0">
                <a:solidFill>
                  <a:schemeClr val="tx1"/>
                </a:solidFill>
                <a:latin typeface="+mn-lt"/>
                <a:ea typeface="+mn-ea"/>
                <a:cs typeface="+mn-cs"/>
              </a:rPr>
              <a:t>retrieve</a:t>
            </a:r>
            <a:r>
              <a:rPr lang="pt-BR" sz="1200" b="1" kern="1200" dirty="0" smtClean="0">
                <a:solidFill>
                  <a:schemeClr val="tx1"/>
                </a:solidFill>
                <a:latin typeface="+mn-lt"/>
                <a:ea typeface="+mn-ea"/>
                <a:cs typeface="+mn-cs"/>
              </a:rPr>
              <a:t> </a:t>
            </a:r>
            <a:r>
              <a:rPr lang="pt-BR" sz="1200" b="1" kern="1200" dirty="0" err="1" smtClean="0">
                <a:solidFill>
                  <a:schemeClr val="tx1"/>
                </a:solidFill>
                <a:latin typeface="+mn-lt"/>
                <a:ea typeface="+mn-ea"/>
                <a:cs typeface="+mn-cs"/>
              </a:rPr>
              <a:t>the</a:t>
            </a:r>
            <a:r>
              <a:rPr lang="pt-BR" sz="1200" b="1" kern="1200" dirty="0" smtClean="0">
                <a:solidFill>
                  <a:schemeClr val="tx1"/>
                </a:solidFill>
                <a:latin typeface="+mn-lt"/>
                <a:ea typeface="+mn-ea"/>
                <a:cs typeface="+mn-cs"/>
              </a:rPr>
              <a:t> </a:t>
            </a:r>
            <a:r>
              <a:rPr lang="pt-BR" sz="1200" b="1" kern="1200" dirty="0" err="1" smtClean="0">
                <a:solidFill>
                  <a:schemeClr val="tx1"/>
                </a:solidFill>
                <a:latin typeface="+mn-lt"/>
                <a:ea typeface="+mn-ea"/>
                <a:cs typeface="+mn-cs"/>
              </a:rPr>
              <a:t>actual</a:t>
            </a:r>
            <a:r>
              <a:rPr lang="pt-BR" sz="1200" b="1" kern="1200" dirty="0" smtClean="0">
                <a:solidFill>
                  <a:schemeClr val="tx1"/>
                </a:solidFill>
                <a:latin typeface="+mn-lt"/>
                <a:ea typeface="+mn-ea"/>
                <a:cs typeface="+mn-cs"/>
              </a:rPr>
              <a:t> data.  Use network SY, </a:t>
            </a:r>
            <a:r>
              <a:rPr lang="pt-BR" sz="1200" b="1" kern="1200" dirty="0" err="1" smtClean="0">
                <a:solidFill>
                  <a:schemeClr val="tx1"/>
                </a:solidFill>
                <a:latin typeface="+mn-lt"/>
                <a:ea typeface="+mn-ea"/>
                <a:cs typeface="+mn-cs"/>
              </a:rPr>
              <a:t>and</a:t>
            </a:r>
            <a:r>
              <a:rPr lang="pt-BR" sz="1200" b="1" kern="1200" dirty="0" smtClean="0">
                <a:solidFill>
                  <a:schemeClr val="tx1"/>
                </a:solidFill>
                <a:latin typeface="+mn-lt"/>
                <a:ea typeface="+mn-ea"/>
                <a:cs typeface="+mn-cs"/>
              </a:rPr>
              <a:t> a </a:t>
            </a:r>
            <a:r>
              <a:rPr lang="pt-BR" sz="1200" b="1" kern="1200" dirty="0" err="1" smtClean="0">
                <a:solidFill>
                  <a:schemeClr val="tx1"/>
                </a:solidFill>
                <a:latin typeface="+mn-lt"/>
                <a:ea typeface="+mn-ea"/>
                <a:cs typeface="+mn-cs"/>
              </a:rPr>
              <a:t>channel</a:t>
            </a:r>
            <a:r>
              <a:rPr lang="pt-BR" sz="1200" b="1" kern="1200" dirty="0" smtClean="0">
                <a:solidFill>
                  <a:schemeClr val="tx1"/>
                </a:solidFill>
                <a:latin typeface="+mn-lt"/>
                <a:ea typeface="+mn-ea"/>
                <a:cs typeface="+mn-cs"/>
              </a:rPr>
              <a:t> </a:t>
            </a:r>
            <a:r>
              <a:rPr lang="pt-BR" sz="1200" b="1" kern="1200" dirty="0" err="1" smtClean="0">
                <a:solidFill>
                  <a:schemeClr val="tx1"/>
                </a:solidFill>
                <a:latin typeface="+mn-lt"/>
                <a:ea typeface="+mn-ea"/>
                <a:cs typeface="+mn-cs"/>
              </a:rPr>
              <a:t>of</a:t>
            </a:r>
            <a:r>
              <a:rPr lang="pt-BR" sz="1200" b="1" kern="1200" dirty="0" smtClean="0">
                <a:solidFill>
                  <a:schemeClr val="tx1"/>
                </a:solidFill>
                <a:latin typeface="+mn-lt"/>
                <a:ea typeface="+mn-ea"/>
                <a:cs typeface="+mn-cs"/>
              </a:rPr>
              <a:t> MX? (3-d) </a:t>
            </a:r>
            <a:r>
              <a:rPr lang="pt-BR" sz="1200" b="1" kern="1200" dirty="0" err="1" smtClean="0">
                <a:solidFill>
                  <a:schemeClr val="tx1"/>
                </a:solidFill>
                <a:latin typeface="+mn-lt"/>
                <a:ea typeface="+mn-ea"/>
                <a:cs typeface="+mn-cs"/>
              </a:rPr>
              <a:t>or</a:t>
            </a:r>
            <a:r>
              <a:rPr lang="pt-BR" sz="1200" b="1" kern="1200" dirty="0" smtClean="0">
                <a:solidFill>
                  <a:schemeClr val="tx1"/>
                </a:solidFill>
                <a:latin typeface="+mn-lt"/>
                <a:ea typeface="+mn-ea"/>
                <a:cs typeface="+mn-cs"/>
              </a:rPr>
              <a:t> LX? (1-d)</a:t>
            </a:r>
          </a:p>
          <a:p>
            <a:endParaRPr lang="pt-BR" sz="1200" b="0" kern="1200" dirty="0" smtClean="0">
              <a:solidFill>
                <a:schemeClr val="tx1"/>
              </a:solidFill>
              <a:latin typeface="+mn-lt"/>
              <a:ea typeface="+mn-ea"/>
              <a:cs typeface="+mn-cs"/>
            </a:endParaRPr>
          </a:p>
          <a:p>
            <a:r>
              <a:rPr lang="pt-BR" sz="1200" b="1" kern="1200" dirty="0" smtClean="0">
                <a:solidFill>
                  <a:schemeClr val="tx1"/>
                </a:solidFill>
                <a:latin typeface="+mn-lt"/>
                <a:ea typeface="+mn-ea"/>
                <a:cs typeface="+mn-cs"/>
              </a:rPr>
              <a:t>GRAB 3D SYNTHETICS AS WELL</a:t>
            </a:r>
            <a:endParaRPr lang="pt-BR" sz="1200" b="0" kern="1200" dirty="0" smtClean="0">
              <a:solidFill>
                <a:schemeClr val="tx1"/>
              </a:solidFill>
              <a:latin typeface="+mn-lt"/>
              <a:ea typeface="+mn-ea"/>
              <a:cs typeface="+mn-cs"/>
            </a:endParaRPr>
          </a:p>
          <a:p>
            <a:r>
              <a:rPr lang="pt-BR" sz="1200" b="0" kern="1200" dirty="0" err="1" smtClean="0">
                <a:solidFill>
                  <a:schemeClr val="tx1"/>
                </a:solidFill>
                <a:latin typeface="+mn-lt"/>
                <a:ea typeface="+mn-ea"/>
                <a:cs typeface="+mn-cs"/>
              </a:rPr>
              <a:t>FetchData</a:t>
            </a:r>
            <a:r>
              <a:rPr lang="pt-BR" sz="1200" b="0" kern="1200" dirty="0" smtClean="0">
                <a:solidFill>
                  <a:schemeClr val="tx1"/>
                </a:solidFill>
                <a:latin typeface="+mn-lt"/>
                <a:ea typeface="+mn-ea"/>
                <a:cs typeface="+mn-cs"/>
              </a:rPr>
              <a:t> -N "SY" -C "MXZ" -</a:t>
            </a:r>
            <a:r>
              <a:rPr lang="pt-BR" sz="1200" b="0" kern="1200" dirty="0" err="1" smtClean="0">
                <a:solidFill>
                  <a:schemeClr val="tx1"/>
                </a:solidFill>
                <a:latin typeface="+mn-lt"/>
                <a:ea typeface="+mn-ea"/>
                <a:cs typeface="+mn-cs"/>
              </a:rPr>
              <a:t>s</a:t>
            </a:r>
            <a:r>
              <a:rPr lang="pt-BR" sz="1200" b="0" kern="1200" dirty="0" smtClean="0">
                <a:solidFill>
                  <a:schemeClr val="tx1"/>
                </a:solidFill>
                <a:latin typeface="+mn-lt"/>
                <a:ea typeface="+mn-ea"/>
                <a:cs typeface="+mn-cs"/>
              </a:rPr>
              <a:t> "2009-04-06,01:32:39" -e "2009-04-06,02:02:39" --</a:t>
            </a:r>
            <a:r>
              <a:rPr lang="pt-BR" sz="1200" b="0" kern="1200" dirty="0" err="1" smtClean="0">
                <a:solidFill>
                  <a:schemeClr val="tx1"/>
                </a:solidFill>
                <a:latin typeface="+mn-lt"/>
                <a:ea typeface="+mn-ea"/>
                <a:cs typeface="+mn-cs"/>
              </a:rPr>
              <a:t>radius</a:t>
            </a:r>
            <a:r>
              <a:rPr lang="pt-BR" sz="1200" b="0" kern="1200" dirty="0" smtClean="0">
                <a:solidFill>
                  <a:schemeClr val="tx1"/>
                </a:solidFill>
                <a:latin typeface="+mn-lt"/>
                <a:ea typeface="+mn-ea"/>
                <a:cs typeface="+mn-cs"/>
              </a:rPr>
              <a:t> 42.37:13.32:15 -o </a:t>
            </a:r>
            <a:r>
              <a:rPr lang="pt-BR" sz="1200" b="0" kern="1200" dirty="0" err="1" smtClean="0">
                <a:solidFill>
                  <a:schemeClr val="tx1"/>
                </a:solidFill>
                <a:latin typeface="+mn-lt"/>
                <a:ea typeface="+mn-ea"/>
                <a:cs typeface="+mn-cs"/>
              </a:rPr>
              <a:t>out.mseed</a:t>
            </a:r>
            <a:r>
              <a:rPr lang="pt-BR" sz="1200" b="0" kern="1200" dirty="0" smtClean="0">
                <a:solidFill>
                  <a:schemeClr val="tx1"/>
                </a:solidFill>
                <a:latin typeface="+mn-lt"/>
                <a:ea typeface="+mn-ea"/>
                <a:cs typeface="+mn-cs"/>
              </a:rPr>
              <a:t> -m </a:t>
            </a:r>
            <a:r>
              <a:rPr lang="pt-BR" sz="1200" b="0" kern="1200" dirty="0" err="1" smtClean="0">
                <a:solidFill>
                  <a:schemeClr val="tx1"/>
                </a:solidFill>
                <a:latin typeface="+mn-lt"/>
                <a:ea typeface="+mn-ea"/>
                <a:cs typeface="+mn-cs"/>
              </a:rPr>
              <a:t>out.meta</a:t>
            </a:r>
            <a:endParaRPr lang="pt-BR" sz="1200" b="0" kern="1200" dirty="0" smtClean="0">
              <a:solidFill>
                <a:schemeClr val="tx1"/>
              </a:solidFill>
              <a:latin typeface="+mn-lt"/>
              <a:ea typeface="+mn-ea"/>
              <a:cs typeface="+mn-cs"/>
            </a:endParaRPr>
          </a:p>
          <a:p>
            <a:endParaRPr lang="pt-BR" sz="1200" b="0" kern="1200" dirty="0" smtClean="0">
              <a:solidFill>
                <a:schemeClr val="tx1"/>
              </a:solidFill>
              <a:latin typeface="+mn-lt"/>
              <a:ea typeface="+mn-ea"/>
              <a:cs typeface="+mn-cs"/>
            </a:endParaRPr>
          </a:p>
          <a:p>
            <a:r>
              <a:rPr lang="pt-BR" sz="1200" b="0" kern="1200" dirty="0" smtClean="0">
                <a:solidFill>
                  <a:schemeClr val="tx1"/>
                </a:solidFill>
                <a:latin typeface="+mn-lt"/>
                <a:ea typeface="+mn-ea"/>
                <a:cs typeface="+mn-cs"/>
              </a:rPr>
              <a:t>mseed2sac -m </a:t>
            </a:r>
            <a:r>
              <a:rPr lang="pt-BR" sz="1200" b="0" kern="1200" dirty="0" err="1" smtClean="0">
                <a:solidFill>
                  <a:schemeClr val="tx1"/>
                </a:solidFill>
                <a:latin typeface="+mn-lt"/>
                <a:ea typeface="+mn-ea"/>
                <a:cs typeface="+mn-cs"/>
              </a:rPr>
              <a:t>out.meta</a:t>
            </a:r>
            <a:r>
              <a:rPr lang="pt-BR" sz="1200" b="0" kern="1200" dirty="0" smtClean="0">
                <a:solidFill>
                  <a:schemeClr val="tx1"/>
                </a:solidFill>
                <a:latin typeface="+mn-lt"/>
                <a:ea typeface="+mn-ea"/>
                <a:cs typeface="+mn-cs"/>
              </a:rPr>
              <a:t>  </a:t>
            </a:r>
            <a:r>
              <a:rPr lang="pt-BR" sz="1200" b="0" kern="1200" dirty="0" err="1" smtClean="0">
                <a:solidFill>
                  <a:schemeClr val="tx1"/>
                </a:solidFill>
                <a:latin typeface="+mn-lt"/>
                <a:ea typeface="+mn-ea"/>
                <a:cs typeface="+mn-cs"/>
              </a:rPr>
              <a:t>out.mseed</a:t>
            </a:r>
            <a:endParaRPr lang="pt-BR" sz="1200" b="0" kern="1200" dirty="0" smtClean="0">
              <a:solidFill>
                <a:schemeClr val="tx1"/>
              </a:solidFill>
              <a:latin typeface="+mn-lt"/>
              <a:ea typeface="+mn-ea"/>
              <a:cs typeface="+mn-cs"/>
            </a:endParaRPr>
          </a:p>
          <a:p>
            <a:r>
              <a:rPr lang="pt-BR" sz="1200" b="0" kern="1200" dirty="0" err="1" smtClean="0">
                <a:solidFill>
                  <a:schemeClr val="tx1"/>
                </a:solidFill>
                <a:latin typeface="+mn-lt"/>
                <a:ea typeface="+mn-ea"/>
                <a:cs typeface="+mn-cs"/>
              </a:rPr>
              <a:t>ls</a:t>
            </a:r>
            <a:r>
              <a:rPr lang="pt-BR" sz="1200" b="0" kern="1200" dirty="0" smtClean="0">
                <a:solidFill>
                  <a:schemeClr val="tx1"/>
                </a:solidFill>
                <a:latin typeface="+mn-lt"/>
                <a:ea typeface="+mn-ea"/>
                <a:cs typeface="+mn-cs"/>
              </a:rPr>
              <a:t> *.SAC</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28</a:t>
            </a:fld>
            <a:endParaRPr lang="en-US"/>
          </a:p>
        </p:txBody>
      </p:sp>
    </p:spTree>
    <p:extLst>
      <p:ext uri="{BB962C8B-B14F-4D97-AF65-F5344CB8AC3E}">
        <p14:creationId xmlns:p14="http://schemas.microsoft.com/office/powerpoint/2010/main" val="3241979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output</a:t>
            </a:r>
            <a:r>
              <a:rPr lang="en-US" baseline="0" dirty="0" smtClean="0"/>
              <a:t> from </a:t>
            </a:r>
            <a:r>
              <a:rPr lang="en-US" baseline="0" dirty="0" err="1" smtClean="0"/>
              <a:t>FetchMetadata</a:t>
            </a:r>
            <a:r>
              <a:rPr lang="en-US" baseline="0" dirty="0" smtClean="0"/>
              <a:t> v 2013.186</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29</a:t>
            </a:fld>
            <a:endParaRPr lang="en-US"/>
          </a:p>
        </p:txBody>
      </p:sp>
    </p:spTree>
    <p:extLst>
      <p:ext uri="{BB962C8B-B14F-4D97-AF65-F5344CB8AC3E}">
        <p14:creationId xmlns:p14="http://schemas.microsoft.com/office/powerpoint/2010/main" val="2021695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Currently, ORFEUS </a:t>
            </a:r>
            <a:r>
              <a:rPr lang="en-US" baseline="0" dirty="0" smtClean="0"/>
              <a:t>has FTP directories with seed, </a:t>
            </a:r>
            <a:r>
              <a:rPr lang="en-US" baseline="0" dirty="0" err="1" smtClean="0"/>
              <a:t>miniseed</a:t>
            </a:r>
            <a:endParaRPr lang="en-US" baseline="0" dirty="0" smtClean="0"/>
          </a:p>
          <a:p>
            <a:endParaRPr lang="en-US" baseline="0" dirty="0" smtClean="0"/>
          </a:p>
          <a:p>
            <a:r>
              <a:rPr lang="en-US" dirty="0" smtClean="0"/>
              <a:t>http://</a:t>
            </a:r>
            <a:r>
              <a:rPr lang="en-US" dirty="0" err="1" smtClean="0"/>
              <a:t>www.orfeus-eu.org</a:t>
            </a:r>
            <a:r>
              <a:rPr lang="en-US" dirty="0" smtClean="0"/>
              <a:t>/data/</a:t>
            </a:r>
            <a:r>
              <a:rPr lang="en-US" dirty="0" err="1" smtClean="0"/>
              <a:t>direct_access.html</a:t>
            </a:r>
            <a:endParaRPr lang="en-US" dirty="0" smtClean="0"/>
          </a:p>
          <a:p>
            <a:endParaRPr lang="en-US" dirty="0" smtClean="0"/>
          </a:p>
          <a:p>
            <a:r>
              <a:rPr lang="en-US" dirty="0" smtClean="0"/>
              <a:t>RESIF </a:t>
            </a:r>
            <a:r>
              <a:rPr lang="en-US" dirty="0" err="1" smtClean="0"/>
              <a:t>france</a:t>
            </a:r>
            <a:r>
              <a:rPr lang="en-US" dirty="0" smtClean="0"/>
              <a:t>, (</a:t>
            </a:r>
            <a:r>
              <a:rPr lang="en-US" dirty="0" err="1" smtClean="0"/>
              <a:t>ws.resif.fr</a:t>
            </a:r>
            <a:r>
              <a:rPr lang="en-US" dirty="0" smtClean="0"/>
              <a:t>)</a:t>
            </a:r>
          </a:p>
          <a:p>
            <a:endParaRPr lang="en-US" dirty="0" smtClean="0"/>
          </a:p>
          <a:p>
            <a:r>
              <a:rPr lang="en-US" dirty="0" smtClean="0"/>
              <a:t>http://</a:t>
            </a:r>
            <a:r>
              <a:rPr lang="en-US" dirty="0" err="1" smtClean="0"/>
              <a:t>comcat.cr.usgs.gov</a:t>
            </a:r>
            <a:r>
              <a:rPr lang="en-US" dirty="0" smtClean="0"/>
              <a:t>/</a:t>
            </a:r>
            <a:r>
              <a:rPr lang="en-US" dirty="0" err="1" smtClean="0"/>
              <a:t>fdsnws</a:t>
            </a:r>
            <a:r>
              <a:rPr lang="en-US" dirty="0" smtClean="0"/>
              <a:t>/event/1/</a:t>
            </a:r>
          </a:p>
          <a:p>
            <a:endParaRPr lang="en-US" dirty="0" smtClean="0"/>
          </a:p>
          <a:p>
            <a:r>
              <a:rPr lang="en-US" dirty="0" smtClean="0"/>
              <a:t>Upcoming (no dates): other tools to seamlessly use multiple data centers.</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31</a:t>
            </a:fld>
            <a:endParaRPr lang="en-US"/>
          </a:p>
        </p:txBody>
      </p:sp>
    </p:spTree>
    <p:extLst>
      <p:ext uri="{BB962C8B-B14F-4D97-AF65-F5344CB8AC3E}">
        <p14:creationId xmlns:p14="http://schemas.microsoft.com/office/powerpoint/2010/main" val="2803259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These</a:t>
            </a:r>
            <a:r>
              <a:rPr lang="en-US" baseline="0" dirty="0" smtClean="0"/>
              <a:t> Fetch scripts are made to be integrated </a:t>
            </a:r>
            <a:endParaRPr lang="en-US" dirty="0" smtClean="0"/>
          </a:p>
          <a:p>
            <a:endParaRPr lang="en-US" dirty="0" smtClean="0"/>
          </a:p>
          <a:p>
            <a:r>
              <a:rPr lang="en-US" dirty="0" smtClean="0"/>
              <a:t>try looking at the output</a:t>
            </a:r>
            <a:r>
              <a:rPr lang="en-US" baseline="0" dirty="0" smtClean="0"/>
              <a:t> of </a:t>
            </a:r>
            <a:r>
              <a:rPr lang="en-US" baseline="0" dirty="0" err="1" smtClean="0"/>
              <a:t>FetchEvent</a:t>
            </a:r>
            <a:r>
              <a:rPr lang="en-US" baseline="0" dirty="0" smtClean="0"/>
              <a:t> and </a:t>
            </a:r>
            <a:r>
              <a:rPr lang="en-US" baseline="0" dirty="0" err="1" smtClean="0"/>
              <a:t>FetchData</a:t>
            </a:r>
            <a:endParaRPr lang="en-US" baseline="0" dirty="0" smtClean="0"/>
          </a:p>
          <a:p>
            <a:endParaRPr lang="en-US" baseline="0" dirty="0" smtClean="0"/>
          </a:p>
          <a:p>
            <a:r>
              <a:rPr lang="en-US" baseline="0" dirty="0" smtClean="0"/>
              <a:t>Make sure to do run this script in a protected directory.</a:t>
            </a:r>
          </a:p>
          <a:p>
            <a:endParaRPr lang="en-US" baseline="0" dirty="0" smtClean="0"/>
          </a:p>
          <a:p>
            <a:r>
              <a:rPr lang="en-US" baseline="0" dirty="0" smtClean="0"/>
              <a:t>Example to show how they can repeat a stylized request.</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32</a:t>
            </a:fld>
            <a:endParaRPr lang="en-US"/>
          </a:p>
        </p:txBody>
      </p:sp>
    </p:spTree>
    <p:extLst>
      <p:ext uri="{BB962C8B-B14F-4D97-AF65-F5344CB8AC3E}">
        <p14:creationId xmlns:p14="http://schemas.microsoft.com/office/powerpoint/2010/main" val="849993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SeismiQuery</a:t>
            </a:r>
            <a:r>
              <a:rPr lang="en-US" dirty="0" smtClean="0"/>
              <a:t> is a collection of web</a:t>
            </a:r>
            <a:r>
              <a:rPr lang="en-US" baseline="0" dirty="0" smtClean="0"/>
              <a:t> forms that allow you to query the IRIS DMC database.</a:t>
            </a:r>
          </a:p>
          <a:p>
            <a:r>
              <a:rPr lang="en-US" baseline="0" dirty="0" smtClean="0"/>
              <a:t>There are several forms, but much of the functionality is duplicated elsewhere by other services.</a:t>
            </a:r>
          </a:p>
          <a:p>
            <a:r>
              <a:rPr lang="en-US" baseline="0" dirty="0" smtClean="0"/>
              <a:t>One form that is particularly relevant, though, is the BREQ_FAST request form.</a:t>
            </a:r>
          </a:p>
          <a:p>
            <a:r>
              <a:rPr lang="en-US" baseline="0" dirty="0" smtClean="0"/>
              <a:t>It will guide you through the finding of and requesting of </a:t>
            </a:r>
            <a:r>
              <a:rPr lang="en-US" baseline="0" dirty="0" err="1" smtClean="0"/>
              <a:t>timerseries</a:t>
            </a:r>
            <a:r>
              <a:rPr lang="en-US" baseline="0" dirty="0" smtClean="0"/>
              <a:t> data and metadata.</a:t>
            </a:r>
          </a:p>
          <a:p>
            <a:endParaRPr lang="en-US" baseline="0" dirty="0" smtClean="0"/>
          </a:p>
          <a:p>
            <a:r>
              <a:rPr lang="en-US" baseline="0" dirty="0" smtClean="0"/>
              <a:t>TRANSITION: Examining the top </a:t>
            </a:r>
            <a:r>
              <a:rPr lang="en-US" baseline="0" dirty="0" err="1" smtClean="0"/>
              <a:t>seciton</a:t>
            </a:r>
            <a:r>
              <a:rPr lang="en-US" baseline="0" dirty="0" smtClean="0"/>
              <a:t> of the request form, we see fields that help us filter the data.</a:t>
            </a:r>
          </a:p>
        </p:txBody>
      </p:sp>
      <p:sp>
        <p:nvSpPr>
          <p:cNvPr id="4" name="Slide Number Placeholder 3"/>
          <p:cNvSpPr>
            <a:spLocks noGrp="1"/>
          </p:cNvSpPr>
          <p:nvPr>
            <p:ph type="sldNum" sz="quarter" idx="10"/>
          </p:nvPr>
        </p:nvSpPr>
        <p:spPr/>
        <p:txBody>
          <a:bodyPr/>
          <a:lstStyle/>
          <a:p>
            <a:fld id="{C235534E-1E8C-8441-8C31-59B0621A47C4}" type="slidenum">
              <a:rPr lang="en-US" smtClean="0"/>
              <a:pPr/>
              <a:t>37</a:t>
            </a:fld>
            <a:endParaRPr lang="en-US"/>
          </a:p>
        </p:txBody>
      </p:sp>
    </p:spTree>
    <p:extLst>
      <p:ext uri="{BB962C8B-B14F-4D97-AF65-F5344CB8AC3E}">
        <p14:creationId xmlns:p14="http://schemas.microsoft.com/office/powerpoint/2010/main" val="3139534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Describing the station and channel</a:t>
            </a:r>
          </a:p>
          <a:p>
            <a:r>
              <a:rPr lang="en-US" dirty="0" smtClean="0"/>
              <a:t>Request</a:t>
            </a:r>
            <a:r>
              <a:rPr lang="en-US" baseline="0" dirty="0" smtClean="0"/>
              <a:t> </a:t>
            </a:r>
            <a:r>
              <a:rPr lang="en-US" baseline="0" dirty="0" err="1" smtClean="0"/>
              <a:t>dtimes</a:t>
            </a:r>
            <a:r>
              <a:rPr lang="en-US" baseline="0" dirty="0" smtClean="0"/>
              <a:t> (Required!)</a:t>
            </a:r>
          </a:p>
          <a:p>
            <a:r>
              <a:rPr lang="en-US" baseline="0" dirty="0" smtClean="0"/>
              <a:t>Geographic filtering</a:t>
            </a:r>
          </a:p>
          <a:p>
            <a:r>
              <a:rPr lang="en-US" baseline="0" dirty="0" smtClean="0"/>
              <a:t>misc. filtering.</a:t>
            </a:r>
          </a:p>
          <a:p>
            <a:endParaRPr lang="en-US" baseline="0" dirty="0" smtClean="0"/>
          </a:p>
          <a:p>
            <a:r>
              <a:rPr lang="en-US" baseline="0" dirty="0" smtClean="0"/>
              <a:t>Transition.</a:t>
            </a:r>
          </a:p>
          <a:p>
            <a:r>
              <a:rPr lang="en-US" baseline="0" dirty="0" smtClean="0"/>
              <a:t>Once you’ve specified what you’re interested in, </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38</a:t>
            </a:fld>
            <a:endParaRPr lang="en-US"/>
          </a:p>
        </p:txBody>
      </p:sp>
    </p:spTree>
    <p:extLst>
      <p:ext uri="{BB962C8B-B14F-4D97-AF65-F5344CB8AC3E}">
        <p14:creationId xmlns:p14="http://schemas.microsoft.com/office/powerpoint/2010/main" val="3139534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information about yourself, and at Label., and </a:t>
            </a:r>
          </a:p>
          <a:p>
            <a:endParaRPr lang="en-US" baseline="0" dirty="0" smtClean="0"/>
          </a:p>
          <a:p>
            <a:r>
              <a:rPr lang="en-US" baseline="0" dirty="0" smtClean="0"/>
              <a:t>Specify what KIND of data you need.</a:t>
            </a:r>
          </a:p>
          <a:p>
            <a:endParaRPr lang="en-US" baseline="0" dirty="0" smtClean="0"/>
          </a:p>
          <a:p>
            <a:r>
              <a:rPr lang="en-US" baseline="0" dirty="0" smtClean="0"/>
              <a:t>metadata</a:t>
            </a:r>
          </a:p>
          <a:p>
            <a:r>
              <a:rPr lang="en-US" baseline="0" dirty="0" err="1" smtClean="0"/>
              <a:t>dataless</a:t>
            </a:r>
            <a:endParaRPr lang="en-US" baseline="0" dirty="0" smtClean="0"/>
          </a:p>
          <a:p>
            <a:r>
              <a:rPr lang="en-US" baseline="0" dirty="0" smtClean="0"/>
              <a:t>RESP</a:t>
            </a:r>
          </a:p>
          <a:p>
            <a:endParaRPr lang="en-US" baseline="0" dirty="0" smtClean="0"/>
          </a:p>
          <a:p>
            <a:r>
              <a:rPr lang="en-US" baseline="0" dirty="0" smtClean="0"/>
              <a:t>TRANSITION: After filling this out, you hit “Start Query”</a:t>
            </a:r>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39</a:t>
            </a:fld>
            <a:endParaRPr lang="en-US"/>
          </a:p>
        </p:txBody>
      </p:sp>
    </p:spTree>
    <p:extLst>
      <p:ext uri="{BB962C8B-B14F-4D97-AF65-F5344CB8AC3E}">
        <p14:creationId xmlns:p14="http://schemas.microsoft.com/office/powerpoint/2010/main" val="3139534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see</a:t>
            </a:r>
            <a:r>
              <a:rPr lang="en-US" baseline="0" dirty="0" smtClean="0"/>
              <a:t> a page containing, essentially, an email you created. (Except for all the “View in MDA” links  More about that in a moment.</a:t>
            </a:r>
            <a:endParaRPr lang="en-US" baseline="0" dirty="0"/>
          </a:p>
          <a:p>
            <a:endParaRPr lang="en-US" baseline="0" dirty="0"/>
          </a:p>
          <a:p>
            <a:r>
              <a:rPr lang="en-US" baseline="0" dirty="0" smtClean="0"/>
              <a:t>DESCRIBE THE BODY, and the format of the letter.</a:t>
            </a:r>
          </a:p>
          <a:p>
            <a:endParaRPr lang="en-US" baseline="0" dirty="0" smtClean="0"/>
          </a:p>
          <a:p>
            <a:r>
              <a:rPr lang="en-US" baseline="0" dirty="0" smtClean="0"/>
              <a:t>TRANSITION: of course, you don’t need to access this via the </a:t>
            </a:r>
            <a:r>
              <a:rPr lang="en-US" baseline="0" dirty="0" err="1" smtClean="0"/>
              <a:t>Seismiquery</a:t>
            </a:r>
            <a:r>
              <a:rPr lang="en-US" baseline="0" dirty="0" smtClean="0"/>
              <a:t> form. </a:t>
            </a:r>
            <a:endParaRPr lang="en-US" dirty="0" smtClean="0"/>
          </a:p>
        </p:txBody>
      </p:sp>
      <p:sp>
        <p:nvSpPr>
          <p:cNvPr id="4" name="Slide Number Placeholder 3"/>
          <p:cNvSpPr>
            <a:spLocks noGrp="1"/>
          </p:cNvSpPr>
          <p:nvPr>
            <p:ph type="sldNum" sz="quarter" idx="10"/>
          </p:nvPr>
        </p:nvSpPr>
        <p:spPr/>
        <p:txBody>
          <a:bodyPr/>
          <a:lstStyle/>
          <a:p>
            <a:fld id="{C235534E-1E8C-8441-8C31-59B0621A47C4}" type="slidenum">
              <a:rPr lang="en-US" smtClean="0"/>
              <a:pPr/>
              <a:t>40</a:t>
            </a:fld>
            <a:endParaRPr lang="en-US"/>
          </a:p>
        </p:txBody>
      </p:sp>
    </p:spTree>
    <p:extLst>
      <p:ext uri="{BB962C8B-B14F-4D97-AF65-F5344CB8AC3E}">
        <p14:creationId xmlns:p14="http://schemas.microsoft.com/office/powerpoint/2010/main" val="313953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person or program that needs the data uses the CLIENT to make a request. </a:t>
            </a:r>
          </a:p>
          <a:p>
            <a:r>
              <a:rPr lang="en-US" dirty="0" smtClean="0"/>
              <a:t>The term “Client” refers to any </a:t>
            </a:r>
            <a:r>
              <a:rPr lang="en-US" baseline="0" dirty="0" smtClean="0"/>
              <a:t>program </a:t>
            </a:r>
            <a:r>
              <a:rPr lang="en-US" dirty="0" smtClean="0"/>
              <a:t>that can communicate over</a:t>
            </a:r>
            <a:r>
              <a:rPr lang="en-US" baseline="0" dirty="0" smtClean="0"/>
              <a:t> the web</a:t>
            </a:r>
          </a:p>
          <a:p>
            <a:endParaRPr lang="en-US" dirty="0" smtClean="0"/>
          </a:p>
        </p:txBody>
      </p:sp>
      <p:sp>
        <p:nvSpPr>
          <p:cNvPr id="4" name="Slide Number Placeholder 3"/>
          <p:cNvSpPr>
            <a:spLocks noGrp="1"/>
          </p:cNvSpPr>
          <p:nvPr>
            <p:ph type="sldNum" sz="quarter" idx="10"/>
          </p:nvPr>
        </p:nvSpPr>
        <p:spPr/>
        <p:txBody>
          <a:bodyPr/>
          <a:lstStyle/>
          <a:p>
            <a:fld id="{53AEE0A5-1018-904A-84ED-6D1C7D0A60C5}" type="slidenum">
              <a:rPr lang="en-US" smtClean="0"/>
              <a:pPr/>
              <a:t>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r>
              <a:rPr lang="en-US" baseline="0" dirty="0" smtClean="0"/>
              <a:t>You can send an email with the same information directly .</a:t>
            </a:r>
          </a:p>
          <a:p>
            <a:endParaRPr lang="en-US" baseline="0" dirty="0" smtClean="0"/>
          </a:p>
          <a:p>
            <a:r>
              <a:rPr lang="en-US" baseline="0" dirty="0" smtClean="0"/>
              <a:t>Can be auto generated.</a:t>
            </a:r>
          </a:p>
          <a:p>
            <a:r>
              <a:rPr lang="en-US" baseline="0" dirty="0" smtClean="0"/>
              <a:t>Can be stored in a huge </a:t>
            </a:r>
            <a:r>
              <a:rPr lang="en-US" baseline="0" dirty="0" err="1" smtClean="0"/>
              <a:t>listd</a:t>
            </a:r>
            <a:endParaRPr lang="en-US" baseline="0" dirty="0" smtClean="0"/>
          </a:p>
          <a:p>
            <a:endParaRPr lang="en-US" dirty="0" smtClean="0"/>
          </a:p>
          <a:p>
            <a:r>
              <a:rPr lang="en-US" dirty="0" smtClean="0"/>
              <a:t>main advantage is that it submits request for you.</a:t>
            </a:r>
          </a:p>
          <a:p>
            <a:r>
              <a:rPr lang="en-US" dirty="0" smtClean="0"/>
              <a:t>Gives a little bit of a preview of what you're getting</a:t>
            </a:r>
          </a:p>
          <a:p>
            <a:r>
              <a:rPr lang="en-US" dirty="0" smtClean="0"/>
              <a:t>(Batch, can do on the run if you can't send email)</a:t>
            </a:r>
          </a:p>
          <a:p>
            <a:endParaRPr lang="en-US" dirty="0" smtClean="0"/>
          </a:p>
          <a:p>
            <a:r>
              <a:rPr lang="en-US" dirty="0" smtClean="0"/>
              <a:t>Say, you’re riding on a bus</a:t>
            </a:r>
          </a:p>
          <a:p>
            <a:endParaRPr lang="en-US" dirty="0" smtClean="0"/>
          </a:p>
          <a:p>
            <a:endParaRPr lang="en-US" dirty="0" smtClean="0"/>
          </a:p>
          <a:p>
            <a:r>
              <a:rPr lang="en-US" dirty="0" smtClean="0"/>
              <a:t>does</a:t>
            </a:r>
            <a:r>
              <a:rPr lang="en-US" baseline="0" dirty="0" smtClean="0"/>
              <a:t> alternate media mean anything any more?</a:t>
            </a:r>
            <a:endParaRPr lang="en-US" dirty="0" smtClean="0"/>
          </a:p>
          <a:p>
            <a:endParaRPr lang="en-US" dirty="0" smtClean="0"/>
          </a:p>
          <a:p>
            <a:r>
              <a:rPr lang="en-US" dirty="0" smtClean="0"/>
              <a:t>Afterward, you will get back emails that tell you how to retrieve your data.</a:t>
            </a:r>
          </a:p>
        </p:txBody>
      </p:sp>
      <p:sp>
        <p:nvSpPr>
          <p:cNvPr id="4" name="Slide Number Placeholder 3"/>
          <p:cNvSpPr>
            <a:spLocks noGrp="1"/>
          </p:cNvSpPr>
          <p:nvPr>
            <p:ph type="sldNum" sz="quarter" idx="10"/>
          </p:nvPr>
        </p:nvSpPr>
        <p:spPr/>
        <p:txBody>
          <a:bodyPr/>
          <a:lstStyle/>
          <a:p>
            <a:pPr>
              <a:defRPr/>
            </a:pPr>
            <a:fld id="{4279B2C3-A743-6149-A045-28004014A29D}" type="slidenum">
              <a:rPr lang="en-US" smtClean="0"/>
              <a:pPr>
                <a:defRPr/>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could be a browser, command-line </a:t>
            </a:r>
            <a:r>
              <a:rPr lang="en-US" dirty="0" err="1" smtClean="0"/>
              <a:t>uitlity</a:t>
            </a:r>
            <a:r>
              <a:rPr lang="en-US" dirty="0" smtClean="0"/>
              <a:t> such as </a:t>
            </a:r>
            <a:r>
              <a:rPr lang="en-US" dirty="0" err="1" smtClean="0"/>
              <a:t>cURL</a:t>
            </a:r>
            <a:r>
              <a:rPr lang="en-US" baseline="0" dirty="0" smtClean="0"/>
              <a:t> or </a:t>
            </a:r>
            <a:r>
              <a:rPr lang="en-US" baseline="0" dirty="0" err="1" smtClean="0"/>
              <a:t>wget</a:t>
            </a:r>
            <a:r>
              <a:rPr lang="en-US" baseline="0" dirty="0" smtClean="0"/>
              <a:t>, or something specially designed to work with our services, such as Fetch Scripts, Python clients, or the MATLAB interface.</a:t>
            </a:r>
            <a:endParaRPr lang="en-US" dirty="0" smtClean="0"/>
          </a:p>
          <a:p>
            <a:endParaRPr lang="en-US" dirty="0" smtClean="0"/>
          </a:p>
          <a:p>
            <a:pPr>
              <a:buFont typeface="Arial" charset="0"/>
              <a:buChar char="•"/>
            </a:pPr>
            <a:r>
              <a:rPr lang="en-US" dirty="0" smtClean="0"/>
              <a:t>YOU CAN BUILD</a:t>
            </a:r>
            <a:r>
              <a:rPr lang="en-US" baseline="0" dirty="0" smtClean="0"/>
              <a:t> YOUR OWN, as the </a:t>
            </a:r>
            <a:r>
              <a:rPr lang="en-US" sz="1200" kern="1200" dirty="0" smtClean="0">
                <a:solidFill>
                  <a:schemeClr val="tx1"/>
                </a:solidFill>
                <a:latin typeface="+mn-lt"/>
                <a:ea typeface="+mn-ea"/>
                <a:cs typeface="+mn-cs"/>
              </a:rPr>
              <a:t>Programmatic support to build HTTP clients is </a:t>
            </a:r>
            <a:r>
              <a:rPr lang="en-US" sz="1200" kern="1200" dirty="0" err="1" smtClean="0">
                <a:solidFill>
                  <a:schemeClr val="tx1"/>
                </a:solidFill>
                <a:latin typeface="+mn-lt"/>
                <a:ea typeface="+mn-ea"/>
                <a:cs typeface="+mn-cs"/>
              </a:rPr>
              <a:t>ubiquitious</a:t>
            </a:r>
            <a:r>
              <a:rPr lang="en-US" sz="120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53AEE0A5-1018-904A-84ED-6D1C7D0A60C5}"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client</a:t>
            </a:r>
            <a:r>
              <a:rPr lang="en-US" baseline="0" dirty="0" smtClean="0"/>
              <a:t> sends a  URL to the web services.  The URL not only specifies which web service to use (such as the EVENT </a:t>
            </a:r>
            <a:r>
              <a:rPr lang="en-US" baseline="0" dirty="0" err="1" smtClean="0"/>
              <a:t>webservice</a:t>
            </a:r>
            <a:r>
              <a:rPr lang="en-US" baseline="0" dirty="0" smtClean="0"/>
              <a:t>)., but also provides information to the </a:t>
            </a:r>
            <a:r>
              <a:rPr lang="en-US" baseline="0" dirty="0" err="1" smtClean="0"/>
              <a:t>webservice</a:t>
            </a:r>
            <a:r>
              <a:rPr lang="en-US" baseline="0" dirty="0" smtClean="0"/>
              <a:t> about what kind of data you’d like to retrieve</a:t>
            </a:r>
          </a:p>
          <a:p>
            <a:r>
              <a:rPr lang="en-US" baseline="0" dirty="0" smtClean="0"/>
              <a:t>For example, were I to ask for all earthquakes with a primary magnitude of 8 or more (in text format), then the URL would contain parameters pairs: </a:t>
            </a:r>
            <a:r>
              <a:rPr lang="en-US" baseline="0" dirty="0" err="1" smtClean="0"/>
              <a:t>minimumMagnitude</a:t>
            </a:r>
            <a:r>
              <a:rPr lang="en-US" baseline="0" dirty="0" smtClean="0"/>
              <a:t>=8,  output=text, etc.  The specific parameters vary from service to service, and you’ll see examples of this shortly.</a:t>
            </a:r>
            <a:endParaRPr lang="en-US" dirty="0"/>
          </a:p>
        </p:txBody>
      </p:sp>
      <p:sp>
        <p:nvSpPr>
          <p:cNvPr id="4" name="Slide Number Placeholder 3"/>
          <p:cNvSpPr>
            <a:spLocks noGrp="1"/>
          </p:cNvSpPr>
          <p:nvPr>
            <p:ph type="sldNum" sz="quarter" idx="10"/>
          </p:nvPr>
        </p:nvSpPr>
        <p:spPr/>
        <p:txBody>
          <a:bodyPr/>
          <a:lstStyle/>
          <a:p>
            <a:fld id="{53AEE0A5-1018-904A-84ED-6D1C7D0A60C5}"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web</a:t>
            </a:r>
            <a:r>
              <a:rPr lang="en-US" baseline="0" dirty="0" smtClean="0"/>
              <a:t> services then interprets those parameters, using them to figure out exactly which data to retrieve, and how to format it so that it can be returned.</a:t>
            </a:r>
            <a:endParaRPr lang="en-US" dirty="0"/>
          </a:p>
        </p:txBody>
      </p:sp>
      <p:sp>
        <p:nvSpPr>
          <p:cNvPr id="4" name="Slide Number Placeholder 3"/>
          <p:cNvSpPr>
            <a:spLocks noGrp="1"/>
          </p:cNvSpPr>
          <p:nvPr>
            <p:ph type="sldNum" sz="quarter" idx="10"/>
          </p:nvPr>
        </p:nvSpPr>
        <p:spPr/>
        <p:txBody>
          <a:bodyPr/>
          <a:lstStyle/>
          <a:p>
            <a:fld id="{53AEE0A5-1018-904A-84ED-6D1C7D0A60C5}"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sends this information back to the client along with an HTTP header describing the content that is</a:t>
            </a:r>
            <a:r>
              <a:rPr lang="en-US" baseline="0" dirty="0" smtClean="0"/>
              <a:t> being returned</a:t>
            </a:r>
            <a:r>
              <a:rPr lang="en-US" dirty="0" smtClean="0"/>
              <a:t>. </a:t>
            </a:r>
            <a:r>
              <a:rPr lang="en-US" baseline="0" dirty="0" smtClean="0"/>
              <a:t>If all goes well, then the client  will get back the requested information.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not, it will get an error message and a numeric code describing what went wrong. Examples where you might not successfully retrieve data include: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instances when the data was not found?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When the web service was unable to interpret the URL</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Etcetera.</a:t>
            </a:r>
          </a:p>
          <a:p>
            <a:endParaRPr lang="en-US" dirty="0"/>
          </a:p>
        </p:txBody>
      </p:sp>
      <p:sp>
        <p:nvSpPr>
          <p:cNvPr id="4" name="Slide Number Placeholder 3"/>
          <p:cNvSpPr>
            <a:spLocks noGrp="1"/>
          </p:cNvSpPr>
          <p:nvPr>
            <p:ph type="sldNum" sz="quarter" idx="10"/>
          </p:nvPr>
        </p:nvSpPr>
        <p:spPr/>
        <p:txBody>
          <a:bodyPr/>
          <a:lstStyle/>
          <a:p>
            <a:fld id="{53AEE0A5-1018-904A-84ED-6D1C7D0A60C5}"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a:t>
            </a:r>
            <a:r>
              <a:rPr lang="en-US" baseline="0" dirty="0" smtClean="0"/>
              <a:t> again, all the builders do is fill in the URL parameter pairs.</a:t>
            </a:r>
            <a:endParaRPr lang="en-US" dirty="0"/>
          </a:p>
        </p:txBody>
      </p:sp>
      <p:sp>
        <p:nvSpPr>
          <p:cNvPr id="4" name="Slide Number Placeholder 3"/>
          <p:cNvSpPr>
            <a:spLocks noGrp="1"/>
          </p:cNvSpPr>
          <p:nvPr>
            <p:ph type="sldNum" sz="quarter" idx="10"/>
          </p:nvPr>
        </p:nvSpPr>
        <p:spPr/>
        <p:txBody>
          <a:bodyPr/>
          <a:lstStyle/>
          <a:p>
            <a:fld id="{53AEE0A5-1018-904A-84ED-6D1C7D0A60C5}"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[lead off with just a web service example to add relevance]</a:t>
            </a:r>
            <a:endParaRPr lang="en-US" dirty="0" smtClean="0"/>
          </a:p>
          <a:p>
            <a:endParaRPr lang="en-US" dirty="0" smtClean="0"/>
          </a:p>
          <a:p>
            <a:r>
              <a:rPr lang="en-US" dirty="0" smtClean="0"/>
              <a:t>As you can see</a:t>
            </a:r>
            <a:r>
              <a:rPr lang="en-US" baseline="0" dirty="0" smtClean="0"/>
              <a:t> from the list, there are a variety of services available thorough the web interface.  The ability to retrieve Waveforms, station metadata (and responses), and event information are complimented by services that can do signal processing, compute times and distances, etc.  Plus, we have a web interface to the data products area.  There you can find Event plots,  Global Moment Tensors, Back projections, visualizations, and much more.</a:t>
            </a:r>
          </a:p>
          <a:p>
            <a:r>
              <a:rPr lang="en-US" baseline="0" dirty="0" smtClean="0"/>
              <a:t>All these  services can be accessed from the link shown.  </a:t>
            </a:r>
          </a:p>
          <a:p>
            <a:r>
              <a:rPr lang="en-US" baseline="0" dirty="0" smtClean="0"/>
              <a:t>Don</a:t>
            </a:r>
            <a:r>
              <a:rPr lang="fr-FR" baseline="0" dirty="0" smtClean="0"/>
              <a:t>’</a:t>
            </a:r>
            <a:r>
              <a:rPr lang="en-US" baseline="0" dirty="0" smtClean="0"/>
              <a:t>t worry about jotting it down right now, as a list of links will be provided at the end of the talk.</a:t>
            </a:r>
          </a:p>
          <a:p>
            <a:endParaRPr lang="en-US" baseline="0" dirty="0" smtClean="0"/>
          </a:p>
          <a:p>
            <a:r>
              <a:rPr lang="en-US" baseline="0" dirty="0" smtClean="0"/>
              <a:t>Some services have been standardized, and are provided as FDSN services. These include </a:t>
            </a:r>
          </a:p>
          <a:p>
            <a:r>
              <a:rPr lang="en-US" dirty="0" smtClean="0"/>
              <a:t>The services</a:t>
            </a:r>
            <a:r>
              <a:rPr lang="en-US" baseline="0" dirty="0" smtClean="0"/>
              <a:t> that will be touched upon in this presentation are the two raw-waveform services, the station service, and the event service.</a:t>
            </a:r>
          </a:p>
          <a:p>
            <a:r>
              <a:rPr lang="en-US" baseline="0" dirty="0" smtClean="0"/>
              <a:t>The DATASELECT service can retrieve a one or more seismic traces, and can be provided a laundry-list of channels &amp; times.</a:t>
            </a:r>
          </a:p>
          <a:p>
            <a:r>
              <a:rPr lang="en-US" baseline="0" dirty="0" smtClean="0"/>
              <a:t>The station service is capable of retrieving station metadata at a variety of detail levels: You can get network overview information all the way down to channel response information.</a:t>
            </a:r>
          </a:p>
          <a:p>
            <a:r>
              <a:rPr lang="en-US" baseline="0" dirty="0" smtClean="0"/>
              <a:t>The EVENT service can retrieve earthquake magnitudes, origins, arrival times, and more.</a:t>
            </a:r>
          </a:p>
          <a:p>
            <a:r>
              <a:rPr lang="en-US" baseline="0" dirty="0" smtClean="0"/>
              <a:t>TRANSITION: These are our web services, but how does one define a “web service”?</a:t>
            </a:r>
          </a:p>
          <a:p>
            <a:endParaRPr lang="en-US" baseline="0" dirty="0" smtClean="0"/>
          </a:p>
          <a:p>
            <a:r>
              <a:rPr lang="en-US" baseline="0" dirty="0" smtClean="0"/>
              <a:t>----- Meeting Notes (11/8/12 10:02) -----</a:t>
            </a:r>
          </a:p>
          <a:p>
            <a:r>
              <a:rPr lang="en-US" baseline="0" dirty="0" smtClean="0"/>
              <a:t>mention instrument response</a:t>
            </a:r>
          </a:p>
          <a:p>
            <a:endParaRPr lang="en-US" dirty="0"/>
          </a:p>
        </p:txBody>
      </p:sp>
      <p:sp>
        <p:nvSpPr>
          <p:cNvPr id="4" name="Slide Number Placeholder 3"/>
          <p:cNvSpPr>
            <a:spLocks noGrp="1"/>
          </p:cNvSpPr>
          <p:nvPr>
            <p:ph type="sldNum" sz="quarter" idx="10"/>
          </p:nvPr>
        </p:nvSpPr>
        <p:spPr/>
        <p:txBody>
          <a:bodyPr/>
          <a:lstStyle/>
          <a:p>
            <a:fld id="{C235534E-1E8C-8441-8C31-59B0621A47C4}" type="slidenum">
              <a:rPr lang="en-US" smtClean="0"/>
              <a:pPr/>
              <a:t>14</a:t>
            </a:fld>
            <a:endParaRPr lang="en-US"/>
          </a:p>
        </p:txBody>
      </p:sp>
    </p:spTree>
    <p:extLst>
      <p:ext uri="{BB962C8B-B14F-4D97-AF65-F5344CB8AC3E}">
        <p14:creationId xmlns:p14="http://schemas.microsoft.com/office/powerpoint/2010/main" val="1928580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620C014-9DD2-9F45-B3B9-376490DDD41B}" type="datetimeFigureOut">
              <a:rPr lang="en-US" smtClean="0"/>
              <a:pPr/>
              <a:t>12/12/14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620C014-9DD2-9F45-B3B9-376490DDD41B}" type="datetimeFigureOut">
              <a:rPr lang="en-US" smtClean="0"/>
              <a:pPr/>
              <a:t>12/12/14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DCC2E-4D60-0D49-9105-8B322327B707}"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620C014-9DD2-9F45-B3B9-376490DDD41B}" type="datetimeFigureOut">
              <a:rPr lang="en-US" smtClean="0"/>
              <a:pPr/>
              <a:t>12/12/14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DCC2E-4D60-0D49-9105-8B322327B70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C620C014-9DD2-9F45-B3B9-376490DDD41B}" type="datetimeFigureOut">
              <a:rPr lang="en-US" smtClean="0"/>
              <a:pPr/>
              <a:t>12/12/14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DCC2E-4D60-0D49-9105-8B322327B70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620C014-9DD2-9F45-B3B9-376490DDD41B}" type="datetimeFigureOut">
              <a:rPr lang="en-US" smtClean="0"/>
              <a:pPr/>
              <a:t>12/12/14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620C014-9DD2-9F45-B3B9-376490DDD41B}" type="datetimeFigureOut">
              <a:rPr lang="en-US" smtClean="0"/>
              <a:pPr/>
              <a:t>12/12/14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B0FDCC2E-4D60-0D49-9105-8B322327B707}"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20C014-9DD2-9F45-B3B9-376490DDD41B}" type="datetimeFigureOut">
              <a:rPr lang="en-US" smtClean="0"/>
              <a:pPr/>
              <a:t>12/12/14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DCC2E-4D60-0D49-9105-8B322327B707}"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C620C014-9DD2-9F45-B3B9-376490DDD41B}" type="datetimeFigureOut">
              <a:rPr lang="en-US" smtClean="0"/>
              <a:pPr/>
              <a:t>12/12/14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B0FDCC2E-4D60-0D49-9105-8B322327B707}"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C620C014-9DD2-9F45-B3B9-376490DDD41B}" type="datetimeFigureOut">
              <a:rPr lang="en-US" smtClean="0"/>
              <a:pPr/>
              <a:t>12/12/14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B0FDCC2E-4D60-0D49-9105-8B322327B707}"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620C014-9DD2-9F45-B3B9-376490DDD41B}" type="datetimeFigureOut">
              <a:rPr lang="en-US" smtClean="0"/>
              <a:pPr/>
              <a:t>12/12/14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B0FDCC2E-4D60-0D49-9105-8B322327B707}"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620C014-9DD2-9F45-B3B9-376490DDD41B}" type="datetimeFigureOut">
              <a:rPr lang="en-US" smtClean="0"/>
              <a:pPr/>
              <a:t>12/12/14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CC2E-4D60-0D49-9105-8B322327B7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620C014-9DD2-9F45-B3B9-376490DDD41B}" type="datetimeFigureOut">
              <a:rPr lang="en-US" smtClean="0"/>
              <a:pPr/>
              <a:t>12/12/14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CC2E-4D60-0D49-9105-8B322327B707}"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620C014-9DD2-9F45-B3B9-376490DDD41B}" type="datetimeFigureOut">
              <a:rPr lang="en-US" smtClean="0"/>
              <a:pPr/>
              <a:t>12/12/14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CC2E-4D60-0D49-9105-8B322327B707}"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620C014-9DD2-9F45-B3B9-376490DDD41B}" type="datetimeFigureOut">
              <a:rPr lang="en-US" smtClean="0"/>
              <a:pPr/>
              <a:t>12/12/14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CC2E-4D60-0D49-9105-8B322327B707}"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620C014-9DD2-9F45-B3B9-376490DDD41B}" type="datetimeFigureOut">
              <a:rPr lang="en-US" smtClean="0"/>
              <a:pPr/>
              <a:t>12/12/14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C620C014-9DD2-9F45-B3B9-376490DDD41B}" type="datetimeFigureOut">
              <a:rPr lang="en-US" smtClean="0"/>
              <a:pPr/>
              <a:t>12/12/14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B0FDCC2E-4D60-0D49-9105-8B322327B707}"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620C014-9DD2-9F45-B3B9-376490DDD41B}" type="datetimeFigureOut">
              <a:rPr lang="en-US" smtClean="0"/>
              <a:pPr/>
              <a:t>12/12/14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DCC2E-4D60-0D49-9105-8B322327B7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620C014-9DD2-9F45-B3B9-376490DDD41B}" type="datetimeFigureOut">
              <a:rPr lang="en-US" smtClean="0"/>
              <a:pPr/>
              <a:t>12/12/14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DCC2E-4D60-0D49-9105-8B322327B707}"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620C014-9DD2-9F45-B3B9-376490DDD41B}" type="datetimeFigureOut">
              <a:rPr lang="en-US" smtClean="0"/>
              <a:pPr/>
              <a:t>12/12/14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B0FDCC2E-4D60-0D49-9105-8B322327B7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620C014-9DD2-9F45-B3B9-376490DDD41B}" type="datetimeFigureOut">
              <a:rPr lang="en-US" smtClean="0"/>
              <a:pPr/>
              <a:t>12/12/14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DCC2E-4D60-0D49-9105-8B322327B707}"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C620C014-9DD2-9F45-B3B9-376490DDD41B}" type="datetimeFigureOut">
              <a:rPr lang="en-US" smtClean="0"/>
              <a:pPr/>
              <a:t>12/12/14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B0FDCC2E-4D60-0D49-9105-8B322327B7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2.bin"/><Relationship Id="rId5" Type="http://schemas.openxmlformats.org/officeDocument/2006/relationships/package" Target="../embeddings/Microsoft_Word_Document2.docx"/><Relationship Id="rId6"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ervice.iris.ed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ervice.iris.ed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hyperlink" Target="http://service.iris.ed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hyperlink" Target="http://seiscode.iris.washington.edu/" TargetMode="External"/><Relationship Id="rId4" Type="http://schemas.openxmlformats.org/officeDocument/2006/relationships/hyperlink" Target="http://www.iris.edu/ws/wsclients/fetchclients.htm"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0" Type="http://schemas.openxmlformats.org/officeDocument/2006/relationships/image" Target="../media/image16.png"/><Relationship Id="rId11"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s.iris.edu/wilber3"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3.png"/><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mailto:dataless@iris.washington.edu"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rvice.iris.edu/mustang/" TargetMode="External"/><Relationship Id="rId3" Type="http://schemas.openxmlformats.org/officeDocument/2006/relationships/hyperlink" Target="http://ds.iris.edu/ds/nodes/dmc/tutorials/getting-started-with-mustang/"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IRIS Data Services</a:t>
            </a:r>
            <a:br>
              <a:rPr lang="en-US" dirty="0" smtClean="0"/>
            </a:br>
            <a:endParaRPr lang="en-US" dirty="0"/>
          </a:p>
        </p:txBody>
      </p:sp>
      <p:sp>
        <p:nvSpPr>
          <p:cNvPr id="3" name="Subtitle 2"/>
          <p:cNvSpPr>
            <a:spLocks noGrp="1"/>
          </p:cNvSpPr>
          <p:nvPr>
            <p:ph type="subTitle" idx="1"/>
          </p:nvPr>
        </p:nvSpPr>
        <p:spPr/>
        <p:txBody>
          <a:bodyPr>
            <a:normAutofit lnSpcReduction="10000"/>
          </a:bodyPr>
          <a:lstStyle/>
          <a:p>
            <a:r>
              <a:rPr lang="en-US" dirty="0" err="1" smtClean="0"/>
              <a:t>Shortcourse</a:t>
            </a:r>
            <a:endParaRPr lang="en-US" dirty="0" smtClean="0"/>
          </a:p>
          <a:p>
            <a:r>
              <a:rPr lang="en-US" dirty="0" smtClean="0"/>
              <a:t>December 15, 2014</a:t>
            </a:r>
          </a:p>
          <a:p>
            <a:r>
              <a:rPr lang="en-US" dirty="0" smtClean="0"/>
              <a:t>MOMA Room, Palomar Hotel</a:t>
            </a:r>
            <a:endParaRPr lang="en-US" dirty="0"/>
          </a:p>
        </p:txBody>
      </p:sp>
    </p:spTree>
    <p:extLst>
      <p:ext uri="{BB962C8B-B14F-4D97-AF65-F5344CB8AC3E}">
        <p14:creationId xmlns:p14="http://schemas.microsoft.com/office/powerpoint/2010/main" val="28136642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Request is passed as URL</a:t>
            </a:r>
            <a:endParaRPr lang="en-US" dirty="0"/>
          </a:p>
        </p:txBody>
      </p:sp>
      <p:sp>
        <p:nvSpPr>
          <p:cNvPr id="11" name="Rectangle 10"/>
          <p:cNvSpPr/>
          <p:nvPr/>
        </p:nvSpPr>
        <p:spPr>
          <a:xfrm>
            <a:off x="454641" y="1869141"/>
            <a:ext cx="1483355" cy="4257022"/>
          </a:xfrm>
          <a:prstGeom prst="rect">
            <a:avLst/>
          </a:prstGeom>
          <a:solidFill>
            <a:srgbClr val="FFFFFF"/>
          </a:solidFill>
          <a:ln w="38100" cmpd="sng">
            <a:solidFill>
              <a:srgbClr val="000000"/>
            </a:solidFill>
          </a:ln>
          <a:effectLst>
            <a:outerShdw blurRad="50800" dist="165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latin typeface="Eurostile"/>
                <a:cs typeface="Eurostile"/>
              </a:rPr>
              <a:t>Client</a:t>
            </a:r>
          </a:p>
        </p:txBody>
      </p:sp>
      <p:cxnSp>
        <p:nvCxnSpPr>
          <p:cNvPr id="30" name="Elbow Connector 29"/>
          <p:cNvCxnSpPr>
            <a:endCxn id="21" idx="1"/>
          </p:cNvCxnSpPr>
          <p:nvPr/>
        </p:nvCxnSpPr>
        <p:spPr>
          <a:xfrm>
            <a:off x="1937997" y="3091299"/>
            <a:ext cx="912081" cy="0"/>
          </a:xfrm>
          <a:prstGeom prst="straightConnector1">
            <a:avLst/>
          </a:prstGeom>
          <a:ln w="38100" cmpd="sng">
            <a:solidFill>
              <a:schemeClr val="accent2"/>
            </a:solidFill>
            <a:headEnd type="none"/>
            <a:tailEnd type="arrow"/>
          </a:ln>
          <a:effectLst>
            <a:outerShdw blurRad="50800" dist="165100" dir="2700000" algn="tl" rotWithShape="0">
              <a:srgbClr val="000000">
                <a:alpha val="40000"/>
              </a:srgbClr>
            </a:outerShdw>
          </a:effectLst>
        </p:spPr>
        <p:style>
          <a:lnRef idx="2">
            <a:schemeClr val="accent5"/>
          </a:lnRef>
          <a:fillRef idx="0">
            <a:schemeClr val="accent5"/>
          </a:fillRef>
          <a:effectRef idx="1">
            <a:schemeClr val="accent5"/>
          </a:effectRef>
          <a:fontRef idx="minor">
            <a:schemeClr val="tx1"/>
          </a:fontRef>
        </p:style>
      </p:cxnSp>
      <p:sp>
        <p:nvSpPr>
          <p:cNvPr id="75" name="Rectangle 74"/>
          <p:cNvSpPr/>
          <p:nvPr/>
        </p:nvSpPr>
        <p:spPr>
          <a:xfrm>
            <a:off x="2850078" y="4410697"/>
            <a:ext cx="2780076" cy="967534"/>
          </a:xfrm>
          <a:prstGeom prst="rect">
            <a:avLst/>
          </a:prstGeom>
          <a:solidFill>
            <a:schemeClr val="bg1">
              <a:lumMod val="65000"/>
              <a:lumOff val="35000"/>
            </a:schemeClr>
          </a:solidFill>
          <a:ln w="12700" cmpd="sng">
            <a:solidFill>
              <a:schemeClr val="tx1"/>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rgbClr val="000000"/>
                </a:solidFill>
                <a:latin typeface="Eurostile"/>
                <a:cs typeface="Eurostile"/>
              </a:rPr>
              <a:t>Header &amp; </a:t>
            </a:r>
          </a:p>
          <a:p>
            <a:pPr algn="ctr"/>
            <a:r>
              <a:rPr lang="en-US" b="1" dirty="0" smtClean="0">
                <a:solidFill>
                  <a:srgbClr val="000000"/>
                </a:solidFill>
                <a:latin typeface="Eurostile"/>
                <a:cs typeface="Eurostile"/>
              </a:rPr>
              <a:t>Content</a:t>
            </a:r>
            <a:endParaRPr lang="en-US" b="1" dirty="0">
              <a:solidFill>
                <a:srgbClr val="000000"/>
              </a:solidFill>
              <a:latin typeface="Eurostile"/>
              <a:cs typeface="Eurostile"/>
            </a:endParaRPr>
          </a:p>
        </p:txBody>
      </p:sp>
      <p:cxnSp>
        <p:nvCxnSpPr>
          <p:cNvPr id="115" name="Straight Arrow Connector 114"/>
          <p:cNvCxnSpPr>
            <a:stCxn id="75" idx="1"/>
          </p:cNvCxnSpPr>
          <p:nvPr/>
        </p:nvCxnSpPr>
        <p:spPr>
          <a:xfrm flipH="1">
            <a:off x="1937997" y="4894464"/>
            <a:ext cx="912081" cy="0"/>
          </a:xfrm>
          <a:prstGeom prst="straightConnector1">
            <a:avLst/>
          </a:prstGeom>
          <a:ln w="38100" cmpd="sng">
            <a:solidFill>
              <a:schemeClr val="tx1"/>
            </a:solidFill>
            <a:tailEnd type="arrow"/>
          </a:ln>
          <a:effectLst/>
        </p:spPr>
        <p:style>
          <a:lnRef idx="2">
            <a:schemeClr val="accent5"/>
          </a:lnRef>
          <a:fillRef idx="0">
            <a:schemeClr val="accent5"/>
          </a:fillRef>
          <a:effectRef idx="1">
            <a:schemeClr val="accent5"/>
          </a:effectRef>
          <a:fontRef idx="minor">
            <a:schemeClr val="tx1"/>
          </a:fontRef>
        </p:style>
      </p:cxnSp>
      <p:sp>
        <p:nvSpPr>
          <p:cNvPr id="4" name="Rectangle 3"/>
          <p:cNvSpPr/>
          <p:nvPr/>
        </p:nvSpPr>
        <p:spPr>
          <a:xfrm>
            <a:off x="6580180" y="1869141"/>
            <a:ext cx="1756451" cy="4257022"/>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latin typeface="Eurostile"/>
                <a:cs typeface="Eurostile"/>
              </a:rPr>
              <a:t>Web Services</a:t>
            </a:r>
            <a:endParaRPr lang="en-US" b="1" dirty="0">
              <a:solidFill>
                <a:srgbClr val="000000"/>
              </a:solidFill>
              <a:latin typeface="Eurostile"/>
              <a:cs typeface="Eurostile"/>
            </a:endParaRPr>
          </a:p>
        </p:txBody>
      </p:sp>
      <p:cxnSp>
        <p:nvCxnSpPr>
          <p:cNvPr id="6" name="Straight Arrow Connector 5"/>
          <p:cNvCxnSpPr>
            <a:stCxn id="21" idx="3"/>
          </p:cNvCxnSpPr>
          <p:nvPr/>
        </p:nvCxnSpPr>
        <p:spPr>
          <a:xfrm>
            <a:off x="5630154" y="3091299"/>
            <a:ext cx="950026" cy="0"/>
          </a:xfrm>
          <a:prstGeom prst="straightConnector1">
            <a:avLst/>
          </a:prstGeom>
          <a:ln w="38100" cmpd="sng">
            <a:solidFill>
              <a:srgbClr val="C0504D"/>
            </a:solidFill>
            <a:tailEnd type="arrow"/>
          </a:ln>
          <a:effectLst>
            <a:outerShdw blurRad="50800" dist="165100" dir="2700000" algn="tl" rotWithShape="0">
              <a:srgbClr val="000000">
                <a:alpha val="40000"/>
              </a:srgbClr>
            </a:outerShdw>
          </a:effectLst>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a:endCxn id="75" idx="3"/>
          </p:cNvCxnSpPr>
          <p:nvPr/>
        </p:nvCxnSpPr>
        <p:spPr>
          <a:xfrm flipH="1">
            <a:off x="5630154" y="4894464"/>
            <a:ext cx="950026" cy="0"/>
          </a:xfrm>
          <a:prstGeom prst="straightConnector1">
            <a:avLst/>
          </a:prstGeom>
          <a:ln w="38100" cmpd="sng">
            <a:solidFill>
              <a:schemeClr val="tx1"/>
            </a:solidFill>
            <a:tailEnd type="arrow"/>
          </a:ln>
          <a:effectLst/>
        </p:spPr>
        <p:style>
          <a:lnRef idx="3">
            <a:schemeClr val="accent5"/>
          </a:lnRef>
          <a:fillRef idx="0">
            <a:schemeClr val="accent5"/>
          </a:fillRef>
          <a:effectRef idx="2">
            <a:schemeClr val="accent5"/>
          </a:effectRef>
          <a:fontRef idx="minor">
            <a:schemeClr val="tx1"/>
          </a:fontRef>
        </p:style>
      </p:cxnSp>
      <p:sp>
        <p:nvSpPr>
          <p:cNvPr id="21" name="Rectangle 20"/>
          <p:cNvSpPr/>
          <p:nvPr/>
        </p:nvSpPr>
        <p:spPr>
          <a:xfrm>
            <a:off x="2850078" y="2597074"/>
            <a:ext cx="2780076" cy="988450"/>
          </a:xfrm>
          <a:prstGeom prst="rect">
            <a:avLst/>
          </a:prstGeom>
          <a:solidFill>
            <a:srgbClr val="FFFFE8"/>
          </a:solidFill>
          <a:ln w="38100" cmpd="sng">
            <a:solidFill>
              <a:srgbClr val="000000"/>
            </a:solidFill>
          </a:ln>
          <a:effectLst>
            <a:glow rad="228600">
              <a:schemeClr val="accent1">
                <a:satMod val="175000"/>
                <a:alpha val="40000"/>
              </a:schemeClr>
            </a:glow>
            <a:outerShdw blurRad="50800" dist="165100" dir="2700000" algn="tl" rotWithShape="0">
              <a:srgbClr val="000000">
                <a:alpha val="40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rgbClr val="000000"/>
                </a:solidFill>
                <a:latin typeface="Eurostile"/>
                <a:cs typeface="Eurostile"/>
              </a:rPr>
              <a:t>URL</a:t>
            </a:r>
          </a:p>
          <a:p>
            <a:pPr algn="ctr"/>
            <a:r>
              <a:rPr lang="en-US" b="1" dirty="0" smtClean="0">
                <a:solidFill>
                  <a:srgbClr val="000000"/>
                </a:solidFill>
                <a:latin typeface="Eurostile"/>
                <a:cs typeface="Eurostile"/>
              </a:rPr>
              <a:t>(with parameter list..)</a:t>
            </a:r>
          </a:p>
        </p:txBody>
      </p:sp>
    </p:spTree>
    <p:extLst>
      <p:ext uri="{BB962C8B-B14F-4D97-AF65-F5344CB8AC3E}">
        <p14:creationId xmlns:p14="http://schemas.microsoft.com/office/powerpoint/2010/main" val="34756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Web Service executes request</a:t>
            </a:r>
            <a:endParaRPr lang="en-US" dirty="0"/>
          </a:p>
        </p:txBody>
      </p:sp>
      <p:sp>
        <p:nvSpPr>
          <p:cNvPr id="11" name="Rectangle 10"/>
          <p:cNvSpPr/>
          <p:nvPr/>
        </p:nvSpPr>
        <p:spPr>
          <a:xfrm>
            <a:off x="454641" y="1869141"/>
            <a:ext cx="1483355" cy="4257022"/>
          </a:xfrm>
          <a:prstGeom prst="rect">
            <a:avLst/>
          </a:prstGeom>
          <a:solidFill>
            <a:srgbClr val="FFFFFF"/>
          </a:solidFill>
          <a:ln w="38100" cmpd="sng">
            <a:solidFill>
              <a:schemeClr val="tx1"/>
            </a:solidFill>
          </a:ln>
          <a:effectLst>
            <a:outerShdw blurRad="50800" dist="165100" dir="2700000" algn="tl"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latin typeface="Eurostile"/>
                <a:cs typeface="Eurostile"/>
              </a:rPr>
              <a:t>Client</a:t>
            </a:r>
            <a:endParaRPr lang="en-US" sz="2400" b="1" dirty="0">
              <a:solidFill>
                <a:srgbClr val="000000"/>
              </a:solidFill>
              <a:latin typeface="Eurostile"/>
              <a:cs typeface="Eurostile"/>
            </a:endParaRPr>
          </a:p>
        </p:txBody>
      </p:sp>
      <p:cxnSp>
        <p:nvCxnSpPr>
          <p:cNvPr id="30" name="Elbow Connector 29"/>
          <p:cNvCxnSpPr>
            <a:endCxn id="21" idx="1"/>
          </p:cNvCxnSpPr>
          <p:nvPr/>
        </p:nvCxnSpPr>
        <p:spPr>
          <a:xfrm>
            <a:off x="1937997" y="3091299"/>
            <a:ext cx="912081" cy="0"/>
          </a:xfrm>
          <a:prstGeom prst="straightConnector1">
            <a:avLst/>
          </a:prstGeom>
          <a:ln w="38100" cmpd="sng">
            <a:solidFill>
              <a:schemeClr val="accent4">
                <a:lumMod val="75000"/>
              </a:schemeClr>
            </a:solidFill>
            <a:headEnd type="none"/>
            <a:tailEnd type="arrow"/>
          </a:ln>
          <a:effectLst>
            <a:outerShdw blurRad="50800" dist="165100" dir="2700000" algn="tl" rotWithShape="0">
              <a:srgbClr val="000000">
                <a:alpha val="40000"/>
              </a:srgbClr>
            </a:outerShdw>
          </a:effectLst>
        </p:spPr>
        <p:style>
          <a:lnRef idx="2">
            <a:schemeClr val="accent5"/>
          </a:lnRef>
          <a:fillRef idx="0">
            <a:schemeClr val="accent5"/>
          </a:fillRef>
          <a:effectRef idx="1">
            <a:schemeClr val="accent5"/>
          </a:effectRef>
          <a:fontRef idx="minor">
            <a:schemeClr val="tx1"/>
          </a:fontRef>
        </p:style>
      </p:cxnSp>
      <p:sp>
        <p:nvSpPr>
          <p:cNvPr id="75" name="Rectangle 74"/>
          <p:cNvSpPr/>
          <p:nvPr/>
        </p:nvSpPr>
        <p:spPr>
          <a:xfrm>
            <a:off x="2850078" y="4410697"/>
            <a:ext cx="2780076" cy="967534"/>
          </a:xfrm>
          <a:prstGeom prst="rect">
            <a:avLst/>
          </a:prstGeom>
          <a:solidFill>
            <a:srgbClr val="FFFFFF"/>
          </a:solidFill>
          <a:ln w="12700" cmpd="sng">
            <a:solidFill>
              <a:schemeClr val="tx1"/>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rgbClr val="000000"/>
                </a:solidFill>
                <a:latin typeface="Eurostile"/>
                <a:cs typeface="Eurostile"/>
              </a:rPr>
              <a:t>Header &amp; </a:t>
            </a:r>
          </a:p>
          <a:p>
            <a:pPr algn="ctr"/>
            <a:r>
              <a:rPr lang="en-US" b="1" dirty="0" smtClean="0">
                <a:solidFill>
                  <a:srgbClr val="000000"/>
                </a:solidFill>
                <a:latin typeface="Eurostile"/>
                <a:cs typeface="Eurostile"/>
              </a:rPr>
              <a:t>Content</a:t>
            </a:r>
            <a:endParaRPr lang="en-US" b="1" dirty="0">
              <a:solidFill>
                <a:srgbClr val="000000"/>
              </a:solidFill>
              <a:latin typeface="Eurostile"/>
              <a:cs typeface="Eurostile"/>
            </a:endParaRPr>
          </a:p>
        </p:txBody>
      </p:sp>
      <p:cxnSp>
        <p:nvCxnSpPr>
          <p:cNvPr id="115" name="Straight Arrow Connector 114"/>
          <p:cNvCxnSpPr>
            <a:stCxn id="75" idx="1"/>
          </p:cNvCxnSpPr>
          <p:nvPr/>
        </p:nvCxnSpPr>
        <p:spPr>
          <a:xfrm flipH="1">
            <a:off x="1937997" y="4894464"/>
            <a:ext cx="912081" cy="0"/>
          </a:xfrm>
          <a:prstGeom prst="straightConnector1">
            <a:avLst/>
          </a:prstGeom>
          <a:ln w="38100" cmpd="sng">
            <a:solidFill>
              <a:schemeClr val="tx1"/>
            </a:solidFill>
            <a:tailEnd type="arrow"/>
          </a:ln>
          <a:effectLst/>
        </p:spPr>
        <p:style>
          <a:lnRef idx="2">
            <a:schemeClr val="accent5"/>
          </a:lnRef>
          <a:fillRef idx="0">
            <a:schemeClr val="accent5"/>
          </a:fillRef>
          <a:effectRef idx="1">
            <a:schemeClr val="accent5"/>
          </a:effectRef>
          <a:fontRef idx="minor">
            <a:schemeClr val="tx1"/>
          </a:fontRef>
        </p:style>
      </p:cxnSp>
      <p:cxnSp>
        <p:nvCxnSpPr>
          <p:cNvPr id="6" name="Straight Arrow Connector 5"/>
          <p:cNvCxnSpPr>
            <a:stCxn id="21" idx="3"/>
          </p:cNvCxnSpPr>
          <p:nvPr/>
        </p:nvCxnSpPr>
        <p:spPr>
          <a:xfrm>
            <a:off x="5630154" y="3091299"/>
            <a:ext cx="950026" cy="0"/>
          </a:xfrm>
          <a:prstGeom prst="straightConnector1">
            <a:avLst/>
          </a:prstGeom>
          <a:ln w="38100" cmpd="sng">
            <a:solidFill>
              <a:schemeClr val="accent2"/>
            </a:solidFill>
            <a:tailEnd type="arrow"/>
          </a:ln>
          <a:effectLst>
            <a:outerShdw blurRad="50800" dist="165100" dir="2700000" algn="tl" rotWithShape="0">
              <a:srgbClr val="000000">
                <a:alpha val="40000"/>
              </a:srgbClr>
            </a:outerShdw>
          </a:effectLst>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a:endCxn id="75" idx="3"/>
          </p:cNvCxnSpPr>
          <p:nvPr/>
        </p:nvCxnSpPr>
        <p:spPr>
          <a:xfrm flipH="1">
            <a:off x="5630154" y="4894464"/>
            <a:ext cx="950026" cy="0"/>
          </a:xfrm>
          <a:prstGeom prst="straightConnector1">
            <a:avLst/>
          </a:prstGeom>
          <a:ln w="38100" cmpd="sng">
            <a:solidFill>
              <a:srgbClr val="C0504D"/>
            </a:solidFill>
            <a:tailEnd type="arrow"/>
          </a:ln>
          <a:effectLst>
            <a:outerShdw blurRad="50800" dist="165100" dir="2700000" algn="tl" rotWithShape="0">
              <a:srgbClr val="000000">
                <a:alpha val="40000"/>
              </a:srgbClr>
            </a:outerShdw>
          </a:effectLst>
        </p:spPr>
        <p:style>
          <a:lnRef idx="3">
            <a:schemeClr val="accent5"/>
          </a:lnRef>
          <a:fillRef idx="0">
            <a:schemeClr val="accent5"/>
          </a:fillRef>
          <a:effectRef idx="2">
            <a:schemeClr val="accent5"/>
          </a:effectRef>
          <a:fontRef idx="minor">
            <a:schemeClr val="tx1"/>
          </a:fontRef>
        </p:style>
      </p:cxnSp>
      <p:sp>
        <p:nvSpPr>
          <p:cNvPr id="21" name="Rectangle 20"/>
          <p:cNvSpPr/>
          <p:nvPr/>
        </p:nvSpPr>
        <p:spPr>
          <a:xfrm>
            <a:off x="2850078" y="2597074"/>
            <a:ext cx="2780076" cy="988450"/>
          </a:xfrm>
          <a:prstGeom prst="rect">
            <a:avLst/>
          </a:prstGeom>
          <a:solidFill>
            <a:srgbClr val="FFFFFF"/>
          </a:solidFill>
          <a:ln w="38100" cmpd="sng">
            <a:solidFill>
              <a:srgbClr val="000000"/>
            </a:solidFill>
          </a:ln>
          <a:effectLst>
            <a:outerShdw blurRad="50800" dist="165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latin typeface="Eurostile"/>
                <a:cs typeface="Eurostile"/>
              </a:rPr>
              <a:t>URL</a:t>
            </a:r>
          </a:p>
          <a:p>
            <a:pPr algn="ctr"/>
            <a:r>
              <a:rPr lang="en-US" b="1" dirty="0">
                <a:solidFill>
                  <a:srgbClr val="000000"/>
                </a:solidFill>
                <a:latin typeface="Eurostile"/>
                <a:cs typeface="Eurostile"/>
              </a:rPr>
              <a:t>(with parameter list..)</a:t>
            </a:r>
          </a:p>
        </p:txBody>
      </p:sp>
      <p:sp>
        <p:nvSpPr>
          <p:cNvPr id="4" name="Rectangle 3"/>
          <p:cNvSpPr/>
          <p:nvPr/>
        </p:nvSpPr>
        <p:spPr>
          <a:xfrm>
            <a:off x="6580180" y="1869141"/>
            <a:ext cx="1756451" cy="4257022"/>
          </a:xfrm>
          <a:prstGeom prst="rect">
            <a:avLst/>
          </a:prstGeom>
          <a:solidFill>
            <a:srgbClr val="FFFFE8"/>
          </a:solidFill>
          <a:ln w="38100" cmpd="sng">
            <a:solidFill>
              <a:schemeClr val="tx1"/>
            </a:solidFill>
          </a:ln>
          <a:effectLst>
            <a:glow rad="228600">
              <a:schemeClr val="accent1">
                <a:satMod val="175000"/>
                <a:alpha val="40000"/>
              </a:schemeClr>
            </a:glow>
            <a:outerShdw blurRad="50800" dist="165100" dir="2700000" algn="tl"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latin typeface="Eurostile"/>
                <a:cs typeface="Eurostile"/>
              </a:rPr>
              <a:t>Web Services</a:t>
            </a:r>
            <a:endParaRPr lang="en-US" b="1" dirty="0">
              <a:solidFill>
                <a:srgbClr val="000000"/>
              </a:solidFill>
              <a:latin typeface="Eurostile"/>
              <a:cs typeface="Eurostile"/>
            </a:endParaRPr>
          </a:p>
        </p:txBody>
      </p:sp>
    </p:spTree>
    <p:extLst>
      <p:ext uri="{BB962C8B-B14F-4D97-AF65-F5344CB8AC3E}">
        <p14:creationId xmlns:p14="http://schemas.microsoft.com/office/powerpoint/2010/main" val="65772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Content is returned</a:t>
            </a:r>
            <a:endParaRPr lang="en-US" dirty="0"/>
          </a:p>
        </p:txBody>
      </p:sp>
      <p:sp>
        <p:nvSpPr>
          <p:cNvPr id="11" name="Rectangle 10"/>
          <p:cNvSpPr/>
          <p:nvPr/>
        </p:nvSpPr>
        <p:spPr>
          <a:xfrm>
            <a:off x="454641" y="1869141"/>
            <a:ext cx="1483355" cy="4257022"/>
          </a:xfrm>
          <a:prstGeom prst="rect">
            <a:avLst/>
          </a:prstGeom>
          <a:solidFill>
            <a:srgbClr val="FFFFFF"/>
          </a:solidFill>
          <a:ln w="38100" cmpd="sng">
            <a:solidFill>
              <a:srgbClr val="000000"/>
            </a:solidFill>
          </a:ln>
          <a:effectLst>
            <a:outerShdw blurRad="50800" dist="165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latin typeface="Eurostile"/>
                <a:cs typeface="Eurostile"/>
              </a:rPr>
              <a:t>Client</a:t>
            </a:r>
          </a:p>
        </p:txBody>
      </p:sp>
      <p:sp>
        <p:nvSpPr>
          <p:cNvPr id="21" name="Rectangle 20"/>
          <p:cNvSpPr/>
          <p:nvPr/>
        </p:nvSpPr>
        <p:spPr>
          <a:xfrm>
            <a:off x="2850078" y="2597074"/>
            <a:ext cx="2780076" cy="988450"/>
          </a:xfrm>
          <a:prstGeom prst="rect">
            <a:avLst/>
          </a:prstGeom>
          <a:solidFill>
            <a:srgbClr val="FFFFFF"/>
          </a:solidFill>
          <a:ln w="38100" cmpd="sng">
            <a:solidFill>
              <a:srgbClr val="000000"/>
            </a:solidFill>
          </a:ln>
          <a:effectLst>
            <a:outerShdw blurRad="50800" dist="165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latin typeface="Eurostile"/>
                <a:cs typeface="Eurostile"/>
              </a:rPr>
              <a:t>URL</a:t>
            </a:r>
          </a:p>
          <a:p>
            <a:pPr algn="ctr"/>
            <a:r>
              <a:rPr lang="en-US" b="1" dirty="0">
                <a:solidFill>
                  <a:srgbClr val="000000"/>
                </a:solidFill>
                <a:latin typeface="Eurostile"/>
                <a:cs typeface="Eurostile"/>
              </a:rPr>
              <a:t>(with parameter list..)</a:t>
            </a:r>
          </a:p>
        </p:txBody>
      </p:sp>
      <p:cxnSp>
        <p:nvCxnSpPr>
          <p:cNvPr id="30" name="Elbow Connector 29"/>
          <p:cNvCxnSpPr>
            <a:endCxn id="21" idx="1"/>
          </p:cNvCxnSpPr>
          <p:nvPr/>
        </p:nvCxnSpPr>
        <p:spPr>
          <a:xfrm>
            <a:off x="1937997" y="3091299"/>
            <a:ext cx="912081" cy="0"/>
          </a:xfrm>
          <a:prstGeom prst="straightConnector1">
            <a:avLst/>
          </a:prstGeom>
          <a:ln w="38100" cmpd="sng">
            <a:solidFill>
              <a:schemeClr val="accent4">
                <a:lumMod val="75000"/>
              </a:schemeClr>
            </a:solidFill>
            <a:headEnd type="none"/>
            <a:tailEnd type="arrow"/>
          </a:ln>
          <a:effectLst/>
        </p:spPr>
        <p:style>
          <a:lnRef idx="2">
            <a:schemeClr val="accent5"/>
          </a:lnRef>
          <a:fillRef idx="0">
            <a:schemeClr val="accent5"/>
          </a:fillRef>
          <a:effectRef idx="1">
            <a:schemeClr val="accent5"/>
          </a:effectRef>
          <a:fontRef idx="minor">
            <a:schemeClr val="tx1"/>
          </a:fontRef>
        </p:style>
      </p:cxnSp>
      <p:sp>
        <p:nvSpPr>
          <p:cNvPr id="75" name="Rectangle 74"/>
          <p:cNvSpPr/>
          <p:nvPr/>
        </p:nvSpPr>
        <p:spPr>
          <a:xfrm>
            <a:off x="2850078" y="4410697"/>
            <a:ext cx="2780076" cy="967534"/>
          </a:xfrm>
          <a:prstGeom prst="rect">
            <a:avLst/>
          </a:prstGeom>
          <a:solidFill>
            <a:srgbClr val="FFFFE8"/>
          </a:solidFill>
          <a:ln w="38100" cmpd="sng">
            <a:solidFill>
              <a:srgbClr val="000000"/>
            </a:solidFill>
          </a:ln>
          <a:effectLst>
            <a:glow rad="228600">
              <a:schemeClr val="accent1">
                <a:satMod val="175000"/>
                <a:alpha val="40000"/>
              </a:schemeClr>
            </a:glo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rgbClr val="000000"/>
                </a:solidFill>
                <a:latin typeface="Eurostile"/>
                <a:cs typeface="Eurostile"/>
              </a:rPr>
              <a:t>Header &amp; </a:t>
            </a:r>
          </a:p>
          <a:p>
            <a:pPr algn="ctr"/>
            <a:r>
              <a:rPr lang="en-US" b="1" dirty="0" smtClean="0">
                <a:solidFill>
                  <a:srgbClr val="000000"/>
                </a:solidFill>
                <a:latin typeface="Eurostile"/>
                <a:cs typeface="Eurostile"/>
              </a:rPr>
              <a:t>Content</a:t>
            </a:r>
            <a:endParaRPr lang="en-US" b="1" dirty="0">
              <a:solidFill>
                <a:srgbClr val="000000"/>
              </a:solidFill>
              <a:latin typeface="Eurostile"/>
              <a:cs typeface="Eurostile"/>
            </a:endParaRPr>
          </a:p>
        </p:txBody>
      </p:sp>
      <p:cxnSp>
        <p:nvCxnSpPr>
          <p:cNvPr id="115" name="Straight Arrow Connector 114"/>
          <p:cNvCxnSpPr>
            <a:stCxn id="75" idx="1"/>
          </p:cNvCxnSpPr>
          <p:nvPr/>
        </p:nvCxnSpPr>
        <p:spPr>
          <a:xfrm flipH="1">
            <a:off x="1937997" y="4894464"/>
            <a:ext cx="912081" cy="0"/>
          </a:xfrm>
          <a:prstGeom prst="straightConnector1">
            <a:avLst/>
          </a:prstGeom>
          <a:ln w="38100" cmpd="sng">
            <a:solidFill>
              <a:srgbClr val="C0504D"/>
            </a:solidFill>
            <a:tailEnd type="arrow"/>
          </a:ln>
          <a:effectLst/>
        </p:spPr>
        <p:style>
          <a:lnRef idx="2">
            <a:schemeClr val="accent5"/>
          </a:lnRef>
          <a:fillRef idx="0">
            <a:schemeClr val="accent5"/>
          </a:fillRef>
          <a:effectRef idx="1">
            <a:schemeClr val="accent5"/>
          </a:effectRef>
          <a:fontRef idx="minor">
            <a:schemeClr val="tx1"/>
          </a:fontRef>
        </p:style>
      </p:cxnSp>
      <p:sp>
        <p:nvSpPr>
          <p:cNvPr id="4" name="Rectangle 3"/>
          <p:cNvSpPr/>
          <p:nvPr/>
        </p:nvSpPr>
        <p:spPr>
          <a:xfrm>
            <a:off x="6580175" y="1869140"/>
            <a:ext cx="1756450" cy="4257021"/>
          </a:xfrm>
          <a:prstGeom prst="rect">
            <a:avLst/>
          </a:prstGeom>
          <a:solidFill>
            <a:srgbClr val="FFFFFF"/>
          </a:solidFill>
          <a:ln w="38100" cmpd="sng">
            <a:solidFill>
              <a:srgbClr val="000000"/>
            </a:solidFill>
          </a:ln>
          <a:effectLst>
            <a:outerShdw blurRad="50800" dist="165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latin typeface="Eurostile"/>
                <a:cs typeface="Eurostile"/>
              </a:rPr>
              <a:t>Web Services</a:t>
            </a:r>
          </a:p>
        </p:txBody>
      </p:sp>
      <p:cxnSp>
        <p:nvCxnSpPr>
          <p:cNvPr id="6" name="Straight Arrow Connector 5"/>
          <p:cNvCxnSpPr>
            <a:stCxn id="21" idx="3"/>
          </p:cNvCxnSpPr>
          <p:nvPr/>
        </p:nvCxnSpPr>
        <p:spPr>
          <a:xfrm>
            <a:off x="5630154" y="3091299"/>
            <a:ext cx="950026" cy="0"/>
          </a:xfrm>
          <a:prstGeom prst="straightConnector1">
            <a:avLst/>
          </a:prstGeom>
          <a:ln w="38100" cmpd="sng">
            <a:solidFill>
              <a:srgbClr val="604A7B"/>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a:endCxn id="75" idx="3"/>
          </p:cNvCxnSpPr>
          <p:nvPr/>
        </p:nvCxnSpPr>
        <p:spPr>
          <a:xfrm flipH="1">
            <a:off x="5630154" y="4894464"/>
            <a:ext cx="950026" cy="0"/>
          </a:xfrm>
          <a:prstGeom prst="straightConnector1">
            <a:avLst/>
          </a:prstGeom>
          <a:ln w="38100" cmpd="sng">
            <a:solidFill>
              <a:schemeClr val="accent2"/>
            </a:solidFill>
            <a:tailEnd type="arrow"/>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68665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28"/>
          <p:cNvSpPr/>
          <p:nvPr/>
        </p:nvSpPr>
        <p:spPr>
          <a:xfrm>
            <a:off x="167323" y="1038480"/>
            <a:ext cx="3369957" cy="5585336"/>
          </a:xfrm>
          <a:prstGeom prst="rect">
            <a:avLst/>
          </a:prstGeom>
          <a:solidFill>
            <a:schemeClr val="accent5">
              <a:lumMod val="20000"/>
              <a:lumOff val="80000"/>
              <a:alpha val="95000"/>
            </a:schemeClr>
          </a:solidFill>
          <a:ln w="38100" cmpd="sng">
            <a:solidFill>
              <a:schemeClr val="bg1">
                <a:lumMod val="50000"/>
              </a:schemeClr>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1" name="Rectangle 20"/>
          <p:cNvSpPr/>
          <p:nvPr/>
        </p:nvSpPr>
        <p:spPr>
          <a:xfrm>
            <a:off x="449041" y="1312017"/>
            <a:ext cx="2722326" cy="1305574"/>
          </a:xfrm>
          <a:prstGeom prst="rect">
            <a:avLst/>
          </a:prstGeom>
          <a:solidFill>
            <a:schemeClr val="bg2"/>
          </a:solidFill>
          <a:ln w="38100" cmpd="sng">
            <a:solidFill>
              <a:srgbClr val="000000"/>
            </a:solidFill>
          </a:ln>
          <a:effectLst>
            <a:outerShdw blurRad="50800" dist="38100" dir="5400000" algn="t"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rgbClr val="000000"/>
                </a:solidFill>
                <a:latin typeface="Consolas"/>
                <a:cs typeface="Consolas"/>
              </a:rPr>
              <a:t>PARAMETERS</a:t>
            </a:r>
            <a:endParaRPr lang="en-US" sz="900" dirty="0" smtClean="0">
              <a:solidFill>
                <a:srgbClr val="000000"/>
              </a:solidFill>
              <a:latin typeface="Consolas"/>
              <a:cs typeface="Consolas"/>
            </a:endParaRPr>
          </a:p>
          <a:p>
            <a:pPr algn="ctr"/>
            <a:endParaRPr lang="en-US" sz="900" dirty="0" smtClean="0">
              <a:solidFill>
                <a:srgbClr val="000000"/>
              </a:solidFill>
              <a:latin typeface="Consolas"/>
              <a:cs typeface="Consolas"/>
            </a:endParaRPr>
          </a:p>
          <a:p>
            <a:pPr algn="ctr"/>
            <a:r>
              <a:rPr lang="en-US" dirty="0" smtClean="0">
                <a:solidFill>
                  <a:srgbClr val="000000"/>
                </a:solidFill>
                <a:effectLst>
                  <a:glow rad="38100">
                    <a:schemeClr val="accent3">
                      <a:lumMod val="60000"/>
                      <a:lumOff val="40000"/>
                      <a:alpha val="75000"/>
                    </a:schemeClr>
                  </a:glow>
                </a:effectLst>
                <a:latin typeface="Consolas"/>
                <a:cs typeface="Consolas"/>
              </a:rPr>
              <a:t>what = </a:t>
            </a:r>
            <a:r>
              <a:rPr lang="en-US" dirty="0" err="1" smtClean="0">
                <a:solidFill>
                  <a:srgbClr val="000000"/>
                </a:solidFill>
                <a:effectLst>
                  <a:glow rad="38100">
                    <a:schemeClr val="accent3">
                      <a:lumMod val="60000"/>
                      <a:lumOff val="40000"/>
                      <a:alpha val="75000"/>
                    </a:schemeClr>
                  </a:glow>
                </a:effectLst>
                <a:latin typeface="Consolas"/>
                <a:cs typeface="Consolas"/>
              </a:rPr>
              <a:t>TPSreport</a:t>
            </a:r>
            <a:endParaRPr lang="en-US" dirty="0">
              <a:solidFill>
                <a:srgbClr val="000000"/>
              </a:solidFill>
              <a:effectLst>
                <a:glow rad="38100">
                  <a:schemeClr val="accent3">
                    <a:lumMod val="60000"/>
                    <a:lumOff val="40000"/>
                    <a:alpha val="75000"/>
                  </a:schemeClr>
                </a:glow>
              </a:effectLst>
              <a:latin typeface="Consolas"/>
              <a:cs typeface="Consolas"/>
            </a:endParaRPr>
          </a:p>
          <a:p>
            <a:pPr algn="ctr"/>
            <a:r>
              <a:rPr lang="en-US" dirty="0" smtClean="0">
                <a:solidFill>
                  <a:srgbClr val="000000"/>
                </a:solidFill>
                <a:effectLst>
                  <a:glow rad="38100">
                    <a:schemeClr val="tx2">
                      <a:lumMod val="60000"/>
                      <a:lumOff val="40000"/>
                      <a:alpha val="75000"/>
                    </a:schemeClr>
                  </a:glow>
                </a:effectLst>
                <a:latin typeface="Consolas"/>
                <a:cs typeface="Consolas"/>
              </a:rPr>
              <a:t>when = 2013</a:t>
            </a:r>
            <a:r>
              <a:rPr lang="en-US" dirty="0">
                <a:solidFill>
                  <a:srgbClr val="000000"/>
                </a:solidFill>
                <a:effectLst>
                  <a:glow rad="38100">
                    <a:schemeClr val="tx2">
                      <a:lumMod val="60000"/>
                      <a:lumOff val="40000"/>
                      <a:alpha val="75000"/>
                    </a:schemeClr>
                  </a:glow>
                </a:effectLst>
                <a:latin typeface="Consolas"/>
                <a:cs typeface="Consolas"/>
              </a:rPr>
              <a:t>-08</a:t>
            </a:r>
            <a:r>
              <a:rPr lang="en-US" dirty="0" smtClean="0">
                <a:solidFill>
                  <a:srgbClr val="000000"/>
                </a:solidFill>
                <a:effectLst>
                  <a:glow rad="38100">
                    <a:schemeClr val="tx2">
                      <a:lumMod val="60000"/>
                      <a:lumOff val="40000"/>
                      <a:alpha val="75000"/>
                    </a:schemeClr>
                  </a:glow>
                </a:effectLst>
                <a:latin typeface="Consolas"/>
                <a:cs typeface="Consolas"/>
              </a:rPr>
              <a:t>-10</a:t>
            </a:r>
            <a:endParaRPr lang="en-US" dirty="0">
              <a:solidFill>
                <a:srgbClr val="000000"/>
              </a:solidFill>
              <a:effectLst>
                <a:glow rad="38100">
                  <a:schemeClr val="tx2">
                    <a:lumMod val="60000"/>
                    <a:lumOff val="40000"/>
                    <a:alpha val="75000"/>
                  </a:schemeClr>
                </a:glow>
              </a:effectLst>
              <a:latin typeface="Consolas"/>
              <a:cs typeface="Consolas"/>
            </a:endParaRPr>
          </a:p>
          <a:p>
            <a:pPr algn="ctr"/>
            <a:r>
              <a:rPr lang="en-US" dirty="0" err="1" smtClean="0">
                <a:solidFill>
                  <a:srgbClr val="000000"/>
                </a:solidFill>
                <a:effectLst>
                  <a:glow rad="25400">
                    <a:schemeClr val="accent4">
                      <a:lumMod val="60000"/>
                      <a:lumOff val="40000"/>
                      <a:alpha val="75000"/>
                    </a:schemeClr>
                  </a:glow>
                </a:effectLst>
                <a:latin typeface="Consolas"/>
                <a:cs typeface="Consolas"/>
              </a:rPr>
              <a:t>gotmemo</a:t>
            </a:r>
            <a:r>
              <a:rPr lang="en-US" dirty="0" smtClean="0">
                <a:solidFill>
                  <a:srgbClr val="000000"/>
                </a:solidFill>
                <a:effectLst>
                  <a:glow rad="25400">
                    <a:schemeClr val="accent4">
                      <a:lumMod val="60000"/>
                      <a:lumOff val="40000"/>
                      <a:alpha val="75000"/>
                    </a:schemeClr>
                  </a:glow>
                </a:effectLst>
                <a:latin typeface="Consolas"/>
                <a:cs typeface="Consolas"/>
              </a:rPr>
              <a:t> = true</a:t>
            </a:r>
            <a:endParaRPr lang="en-US" b="1" dirty="0" smtClean="0">
              <a:solidFill>
                <a:srgbClr val="000000"/>
              </a:solidFill>
              <a:effectLst>
                <a:glow rad="25400">
                  <a:schemeClr val="accent4">
                    <a:lumMod val="60000"/>
                    <a:lumOff val="40000"/>
                    <a:alpha val="75000"/>
                  </a:schemeClr>
                </a:glow>
              </a:effectLst>
              <a:latin typeface="Eurostile"/>
              <a:cs typeface="Eurostile"/>
            </a:endParaRPr>
          </a:p>
        </p:txBody>
      </p:sp>
      <p:cxnSp>
        <p:nvCxnSpPr>
          <p:cNvPr id="6" name="Straight Arrow Connector 5"/>
          <p:cNvCxnSpPr>
            <a:stCxn id="21" idx="2"/>
            <a:endCxn id="59" idx="0"/>
          </p:cNvCxnSpPr>
          <p:nvPr/>
        </p:nvCxnSpPr>
        <p:spPr>
          <a:xfrm rot="16200000" flipH="1">
            <a:off x="1663142" y="2764652"/>
            <a:ext cx="294124" cy="1"/>
          </a:xfrm>
          <a:prstGeom prst="bentConnector3">
            <a:avLst>
              <a:gd name="adj1" fmla="val 50000"/>
            </a:avLst>
          </a:prstGeom>
          <a:ln w="38100" cmpd="sng">
            <a:solidFill>
              <a:schemeClr val="tx1"/>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a:stCxn id="59" idx="3"/>
            <a:endCxn id="83" idx="1"/>
          </p:cNvCxnSpPr>
          <p:nvPr/>
        </p:nvCxnSpPr>
        <p:spPr>
          <a:xfrm flipV="1">
            <a:off x="2760914" y="3459928"/>
            <a:ext cx="2294066" cy="20145"/>
          </a:xfrm>
          <a:prstGeom prst="straightConnector1">
            <a:avLst/>
          </a:prstGeom>
          <a:ln w="38100" cmpd="sng">
            <a:solidFill>
              <a:srgbClr val="FF0000"/>
            </a:solidFill>
            <a:tailEnd type="arrow"/>
          </a:ln>
          <a:effectLst/>
        </p:spPr>
        <p:style>
          <a:lnRef idx="3">
            <a:schemeClr val="accent5"/>
          </a:lnRef>
          <a:fillRef idx="0">
            <a:schemeClr val="accent5"/>
          </a:fillRef>
          <a:effectRef idx="2">
            <a:schemeClr val="accent5"/>
          </a:effectRef>
          <a:fontRef idx="minor">
            <a:schemeClr val="tx1"/>
          </a:fontRef>
        </p:style>
      </p:cxnSp>
      <p:sp>
        <p:nvSpPr>
          <p:cNvPr id="20" name="Rectangle 19"/>
          <p:cNvSpPr/>
          <p:nvPr/>
        </p:nvSpPr>
        <p:spPr>
          <a:xfrm rot="16200000">
            <a:off x="-485862" y="3549069"/>
            <a:ext cx="1768032" cy="461665"/>
          </a:xfrm>
          <a:prstGeom prst="rect">
            <a:avLst/>
          </a:prstGeom>
          <a:effectLst/>
        </p:spPr>
        <p:txBody>
          <a:bodyPr wrap="none">
            <a:spAutoFit/>
          </a:bodyPr>
          <a:lstStyle/>
          <a:p>
            <a:r>
              <a:rPr lang="en-US" sz="2400" b="1" dirty="0" smtClean="0">
                <a:solidFill>
                  <a:schemeClr val="tx1">
                    <a:lumMod val="50000"/>
                    <a:lumOff val="50000"/>
                  </a:schemeClr>
                </a:solidFill>
                <a:latin typeface="+mj-lt"/>
                <a:cs typeface="Eurostile"/>
              </a:rPr>
              <a:t>Web Service</a:t>
            </a:r>
            <a:endParaRPr lang="en-US" sz="2400" b="1" dirty="0">
              <a:solidFill>
                <a:schemeClr val="tx1">
                  <a:lumMod val="95000"/>
                  <a:lumOff val="5000"/>
                </a:schemeClr>
              </a:solidFill>
              <a:latin typeface="+mj-lt"/>
              <a:cs typeface="Eurostile"/>
            </a:endParaRPr>
          </a:p>
        </p:txBody>
      </p:sp>
      <p:sp>
        <p:nvSpPr>
          <p:cNvPr id="53" name="TextBox 52"/>
          <p:cNvSpPr txBox="1"/>
          <p:nvPr/>
        </p:nvSpPr>
        <p:spPr>
          <a:xfrm>
            <a:off x="399927" y="484809"/>
            <a:ext cx="8485917" cy="338554"/>
          </a:xfrm>
          <a:prstGeom prst="rect">
            <a:avLst/>
          </a:prstGeom>
          <a:solidFill>
            <a:schemeClr val="bg1"/>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w="50800" h="95250" prst="hardEdge"/>
          </a:sp3d>
        </p:spPr>
        <p:txBody>
          <a:bodyPr wrap="none" rtlCol="0">
            <a:spAutoFit/>
          </a:bodyPr>
          <a:lstStyle/>
          <a:p>
            <a:r>
              <a:rPr lang="en-US" sz="1600" b="1" dirty="0" smtClean="0"/>
              <a:t>http://</a:t>
            </a:r>
            <a:r>
              <a:rPr lang="en-US" sz="1600" b="1" dirty="0" err="1" smtClean="0"/>
              <a:t>service.iris.edu</a:t>
            </a:r>
            <a:r>
              <a:rPr lang="en-US" sz="1600" b="1" dirty="0" smtClean="0"/>
              <a:t>/…/</a:t>
            </a:r>
            <a:r>
              <a:rPr lang="en-US" sz="1600" b="1" dirty="0" err="1" smtClean="0"/>
              <a:t>query?</a:t>
            </a:r>
            <a:r>
              <a:rPr lang="en-US" sz="1600" dirty="0" err="1" smtClean="0">
                <a:solidFill>
                  <a:srgbClr val="008000"/>
                </a:solidFill>
              </a:rPr>
              <a:t>what</a:t>
            </a:r>
            <a:r>
              <a:rPr lang="en-US" sz="1600" dirty="0" smtClean="0">
                <a:solidFill>
                  <a:srgbClr val="008000"/>
                </a:solidFill>
              </a:rPr>
              <a:t>=</a:t>
            </a:r>
            <a:r>
              <a:rPr lang="en-US" sz="1600" dirty="0" err="1" smtClean="0">
                <a:solidFill>
                  <a:srgbClr val="008000"/>
                </a:solidFill>
              </a:rPr>
              <a:t>TPSreport</a:t>
            </a:r>
            <a:r>
              <a:rPr lang="en-US" sz="1600" dirty="0" err="1" smtClean="0">
                <a:solidFill>
                  <a:schemeClr val="bg2">
                    <a:lumMod val="25000"/>
                  </a:schemeClr>
                </a:solidFill>
              </a:rPr>
              <a:t>&amp;</a:t>
            </a:r>
            <a:r>
              <a:rPr lang="en-US" sz="1600" dirty="0" err="1" smtClean="0">
                <a:solidFill>
                  <a:srgbClr val="3366FF"/>
                </a:solidFill>
              </a:rPr>
              <a:t>when</a:t>
            </a:r>
            <a:r>
              <a:rPr lang="en-US" sz="1600" dirty="0" smtClean="0">
                <a:solidFill>
                  <a:srgbClr val="3366FF"/>
                </a:solidFill>
              </a:rPr>
              <a:t>=2013-08-10</a:t>
            </a:r>
            <a:r>
              <a:rPr lang="en-US" sz="1600" dirty="0" smtClean="0">
                <a:solidFill>
                  <a:schemeClr val="bg2">
                    <a:lumMod val="25000"/>
                  </a:schemeClr>
                </a:solidFill>
              </a:rPr>
              <a:t>&amp;</a:t>
            </a:r>
            <a:r>
              <a:rPr lang="en-US" sz="1600" dirty="0" smtClean="0">
                <a:solidFill>
                  <a:schemeClr val="accent4">
                    <a:lumMod val="75000"/>
                  </a:schemeClr>
                </a:solidFill>
              </a:rPr>
              <a:t>gotmemo=true</a:t>
            </a:r>
            <a:endParaRPr lang="en-US" sz="1600" dirty="0">
              <a:solidFill>
                <a:schemeClr val="accent4">
                  <a:lumMod val="75000"/>
                </a:schemeClr>
              </a:solidFill>
            </a:endParaRPr>
          </a:p>
        </p:txBody>
      </p:sp>
      <p:sp>
        <p:nvSpPr>
          <p:cNvPr id="59" name="Decision 58"/>
          <p:cNvSpPr/>
          <p:nvPr/>
        </p:nvSpPr>
        <p:spPr>
          <a:xfrm>
            <a:off x="859495" y="2911715"/>
            <a:ext cx="1901419" cy="1136715"/>
          </a:xfrm>
          <a:prstGeom prst="flowChartDecision">
            <a:avLst/>
          </a:prstGeom>
          <a:solidFill>
            <a:srgbClr val="FFFFFF"/>
          </a:solidFill>
          <a:ln w="38100" cmpd="sng">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Valid Request?</a:t>
            </a:r>
            <a:endParaRPr lang="en-US" sz="1600" dirty="0">
              <a:solidFill>
                <a:srgbClr val="000000"/>
              </a:solidFill>
            </a:endParaRPr>
          </a:p>
        </p:txBody>
      </p:sp>
      <p:sp>
        <p:nvSpPr>
          <p:cNvPr id="64" name="Decision 63"/>
          <p:cNvSpPr/>
          <p:nvPr/>
        </p:nvSpPr>
        <p:spPr>
          <a:xfrm>
            <a:off x="859495" y="4297527"/>
            <a:ext cx="1901419" cy="1136715"/>
          </a:xfrm>
          <a:prstGeom prst="flowChartDecision">
            <a:avLst/>
          </a:prstGeom>
          <a:solidFill>
            <a:srgbClr val="FFFFFF"/>
          </a:solidFill>
          <a:ln w="38100" cmpd="sng">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Data Exists?</a:t>
            </a:r>
            <a:endParaRPr lang="en-US" dirty="0">
              <a:solidFill>
                <a:srgbClr val="000000"/>
              </a:solidFill>
            </a:endParaRPr>
          </a:p>
        </p:txBody>
      </p:sp>
      <p:cxnSp>
        <p:nvCxnSpPr>
          <p:cNvPr id="70" name="Straight Arrow Connector 69"/>
          <p:cNvCxnSpPr>
            <a:stCxn id="59" idx="2"/>
            <a:endCxn id="64" idx="0"/>
          </p:cNvCxnSpPr>
          <p:nvPr/>
        </p:nvCxnSpPr>
        <p:spPr>
          <a:xfrm>
            <a:off x="1810205" y="4048430"/>
            <a:ext cx="0" cy="249097"/>
          </a:xfrm>
          <a:prstGeom prst="straightConnector1">
            <a:avLst/>
          </a:prstGeom>
          <a:ln w="38100" cmpd="sng">
            <a:solidFill>
              <a:schemeClr val="tx1"/>
            </a:solidFill>
            <a:tailEnd type="arrow"/>
          </a:ln>
          <a:effectLst/>
        </p:spPr>
        <p:style>
          <a:lnRef idx="3">
            <a:schemeClr val="accent5"/>
          </a:lnRef>
          <a:fillRef idx="0">
            <a:schemeClr val="accent5"/>
          </a:fillRef>
          <a:effectRef idx="2">
            <a:schemeClr val="accent5"/>
          </a:effectRef>
          <a:fontRef idx="minor">
            <a:schemeClr val="tx1"/>
          </a:fontRef>
        </p:style>
      </p:cxnSp>
      <p:sp>
        <p:nvSpPr>
          <p:cNvPr id="76" name="TextBox 75"/>
          <p:cNvSpPr txBox="1"/>
          <p:nvPr/>
        </p:nvSpPr>
        <p:spPr>
          <a:xfrm>
            <a:off x="1666369" y="3679098"/>
            <a:ext cx="357831" cy="369332"/>
          </a:xfrm>
          <a:prstGeom prst="rect">
            <a:avLst/>
          </a:prstGeom>
          <a:noFill/>
        </p:spPr>
        <p:txBody>
          <a:bodyPr wrap="square" rtlCol="0">
            <a:spAutoFit/>
          </a:bodyPr>
          <a:lstStyle/>
          <a:p>
            <a:r>
              <a:rPr lang="en-US" dirty="0">
                <a:solidFill>
                  <a:srgbClr val="005C00"/>
                </a:solidFill>
                <a:latin typeface="Zapf Dingbats"/>
                <a:ea typeface="Zapf Dingbats"/>
                <a:cs typeface="Zapf Dingbats"/>
                <a:sym typeface="Zapf Dingbats"/>
              </a:rPr>
              <a:t>✔</a:t>
            </a:r>
            <a:endParaRPr lang="en-US" dirty="0">
              <a:solidFill>
                <a:srgbClr val="005C00"/>
              </a:solidFill>
            </a:endParaRPr>
          </a:p>
        </p:txBody>
      </p:sp>
      <p:sp>
        <p:nvSpPr>
          <p:cNvPr id="82" name="TextBox 81"/>
          <p:cNvSpPr txBox="1"/>
          <p:nvPr/>
        </p:nvSpPr>
        <p:spPr>
          <a:xfrm>
            <a:off x="1666369" y="5072388"/>
            <a:ext cx="357831" cy="369332"/>
          </a:xfrm>
          <a:prstGeom prst="rect">
            <a:avLst/>
          </a:prstGeom>
          <a:noFill/>
        </p:spPr>
        <p:txBody>
          <a:bodyPr wrap="square" rtlCol="0">
            <a:spAutoFit/>
          </a:bodyPr>
          <a:lstStyle/>
          <a:p>
            <a:r>
              <a:rPr lang="en-US" dirty="0">
                <a:solidFill>
                  <a:srgbClr val="005C00"/>
                </a:solidFill>
                <a:latin typeface="Zapf Dingbats"/>
                <a:ea typeface="Zapf Dingbats"/>
                <a:cs typeface="Zapf Dingbats"/>
                <a:sym typeface="Zapf Dingbats"/>
              </a:rPr>
              <a:t>✔</a:t>
            </a:r>
            <a:endParaRPr lang="en-US" dirty="0">
              <a:solidFill>
                <a:srgbClr val="005C00"/>
              </a:solidFill>
            </a:endParaRPr>
          </a:p>
        </p:txBody>
      </p:sp>
      <p:sp>
        <p:nvSpPr>
          <p:cNvPr id="83" name="Rectangle 82"/>
          <p:cNvSpPr/>
          <p:nvPr/>
        </p:nvSpPr>
        <p:spPr>
          <a:xfrm>
            <a:off x="5054980" y="3086832"/>
            <a:ext cx="2834587" cy="746191"/>
          </a:xfrm>
          <a:prstGeom prst="rect">
            <a:avLst/>
          </a:prstGeom>
          <a:solidFill>
            <a:schemeClr val="accent2">
              <a:lumMod val="20000"/>
              <a:lumOff val="80000"/>
            </a:schemeClr>
          </a:solidFill>
          <a:ln w="38100" cmpd="sng">
            <a:solidFill>
              <a:srgbClr val="FF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Eurostile"/>
                <a:cs typeface="Eurostile"/>
              </a:rPr>
              <a:t>400 – Invalid parameter PCLOADLETTER</a:t>
            </a:r>
            <a:endParaRPr lang="en-US" dirty="0">
              <a:solidFill>
                <a:srgbClr val="000000"/>
              </a:solidFill>
              <a:latin typeface="Eurostile"/>
              <a:cs typeface="Eurostile"/>
            </a:endParaRPr>
          </a:p>
        </p:txBody>
      </p:sp>
      <p:sp>
        <p:nvSpPr>
          <p:cNvPr id="84" name="Rectangle 83"/>
          <p:cNvSpPr/>
          <p:nvPr/>
        </p:nvSpPr>
        <p:spPr>
          <a:xfrm>
            <a:off x="5054980" y="5691324"/>
            <a:ext cx="2834587" cy="746191"/>
          </a:xfrm>
          <a:prstGeom prst="rect">
            <a:avLst/>
          </a:prstGeom>
          <a:solidFill>
            <a:schemeClr val="accent3">
              <a:lumMod val="20000"/>
              <a:lumOff val="80000"/>
            </a:schemeClr>
          </a:solidFill>
          <a:ln w="38100" cmpd="sng">
            <a:solidFill>
              <a:srgbClr val="008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Eurostile"/>
                <a:cs typeface="Eurostile"/>
              </a:rPr>
              <a:t>200 – Data Data Data Data Data</a:t>
            </a:r>
            <a:endParaRPr lang="en-US" dirty="0">
              <a:solidFill>
                <a:srgbClr val="000000"/>
              </a:solidFill>
              <a:latin typeface="Eurostile"/>
              <a:cs typeface="Eurostile"/>
            </a:endParaRPr>
          </a:p>
        </p:txBody>
      </p:sp>
      <p:sp>
        <p:nvSpPr>
          <p:cNvPr id="85" name="Rectangle 84"/>
          <p:cNvSpPr/>
          <p:nvPr/>
        </p:nvSpPr>
        <p:spPr>
          <a:xfrm>
            <a:off x="5054980" y="4492789"/>
            <a:ext cx="2834587" cy="746191"/>
          </a:xfrm>
          <a:prstGeom prst="rect">
            <a:avLst/>
          </a:prstGeom>
          <a:solidFill>
            <a:schemeClr val="accent6">
              <a:lumMod val="20000"/>
              <a:lumOff val="80000"/>
            </a:schemeClr>
          </a:solidFill>
          <a:ln w="38100" cmpd="sng">
            <a:solidFill>
              <a:srgbClr val="984807"/>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Eurostile"/>
                <a:cs typeface="Eurostile"/>
              </a:rPr>
              <a:t>404 (204) – Not Found</a:t>
            </a:r>
            <a:endParaRPr lang="en-US" dirty="0">
              <a:solidFill>
                <a:srgbClr val="000000"/>
              </a:solidFill>
              <a:latin typeface="Eurostile"/>
              <a:cs typeface="Eurostile"/>
            </a:endParaRPr>
          </a:p>
        </p:txBody>
      </p:sp>
      <p:sp>
        <p:nvSpPr>
          <p:cNvPr id="86" name="TextBox 85"/>
          <p:cNvSpPr txBox="1"/>
          <p:nvPr/>
        </p:nvSpPr>
        <p:spPr>
          <a:xfrm>
            <a:off x="2322125" y="3275349"/>
            <a:ext cx="357831" cy="369332"/>
          </a:xfrm>
          <a:prstGeom prst="rect">
            <a:avLst/>
          </a:prstGeom>
          <a:noFill/>
        </p:spPr>
        <p:txBody>
          <a:bodyPr wrap="square" rtlCol="0">
            <a:spAutoFit/>
          </a:bodyPr>
          <a:lstStyle/>
          <a:p>
            <a:r>
              <a:rPr lang="en-US" dirty="0" smtClean="0">
                <a:solidFill>
                  <a:srgbClr val="800000"/>
                </a:solidFill>
                <a:latin typeface="Zapf Dingbats"/>
                <a:ea typeface="Zapf Dingbats"/>
                <a:cs typeface="Zapf Dingbats"/>
                <a:sym typeface="Zapf Dingbats"/>
              </a:rPr>
              <a:t>✖</a:t>
            </a:r>
            <a:endParaRPr lang="en-US" dirty="0">
              <a:solidFill>
                <a:srgbClr val="800000"/>
              </a:solidFill>
            </a:endParaRPr>
          </a:p>
        </p:txBody>
      </p:sp>
      <p:sp>
        <p:nvSpPr>
          <p:cNvPr id="88" name="TextBox 87"/>
          <p:cNvSpPr txBox="1"/>
          <p:nvPr/>
        </p:nvSpPr>
        <p:spPr>
          <a:xfrm>
            <a:off x="2322125" y="4663918"/>
            <a:ext cx="357831" cy="369332"/>
          </a:xfrm>
          <a:prstGeom prst="rect">
            <a:avLst/>
          </a:prstGeom>
          <a:noFill/>
        </p:spPr>
        <p:txBody>
          <a:bodyPr wrap="square" rtlCol="0">
            <a:spAutoFit/>
          </a:bodyPr>
          <a:lstStyle/>
          <a:p>
            <a:r>
              <a:rPr lang="en-US" dirty="0">
                <a:solidFill>
                  <a:srgbClr val="800000"/>
                </a:solidFill>
                <a:latin typeface="Zapf Dingbats"/>
                <a:ea typeface="Zapf Dingbats"/>
                <a:cs typeface="Zapf Dingbats"/>
                <a:sym typeface="Zapf Dingbats"/>
              </a:rPr>
              <a:t>✖</a:t>
            </a:r>
            <a:endParaRPr lang="en-US" dirty="0">
              <a:solidFill>
                <a:srgbClr val="800000"/>
              </a:solidFill>
            </a:endParaRPr>
          </a:p>
        </p:txBody>
      </p:sp>
      <p:cxnSp>
        <p:nvCxnSpPr>
          <p:cNvPr id="92" name="Straight Arrow Connector 91"/>
          <p:cNvCxnSpPr>
            <a:stCxn id="64" idx="3"/>
            <a:endCxn id="85" idx="1"/>
          </p:cNvCxnSpPr>
          <p:nvPr/>
        </p:nvCxnSpPr>
        <p:spPr>
          <a:xfrm>
            <a:off x="2760914" y="4865885"/>
            <a:ext cx="2294066" cy="0"/>
          </a:xfrm>
          <a:prstGeom prst="straightConnector1">
            <a:avLst/>
          </a:prstGeom>
          <a:ln w="38100" cmpd="sng">
            <a:solidFill>
              <a:schemeClr val="accent6">
                <a:lumMod val="50000"/>
              </a:schemeClr>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97" name="Elbow Connector 96"/>
          <p:cNvCxnSpPr>
            <a:stCxn id="127" idx="3"/>
            <a:endCxn id="84" idx="1"/>
          </p:cNvCxnSpPr>
          <p:nvPr/>
        </p:nvCxnSpPr>
        <p:spPr>
          <a:xfrm>
            <a:off x="2760914" y="6054572"/>
            <a:ext cx="2294066" cy="9848"/>
          </a:xfrm>
          <a:prstGeom prst="straightConnector1">
            <a:avLst/>
          </a:prstGeom>
          <a:ln w="3810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endCxn id="21" idx="0"/>
          </p:cNvCxnSpPr>
          <p:nvPr/>
        </p:nvCxnSpPr>
        <p:spPr>
          <a:xfrm flipH="1">
            <a:off x="1810204" y="854141"/>
            <a:ext cx="1" cy="457876"/>
          </a:xfrm>
          <a:prstGeom prst="straightConnector1">
            <a:avLst/>
          </a:prstGeom>
          <a:ln w="38100" cmpd="sng">
            <a:solidFill>
              <a:schemeClr val="tx1"/>
            </a:solidFill>
            <a:tailEnd type="arrow"/>
          </a:ln>
          <a:effectLst/>
        </p:spPr>
        <p:style>
          <a:lnRef idx="3">
            <a:schemeClr val="accent5"/>
          </a:lnRef>
          <a:fillRef idx="0">
            <a:schemeClr val="accent5"/>
          </a:fillRef>
          <a:effectRef idx="2">
            <a:schemeClr val="accent5"/>
          </a:effectRef>
          <a:fontRef idx="minor">
            <a:schemeClr val="tx1"/>
          </a:fontRef>
        </p:style>
      </p:cxnSp>
      <p:sp>
        <p:nvSpPr>
          <p:cNvPr id="127" name="Rectangle 126"/>
          <p:cNvSpPr/>
          <p:nvPr/>
        </p:nvSpPr>
        <p:spPr>
          <a:xfrm>
            <a:off x="859496" y="5681476"/>
            <a:ext cx="1901418" cy="746191"/>
          </a:xfrm>
          <a:prstGeom prst="rect">
            <a:avLst/>
          </a:prstGeom>
          <a:solidFill>
            <a:schemeClr val="bg1">
              <a:lumMod val="95000"/>
            </a:schemeClr>
          </a:solidFill>
          <a:ln w="38100" cmpd="sng">
            <a:solidFill>
              <a:srgbClr val="00000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Eurostile"/>
                <a:cs typeface="Eurostile"/>
              </a:rPr>
              <a:t>Get Data</a:t>
            </a:r>
            <a:endParaRPr lang="en-US" dirty="0">
              <a:solidFill>
                <a:srgbClr val="000000"/>
              </a:solidFill>
              <a:latin typeface="Eurostile"/>
              <a:cs typeface="Eurostile"/>
            </a:endParaRPr>
          </a:p>
        </p:txBody>
      </p:sp>
      <p:cxnSp>
        <p:nvCxnSpPr>
          <p:cNvPr id="130" name="Straight Arrow Connector 129"/>
          <p:cNvCxnSpPr>
            <a:stCxn id="64" idx="2"/>
            <a:endCxn id="127" idx="0"/>
          </p:cNvCxnSpPr>
          <p:nvPr/>
        </p:nvCxnSpPr>
        <p:spPr>
          <a:xfrm>
            <a:off x="1810205" y="5434242"/>
            <a:ext cx="0" cy="247234"/>
          </a:xfrm>
          <a:prstGeom prst="straightConnector1">
            <a:avLst/>
          </a:prstGeom>
          <a:ln w="38100" cmpd="sng">
            <a:solidFill>
              <a:schemeClr val="tx1"/>
            </a:solidFill>
            <a:tailEnd type="arrow"/>
          </a:ln>
          <a:effectLst/>
        </p:spPr>
        <p:style>
          <a:lnRef idx="3">
            <a:schemeClr val="accent5"/>
          </a:lnRef>
          <a:fillRef idx="0">
            <a:schemeClr val="accent5"/>
          </a:fillRef>
          <a:effectRef idx="2">
            <a:schemeClr val="accent5"/>
          </a:effectRef>
          <a:fontRef idx="minor">
            <a:schemeClr val="tx1"/>
          </a:fontRef>
        </p:style>
      </p:cxnSp>
      <p:sp>
        <p:nvSpPr>
          <p:cNvPr id="199" name="Action Button: Home 198">
            <a:hlinkClick r:id="" action="ppaction://noaction" highlightClick="1"/>
          </p:cNvPr>
          <p:cNvSpPr/>
          <p:nvPr/>
        </p:nvSpPr>
        <p:spPr>
          <a:xfrm>
            <a:off x="0" y="484809"/>
            <a:ext cx="399927" cy="369332"/>
          </a:xfrm>
          <a:prstGeom prst="actionButtonHome">
            <a:avLst/>
          </a:prstGeom>
          <a:solidFill>
            <a:schemeClr val="bg1">
              <a:lumMod val="85000"/>
            </a:schemeClr>
          </a:solidFill>
          <a:ln>
            <a:solidFill>
              <a:srgbClr val="000000"/>
            </a:solidFill>
          </a:ln>
          <a:effectLst>
            <a:outerShdw blurRad="50800" dist="38100" dir="5400000" algn="t" rotWithShape="0">
              <a:prstClr val="black">
                <a:alpha val="40000"/>
              </a:prstClr>
            </a:outerShdw>
          </a:effectLst>
          <a:scene3d>
            <a:camera prst="orthographicFront"/>
            <a:lightRig rig="threePt" dir="t"/>
          </a:scene3d>
          <a:sp3d>
            <a:bevelT w="50800" h="95250" prst="hardEdg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Title 200"/>
          <p:cNvSpPr>
            <a:spLocks noGrp="1"/>
          </p:cNvSpPr>
          <p:nvPr>
            <p:ph type="title"/>
          </p:nvPr>
        </p:nvSpPr>
        <p:spPr>
          <a:xfrm>
            <a:off x="3816870" y="1312016"/>
            <a:ext cx="5059370" cy="1368383"/>
          </a:xfrm>
        </p:spPr>
        <p:txBody>
          <a:bodyPr>
            <a:normAutofit/>
          </a:bodyPr>
          <a:lstStyle/>
          <a:p>
            <a:r>
              <a:rPr lang="en-US" dirty="0" smtClean="0"/>
              <a:t>A web service</a:t>
            </a:r>
            <a:br>
              <a:rPr lang="en-US" dirty="0" smtClean="0"/>
            </a:br>
            <a:r>
              <a:rPr lang="en-US" dirty="0" smtClean="0"/>
              <a:t> in action</a:t>
            </a:r>
            <a:endParaRPr lang="en-US" dirty="0"/>
          </a:p>
        </p:txBody>
      </p:sp>
    </p:spTree>
    <p:extLst>
      <p:ext uri="{BB962C8B-B14F-4D97-AF65-F5344CB8AC3E}">
        <p14:creationId xmlns:p14="http://schemas.microsoft.com/office/powerpoint/2010/main" val="2140783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Available via services…</a:t>
            </a:r>
            <a:endParaRPr lang="en-US" dirty="0"/>
          </a:p>
        </p:txBody>
      </p:sp>
      <p:sp>
        <p:nvSpPr>
          <p:cNvPr id="6" name="Content Placeholder 5"/>
          <p:cNvSpPr>
            <a:spLocks noGrp="1"/>
          </p:cNvSpPr>
          <p:nvPr>
            <p:ph sz="half" idx="1"/>
          </p:nvPr>
        </p:nvSpPr>
        <p:spPr/>
        <p:txBody>
          <a:bodyPr anchor="t">
            <a:noAutofit/>
          </a:bodyPr>
          <a:lstStyle/>
          <a:p>
            <a:pPr>
              <a:lnSpc>
                <a:spcPct val="120000"/>
              </a:lnSpc>
              <a:spcBef>
                <a:spcPts val="0"/>
              </a:spcBef>
              <a:buNone/>
            </a:pPr>
            <a:r>
              <a:rPr lang="en-US" sz="2200" b="1" dirty="0"/>
              <a:t>Waveforms</a:t>
            </a:r>
          </a:p>
          <a:p>
            <a:pPr>
              <a:lnSpc>
                <a:spcPct val="120000"/>
              </a:lnSpc>
              <a:spcBef>
                <a:spcPts val="0"/>
              </a:spcBef>
            </a:pPr>
            <a:r>
              <a:rPr lang="en-US" sz="2200" dirty="0" err="1">
                <a:effectLst>
                  <a:glow rad="63500">
                    <a:schemeClr val="accent5">
                      <a:satMod val="175000"/>
                      <a:alpha val="40000"/>
                    </a:schemeClr>
                  </a:glow>
                </a:effectLst>
              </a:rPr>
              <a:t>dataselect</a:t>
            </a:r>
            <a:endParaRPr lang="en-US" sz="2200" dirty="0">
              <a:effectLst>
                <a:glow rad="63500">
                  <a:schemeClr val="accent5">
                    <a:satMod val="175000"/>
                    <a:alpha val="40000"/>
                  </a:schemeClr>
                </a:glow>
              </a:effectLst>
            </a:endParaRPr>
          </a:p>
          <a:p>
            <a:pPr>
              <a:lnSpc>
                <a:spcPct val="120000"/>
              </a:lnSpc>
              <a:spcBef>
                <a:spcPts val="0"/>
              </a:spcBef>
            </a:pPr>
            <a:r>
              <a:rPr lang="en-US" sz="2200" dirty="0"/>
              <a:t>rotation</a:t>
            </a:r>
          </a:p>
          <a:p>
            <a:pPr>
              <a:lnSpc>
                <a:spcPct val="120000"/>
              </a:lnSpc>
              <a:spcBef>
                <a:spcPts val="0"/>
              </a:spcBef>
            </a:pPr>
            <a:r>
              <a:rPr lang="en-US" sz="2200" dirty="0" err="1"/>
              <a:t>timeseries</a:t>
            </a:r>
            <a:endParaRPr lang="en-US" sz="2200" dirty="0"/>
          </a:p>
          <a:p>
            <a:pPr>
              <a:lnSpc>
                <a:spcPct val="120000"/>
              </a:lnSpc>
              <a:spcBef>
                <a:spcPts val="0"/>
              </a:spcBef>
              <a:buNone/>
            </a:pPr>
            <a:endParaRPr lang="en-US" sz="2200" b="1" dirty="0" smtClean="0"/>
          </a:p>
          <a:p>
            <a:pPr>
              <a:lnSpc>
                <a:spcPct val="120000"/>
              </a:lnSpc>
              <a:spcBef>
                <a:spcPts val="0"/>
              </a:spcBef>
              <a:buNone/>
            </a:pPr>
            <a:r>
              <a:rPr lang="en-US" sz="2200" b="1" dirty="0" smtClean="0"/>
              <a:t>Metadata</a:t>
            </a:r>
          </a:p>
          <a:p>
            <a:pPr>
              <a:lnSpc>
                <a:spcPct val="120000"/>
              </a:lnSpc>
              <a:spcBef>
                <a:spcPts val="0"/>
              </a:spcBef>
            </a:pPr>
            <a:r>
              <a:rPr lang="en-US" sz="2200" dirty="0" smtClean="0">
                <a:effectLst>
                  <a:glow rad="63500">
                    <a:schemeClr val="accent5">
                      <a:satMod val="175000"/>
                      <a:alpha val="40000"/>
                    </a:schemeClr>
                  </a:glow>
                </a:effectLst>
              </a:rPr>
              <a:t>station</a:t>
            </a:r>
            <a:endParaRPr lang="en-US" sz="2200" dirty="0">
              <a:effectLst>
                <a:glow rad="63500">
                  <a:schemeClr val="accent5">
                    <a:satMod val="175000"/>
                    <a:alpha val="40000"/>
                  </a:schemeClr>
                </a:glow>
              </a:effectLst>
            </a:endParaRPr>
          </a:p>
          <a:p>
            <a:pPr>
              <a:lnSpc>
                <a:spcPct val="120000"/>
              </a:lnSpc>
              <a:spcBef>
                <a:spcPts val="0"/>
              </a:spcBef>
            </a:pPr>
            <a:r>
              <a:rPr lang="en-US" sz="2200" dirty="0" err="1"/>
              <a:t>sacpz</a:t>
            </a:r>
            <a:endParaRPr lang="en-US" sz="2200" dirty="0"/>
          </a:p>
          <a:p>
            <a:pPr>
              <a:lnSpc>
                <a:spcPct val="120000"/>
              </a:lnSpc>
              <a:spcBef>
                <a:spcPts val="0"/>
              </a:spcBef>
            </a:pPr>
            <a:r>
              <a:rPr lang="en-US" sz="2200" dirty="0" err="1" smtClean="0"/>
              <a:t>resp</a:t>
            </a:r>
            <a:endParaRPr lang="en-US" sz="2200" dirty="0"/>
          </a:p>
        </p:txBody>
      </p:sp>
      <p:sp>
        <p:nvSpPr>
          <p:cNvPr id="7" name="Content Placeholder 6"/>
          <p:cNvSpPr>
            <a:spLocks noGrp="1"/>
          </p:cNvSpPr>
          <p:nvPr>
            <p:ph sz="half" idx="2"/>
          </p:nvPr>
        </p:nvSpPr>
        <p:spPr>
          <a:xfrm>
            <a:off x="4399877" y="1985963"/>
            <a:ext cx="4405229" cy="4140200"/>
          </a:xfrm>
        </p:spPr>
        <p:txBody>
          <a:bodyPr>
            <a:noAutofit/>
          </a:bodyPr>
          <a:lstStyle/>
          <a:p>
            <a:pPr>
              <a:lnSpc>
                <a:spcPct val="120000"/>
              </a:lnSpc>
              <a:spcBef>
                <a:spcPts val="0"/>
              </a:spcBef>
              <a:buNone/>
            </a:pPr>
            <a:r>
              <a:rPr lang="en-US" sz="2200" b="1" dirty="0" smtClean="0"/>
              <a:t>Event Information</a:t>
            </a:r>
          </a:p>
          <a:p>
            <a:pPr>
              <a:lnSpc>
                <a:spcPct val="120000"/>
              </a:lnSpc>
              <a:spcBef>
                <a:spcPts val="0"/>
              </a:spcBef>
            </a:pPr>
            <a:r>
              <a:rPr lang="en-US" sz="2200" dirty="0" smtClean="0">
                <a:effectLst>
                  <a:glow rad="63500">
                    <a:schemeClr val="accent5">
                      <a:satMod val="175000"/>
                      <a:alpha val="40000"/>
                    </a:schemeClr>
                  </a:glow>
                </a:effectLst>
              </a:rPr>
              <a:t>event</a:t>
            </a:r>
          </a:p>
          <a:p>
            <a:pPr marL="0" indent="0">
              <a:lnSpc>
                <a:spcPct val="120000"/>
              </a:lnSpc>
              <a:spcBef>
                <a:spcPts val="0"/>
              </a:spcBef>
              <a:buNone/>
              <a:defRPr/>
            </a:pPr>
            <a:endParaRPr lang="en-US" sz="2200" dirty="0">
              <a:effectLst>
                <a:glow rad="63500">
                  <a:schemeClr val="accent5">
                    <a:satMod val="175000"/>
                    <a:alpha val="40000"/>
                  </a:schemeClr>
                </a:glow>
              </a:effectLst>
            </a:endParaRPr>
          </a:p>
          <a:p>
            <a:pPr>
              <a:lnSpc>
                <a:spcPct val="120000"/>
              </a:lnSpc>
              <a:spcBef>
                <a:spcPts val="0"/>
              </a:spcBef>
              <a:buNone/>
            </a:pPr>
            <a:r>
              <a:rPr lang="en-US" sz="2200" b="1" dirty="0"/>
              <a:t>Processing &amp; </a:t>
            </a:r>
            <a:r>
              <a:rPr lang="en-US" sz="2200" b="1" dirty="0" smtClean="0"/>
              <a:t>Calculation</a:t>
            </a:r>
            <a:endParaRPr lang="en-US" sz="2200" dirty="0"/>
          </a:p>
          <a:p>
            <a:pPr>
              <a:lnSpc>
                <a:spcPct val="120000"/>
              </a:lnSpc>
              <a:spcBef>
                <a:spcPts val="0"/>
              </a:spcBef>
            </a:pPr>
            <a:r>
              <a:rPr lang="en-US" sz="2200" dirty="0" err="1" smtClean="0"/>
              <a:t>traveltime</a:t>
            </a:r>
            <a:endParaRPr lang="en-US" sz="2200" dirty="0"/>
          </a:p>
          <a:p>
            <a:pPr>
              <a:lnSpc>
                <a:spcPct val="120000"/>
              </a:lnSpc>
              <a:spcBef>
                <a:spcPts val="0"/>
              </a:spcBef>
            </a:pPr>
            <a:r>
              <a:rPr lang="en-US" sz="2200" dirty="0" err="1" smtClean="0"/>
              <a:t>distaz</a:t>
            </a:r>
            <a:endParaRPr lang="en-US" sz="2200" dirty="0"/>
          </a:p>
          <a:p>
            <a:pPr>
              <a:lnSpc>
                <a:spcPct val="120000"/>
              </a:lnSpc>
              <a:spcBef>
                <a:spcPts val="0"/>
              </a:spcBef>
            </a:pPr>
            <a:r>
              <a:rPr lang="en-US" sz="2200" dirty="0" err="1"/>
              <a:t>flinnengdahl</a:t>
            </a:r>
            <a:endParaRPr lang="en-US" sz="2200" dirty="0"/>
          </a:p>
          <a:p>
            <a:pPr>
              <a:lnSpc>
                <a:spcPct val="120000"/>
              </a:lnSpc>
              <a:spcBef>
                <a:spcPts val="0"/>
              </a:spcBef>
            </a:pPr>
            <a:r>
              <a:rPr lang="en-US" sz="2200" dirty="0" err="1" smtClean="0"/>
              <a:t>evalresp</a:t>
            </a:r>
            <a:endParaRPr lang="en-US" sz="2200" dirty="0"/>
          </a:p>
        </p:txBody>
      </p:sp>
      <p:sp>
        <p:nvSpPr>
          <p:cNvPr id="5" name="TextBox 4"/>
          <p:cNvSpPr txBox="1"/>
          <p:nvPr/>
        </p:nvSpPr>
        <p:spPr>
          <a:xfrm>
            <a:off x="5274091" y="6384276"/>
            <a:ext cx="3753579" cy="461665"/>
          </a:xfrm>
          <a:prstGeom prst="rect">
            <a:avLst/>
          </a:prstGeom>
          <a:noFill/>
        </p:spPr>
        <p:txBody>
          <a:bodyPr wrap="square" rtlCol="0">
            <a:spAutoFit/>
          </a:bodyPr>
          <a:lstStyle/>
          <a:p>
            <a:pPr algn="r"/>
            <a:r>
              <a:rPr lang="en-US" sz="2400" dirty="0" err="1" smtClean="0">
                <a:solidFill>
                  <a:srgbClr val="7F7F7F"/>
                </a:solidFill>
                <a:cs typeface="Eurostile"/>
              </a:rPr>
              <a:t>service.iris.edu</a:t>
            </a:r>
            <a:endParaRPr lang="en-US" sz="2400" dirty="0">
              <a:solidFill>
                <a:srgbClr val="7F7F7F"/>
              </a:solidFill>
              <a:cs typeface="Eurostile"/>
            </a:endParaRPr>
          </a:p>
        </p:txBody>
      </p:sp>
    </p:spTree>
    <p:extLst>
      <p:ext uri="{BB962C8B-B14F-4D97-AF65-F5344CB8AC3E}">
        <p14:creationId xmlns:p14="http://schemas.microsoft.com/office/powerpoint/2010/main" val="21736612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0"/>
          <p:cNvSpPr txBox="1">
            <a:spLocks/>
          </p:cNvSpPr>
          <p:nvPr/>
        </p:nvSpPr>
        <p:spPr>
          <a:xfrm rot="16200000">
            <a:off x="-2262863" y="2877686"/>
            <a:ext cx="651656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service.iris.edu</a:t>
            </a:r>
            <a:endParaRPr lang="en-US" dirty="0"/>
          </a:p>
        </p:txBody>
      </p:sp>
      <p:graphicFrame>
        <p:nvGraphicFramePr>
          <p:cNvPr id="19" name="Object 18"/>
          <p:cNvGraphicFramePr>
            <a:graphicFrameLocks noChangeAspect="1"/>
          </p:cNvGraphicFramePr>
          <p:nvPr>
            <p:extLst>
              <p:ext uri="{D42A27DB-BD31-4B8C-83A1-F6EECF244321}">
                <p14:modId xmlns:p14="http://schemas.microsoft.com/office/powerpoint/2010/main" val="3706471866"/>
              </p:ext>
            </p:extLst>
          </p:nvPr>
        </p:nvGraphicFramePr>
        <p:xfrm>
          <a:off x="1640473" y="1761272"/>
          <a:ext cx="7407182" cy="2895138"/>
        </p:xfrm>
        <a:graphic>
          <a:graphicData uri="http://schemas.openxmlformats.org/presentationml/2006/ole">
            <mc:AlternateContent xmlns:mc="http://schemas.openxmlformats.org/markup-compatibility/2006">
              <mc:Choice xmlns:v="urn:schemas-microsoft-com:vml" Requires="v">
                <p:oleObj spid="_x0000_s1073" name="Document" r:id="rId5" imgW="8610283" imgH="3365376" progId="Word.Document.12">
                  <p:embed/>
                </p:oleObj>
              </mc:Choice>
              <mc:Fallback>
                <p:oleObj name="Document" r:id="rId5" imgW="8610283" imgH="3365376"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0473" y="1761272"/>
                        <a:ext cx="7407182" cy="289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941648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14636" y="0"/>
            <a:ext cx="6029364" cy="5290928"/>
          </a:xfrm>
          <a:prstGeom prst="rect">
            <a:avLst/>
          </a:prstGeom>
        </p:spPr>
      </p:pic>
      <p:sp>
        <p:nvSpPr>
          <p:cNvPr id="2" name="Title 1"/>
          <p:cNvSpPr>
            <a:spLocks noGrp="1"/>
          </p:cNvSpPr>
          <p:nvPr>
            <p:ph type="title"/>
          </p:nvPr>
        </p:nvSpPr>
        <p:spPr/>
        <p:txBody>
          <a:bodyPr/>
          <a:lstStyle/>
          <a:p>
            <a:pPr algn="l"/>
            <a:r>
              <a:rPr lang="en-US" dirty="0" smtClean="0"/>
              <a:t>FDSN standardization</a:t>
            </a:r>
            <a:endParaRPr lang="en-US" dirty="0"/>
          </a:p>
        </p:txBody>
      </p:sp>
      <p:sp>
        <p:nvSpPr>
          <p:cNvPr id="5" name="Rectangle 4"/>
          <p:cNvSpPr/>
          <p:nvPr/>
        </p:nvSpPr>
        <p:spPr>
          <a:xfrm>
            <a:off x="3872253" y="2342360"/>
            <a:ext cx="1233147" cy="28682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3915950"/>
            <a:ext cx="8229600" cy="2775363"/>
          </a:xfrm>
        </p:spPr>
        <p:txBody>
          <a:bodyPr>
            <a:normAutofit/>
          </a:bodyPr>
          <a:lstStyle/>
          <a:p>
            <a:r>
              <a:rPr lang="en-US" dirty="0" smtClean="0"/>
              <a:t>Common set of interfaces:</a:t>
            </a:r>
          </a:p>
          <a:p>
            <a:pPr lvl="1"/>
            <a:r>
              <a:rPr lang="en-US" dirty="0" err="1"/>
              <a:t>f</a:t>
            </a:r>
            <a:r>
              <a:rPr lang="en-US" dirty="0" err="1" smtClean="0"/>
              <a:t>dsnws-dataselect</a:t>
            </a:r>
            <a:endParaRPr lang="en-US" dirty="0" smtClean="0"/>
          </a:p>
          <a:p>
            <a:pPr lvl="1"/>
            <a:r>
              <a:rPr lang="en-US" dirty="0" err="1"/>
              <a:t>f</a:t>
            </a:r>
            <a:r>
              <a:rPr lang="en-US" dirty="0" err="1" smtClean="0"/>
              <a:t>dsnws</a:t>
            </a:r>
            <a:r>
              <a:rPr lang="en-US" dirty="0" smtClean="0"/>
              <a:t>-station</a:t>
            </a:r>
          </a:p>
          <a:p>
            <a:pPr lvl="1"/>
            <a:r>
              <a:rPr lang="en-US" dirty="0" err="1"/>
              <a:t>f</a:t>
            </a:r>
            <a:r>
              <a:rPr lang="en-US" dirty="0" err="1" smtClean="0"/>
              <a:t>dsnws</a:t>
            </a:r>
            <a:r>
              <a:rPr lang="en-US" dirty="0" smtClean="0"/>
              <a:t>-event</a:t>
            </a:r>
          </a:p>
          <a:p>
            <a:pPr marL="0" indent="0">
              <a:buNone/>
            </a:pPr>
            <a:r>
              <a:rPr lang="en-US" dirty="0" smtClean="0"/>
              <a:t>What you learn here applies to other datacenters.</a:t>
            </a:r>
            <a:endParaRPr lang="en-US" dirty="0"/>
          </a:p>
        </p:txBody>
      </p:sp>
    </p:spTree>
    <p:extLst>
      <p:ext uri="{BB962C8B-B14F-4D97-AF65-F5344CB8AC3E}">
        <p14:creationId xmlns:p14="http://schemas.microsoft.com/office/powerpoint/2010/main" val="9393068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0"/>
          <p:cNvSpPr txBox="1">
            <a:spLocks/>
          </p:cNvSpPr>
          <p:nvPr/>
        </p:nvSpPr>
        <p:spPr>
          <a:xfrm rot="16200000">
            <a:off x="-2262863" y="2877686"/>
            <a:ext cx="651656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service.iris.edu</a:t>
            </a:r>
            <a:endParaRPr lang="en-US" dirty="0"/>
          </a:p>
        </p:txBody>
      </p:sp>
      <p:graphicFrame>
        <p:nvGraphicFramePr>
          <p:cNvPr id="20" name="Object 19"/>
          <p:cNvGraphicFramePr>
            <a:graphicFrameLocks noChangeAspect="1"/>
          </p:cNvGraphicFramePr>
          <p:nvPr>
            <p:extLst>
              <p:ext uri="{D42A27DB-BD31-4B8C-83A1-F6EECF244321}">
                <p14:modId xmlns:p14="http://schemas.microsoft.com/office/powerpoint/2010/main" val="987209612"/>
              </p:ext>
            </p:extLst>
          </p:nvPr>
        </p:nvGraphicFramePr>
        <p:xfrm>
          <a:off x="2079971" y="78827"/>
          <a:ext cx="6985201" cy="6707469"/>
        </p:xfrm>
        <a:graphic>
          <a:graphicData uri="http://schemas.openxmlformats.org/presentationml/2006/ole">
            <mc:AlternateContent xmlns:mc="http://schemas.openxmlformats.org/markup-compatibility/2006">
              <mc:Choice xmlns:v="urn:schemas-microsoft-com:vml" Requires="v">
                <p:oleObj spid="_x0000_s2097" name="Document" r:id="rId5" imgW="8610283" imgH="8267396" progId="Word.Document.12">
                  <p:embed/>
                </p:oleObj>
              </mc:Choice>
              <mc:Fallback>
                <p:oleObj name="Document" r:id="rId5" imgW="8610283" imgH="8267396"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9971" y="78827"/>
                        <a:ext cx="6985201" cy="67074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370771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8806" y="819792"/>
            <a:ext cx="5919009" cy="5969000"/>
          </a:xfrm>
          <a:prstGeom prst="rect">
            <a:avLst/>
          </a:prstGeom>
          <a:ln>
            <a:solidFill>
              <a:srgbClr val="A6A6A6"/>
            </a:solidFill>
          </a:ln>
        </p:spPr>
      </p:pic>
      <p:sp>
        <p:nvSpPr>
          <p:cNvPr id="2" name="Title 1"/>
          <p:cNvSpPr>
            <a:spLocks noGrp="1"/>
          </p:cNvSpPr>
          <p:nvPr>
            <p:ph type="title"/>
          </p:nvPr>
        </p:nvSpPr>
        <p:spPr>
          <a:xfrm>
            <a:off x="457200" y="274638"/>
            <a:ext cx="8229600" cy="595954"/>
          </a:xfrm>
        </p:spPr>
        <p:txBody>
          <a:bodyPr>
            <a:normAutofit/>
          </a:bodyPr>
          <a:lstStyle/>
          <a:p>
            <a:r>
              <a:rPr lang="en-US" sz="3200" dirty="0" smtClean="0"/>
              <a:t>Each service is fully documented</a:t>
            </a:r>
            <a:endParaRPr lang="en-US" sz="3200" dirty="0"/>
          </a:p>
        </p:txBody>
      </p:sp>
      <p:sp>
        <p:nvSpPr>
          <p:cNvPr id="7" name="Line Callout 2 6"/>
          <p:cNvSpPr/>
          <p:nvPr/>
        </p:nvSpPr>
        <p:spPr>
          <a:xfrm>
            <a:off x="6553200" y="1829119"/>
            <a:ext cx="2133600" cy="538164"/>
          </a:xfrm>
          <a:prstGeom prst="borderCallout2">
            <a:avLst>
              <a:gd name="adj1" fmla="val 18750"/>
              <a:gd name="adj2" fmla="val -1666"/>
              <a:gd name="adj3" fmla="val 18750"/>
              <a:gd name="adj4" fmla="val -16667"/>
              <a:gd name="adj5" fmla="val -68833"/>
              <a:gd name="adj6" fmla="val -55841"/>
            </a:avLst>
          </a:prstGeom>
          <a:ln>
            <a:tailEnd type="oval" w="lg" len="lg"/>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URL Builder</a:t>
            </a:r>
            <a:endParaRPr lang="en-US" dirty="0"/>
          </a:p>
        </p:txBody>
      </p:sp>
      <p:sp>
        <p:nvSpPr>
          <p:cNvPr id="15" name="Line Callout 2 14"/>
          <p:cNvSpPr/>
          <p:nvPr/>
        </p:nvSpPr>
        <p:spPr>
          <a:xfrm>
            <a:off x="6553200" y="2706245"/>
            <a:ext cx="2133600" cy="538164"/>
          </a:xfrm>
          <a:prstGeom prst="borderCallout2">
            <a:avLst>
              <a:gd name="adj1" fmla="val 18750"/>
              <a:gd name="adj2" fmla="val -1666"/>
              <a:gd name="adj3" fmla="val 18750"/>
              <a:gd name="adj4" fmla="val -16667"/>
              <a:gd name="adj5" fmla="val -59501"/>
              <a:gd name="adj6" fmla="val -59205"/>
            </a:avLst>
          </a:prstGeom>
          <a:ln>
            <a:tailEnd type="oval" w="lg" len="lg"/>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Description</a:t>
            </a:r>
            <a:endParaRPr lang="en-US" dirty="0"/>
          </a:p>
        </p:txBody>
      </p:sp>
      <p:sp>
        <p:nvSpPr>
          <p:cNvPr id="17" name="Line Callout 2 16"/>
          <p:cNvSpPr/>
          <p:nvPr/>
        </p:nvSpPr>
        <p:spPr>
          <a:xfrm>
            <a:off x="6553200" y="3480128"/>
            <a:ext cx="2133600" cy="668399"/>
          </a:xfrm>
          <a:prstGeom prst="borderCallout2">
            <a:avLst>
              <a:gd name="adj1" fmla="val 18750"/>
              <a:gd name="adj2" fmla="val -1666"/>
              <a:gd name="adj3" fmla="val 18750"/>
              <a:gd name="adj4" fmla="val -16667"/>
              <a:gd name="adj5" fmla="val -8726"/>
              <a:gd name="adj6" fmla="val -53825"/>
            </a:avLst>
          </a:prstGeom>
          <a:ln>
            <a:tailEnd type="oval" w="lg" len="lg"/>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Query Parameters</a:t>
            </a:r>
            <a:endParaRPr lang="en-US" dirty="0"/>
          </a:p>
        </p:txBody>
      </p:sp>
      <p:sp>
        <p:nvSpPr>
          <p:cNvPr id="18" name="Line Callout 2 17"/>
          <p:cNvSpPr/>
          <p:nvPr/>
        </p:nvSpPr>
        <p:spPr>
          <a:xfrm>
            <a:off x="6553200" y="4385319"/>
            <a:ext cx="2133600" cy="538164"/>
          </a:xfrm>
          <a:prstGeom prst="borderCallout2">
            <a:avLst>
              <a:gd name="adj1" fmla="val 18750"/>
              <a:gd name="adj2" fmla="val -1666"/>
              <a:gd name="adj3" fmla="val 18750"/>
              <a:gd name="adj4" fmla="val -16667"/>
              <a:gd name="adj5" fmla="val 132500"/>
              <a:gd name="adj6" fmla="val -67276"/>
            </a:avLst>
          </a:prstGeom>
          <a:ln>
            <a:tailEnd type="oval" w="lg" len="lg"/>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Examples</a:t>
            </a:r>
            <a:endParaRPr lang="en-US" dirty="0"/>
          </a:p>
        </p:txBody>
      </p:sp>
      <p:sp>
        <p:nvSpPr>
          <p:cNvPr id="19" name="Line Callout 2 18"/>
          <p:cNvSpPr/>
          <p:nvPr/>
        </p:nvSpPr>
        <p:spPr>
          <a:xfrm>
            <a:off x="6553200" y="5192844"/>
            <a:ext cx="2133600" cy="905191"/>
          </a:xfrm>
          <a:prstGeom prst="borderCallout2">
            <a:avLst>
              <a:gd name="adj1" fmla="val 18750"/>
              <a:gd name="adj2" fmla="val -1666"/>
              <a:gd name="adj3" fmla="val 18750"/>
              <a:gd name="adj4" fmla="val -16667"/>
              <a:gd name="adj5" fmla="val 83992"/>
              <a:gd name="adj6" fmla="val -57187"/>
            </a:avLst>
          </a:prstGeom>
          <a:ln>
            <a:headEnd type="none"/>
            <a:tailEnd type="oval" w="lg" len="lg"/>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Detailed Parameter Descriptions</a:t>
            </a:r>
            <a:endParaRPr lang="en-US" dirty="0"/>
          </a:p>
        </p:txBody>
      </p:sp>
      <p:sp>
        <p:nvSpPr>
          <p:cNvPr id="20" name="Line Callout 2 19"/>
          <p:cNvSpPr/>
          <p:nvPr/>
        </p:nvSpPr>
        <p:spPr>
          <a:xfrm>
            <a:off x="6553200" y="1055238"/>
            <a:ext cx="2133600" cy="538164"/>
          </a:xfrm>
          <a:prstGeom prst="borderCallout2">
            <a:avLst>
              <a:gd name="adj1" fmla="val 21559"/>
              <a:gd name="adj2" fmla="val -1786"/>
              <a:gd name="adj3" fmla="val 21559"/>
              <a:gd name="adj4" fmla="val -11352"/>
              <a:gd name="adj5" fmla="val 28500"/>
              <a:gd name="adj6" fmla="val -188006"/>
            </a:avLst>
          </a:prstGeom>
          <a:ln>
            <a:tailEnd type="oval" w="lg" len="lg"/>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Relevant Links</a:t>
            </a:r>
            <a:endParaRPr lang="en-US" dirty="0"/>
          </a:p>
        </p:txBody>
      </p:sp>
    </p:spTree>
    <p:extLst>
      <p:ext uri="{BB962C8B-B14F-4D97-AF65-F5344CB8AC3E}">
        <p14:creationId xmlns:p14="http://schemas.microsoft.com/office/powerpoint/2010/main" val="10225793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Quickly access and explore web service data using the URL Builders</a:t>
            </a:r>
            <a:endParaRPr lang="en-US" sz="3200" dirty="0"/>
          </a:p>
        </p:txBody>
      </p:sp>
      <p:pic>
        <p:nvPicPr>
          <p:cNvPr id="5" name="Content Placeholder 4"/>
          <p:cNvPicPr>
            <a:picLocks noGrp="1" noChangeAspect="1"/>
          </p:cNvPicPr>
          <p:nvPr>
            <p:ph idx="1"/>
          </p:nvPr>
        </p:nvPicPr>
        <p:blipFill>
          <a:blip r:embed="rId3"/>
          <a:srcRect l="-9651" r="-9651"/>
          <a:stretch>
            <a:fillRect/>
          </a:stretch>
        </p:blipFill>
        <p:spPr>
          <a:xfrm>
            <a:off x="356335" y="1981200"/>
            <a:ext cx="8431331" cy="4624948"/>
          </a:xfrm>
          <a:ln>
            <a:solidFill>
              <a:schemeClr val="bg1">
                <a:lumMod val="65000"/>
              </a:schemeClr>
            </a:solidFill>
          </a:ln>
        </p:spPr>
      </p:pic>
    </p:spTree>
    <p:extLst>
      <p:ext uri="{BB962C8B-B14F-4D97-AF65-F5344CB8AC3E}">
        <p14:creationId xmlns:p14="http://schemas.microsoft.com/office/powerpoint/2010/main" val="17284631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5108" y="1497980"/>
            <a:ext cx="7556313" cy="4144963"/>
          </a:xfrm>
        </p:spPr>
        <p:txBody>
          <a:bodyPr>
            <a:normAutofit fontScale="85000" lnSpcReduction="20000"/>
          </a:bodyPr>
          <a:lstStyle/>
          <a:p>
            <a:pPr>
              <a:spcBef>
                <a:spcPts val="0"/>
              </a:spcBef>
            </a:pPr>
            <a:r>
              <a:rPr lang="en-US" sz="1400" dirty="0" smtClean="0"/>
              <a:t>8:00	Welcome and Introductions			Tim Ahern</a:t>
            </a:r>
          </a:p>
          <a:p>
            <a:pPr marL="0" indent="0">
              <a:spcBef>
                <a:spcPts val="0"/>
              </a:spcBef>
              <a:buNone/>
            </a:pPr>
            <a:endParaRPr lang="en-US" sz="1400" dirty="0" smtClean="0"/>
          </a:p>
          <a:p>
            <a:pPr>
              <a:spcBef>
                <a:spcPts val="0"/>
              </a:spcBef>
            </a:pPr>
            <a:r>
              <a:rPr lang="en-US" sz="1400" dirty="0" smtClean="0"/>
              <a:t>8:10	Rick Benson, DMC Operations</a:t>
            </a:r>
          </a:p>
          <a:p>
            <a:pPr marL="917575" lvl="6">
              <a:spcBef>
                <a:spcPts val="0"/>
              </a:spcBef>
            </a:pPr>
            <a:r>
              <a:rPr lang="en-US" sz="1200" dirty="0"/>
              <a:t>What </a:t>
            </a:r>
            <a:r>
              <a:rPr lang="en-US" sz="1200" dirty="0" smtClean="0"/>
              <a:t>Types of </a:t>
            </a:r>
            <a:r>
              <a:rPr lang="en-US" sz="1200" dirty="0"/>
              <a:t>Data Does the DMC </a:t>
            </a:r>
            <a:r>
              <a:rPr lang="en-US" sz="1200" dirty="0" smtClean="0"/>
              <a:t>Manage</a:t>
            </a:r>
          </a:p>
          <a:p>
            <a:pPr marL="1144588" lvl="7">
              <a:spcBef>
                <a:spcPts val="0"/>
              </a:spcBef>
            </a:pPr>
            <a:r>
              <a:rPr lang="en-US" sz="1200" dirty="0" smtClean="0"/>
              <a:t>Focus on raw seismic data</a:t>
            </a:r>
          </a:p>
          <a:p>
            <a:pPr marL="917575" lvl="6">
              <a:spcBef>
                <a:spcPts val="0"/>
              </a:spcBef>
            </a:pPr>
            <a:r>
              <a:rPr lang="en-US" sz="1200" dirty="0" smtClean="0"/>
              <a:t>How </a:t>
            </a:r>
            <a:r>
              <a:rPr lang="en-US" sz="1200" dirty="0"/>
              <a:t>data are referenced in </a:t>
            </a:r>
            <a:r>
              <a:rPr lang="en-US" sz="1200" dirty="0" smtClean="0"/>
              <a:t>SEED using naming conventions, UTC Times, </a:t>
            </a:r>
            <a:r>
              <a:rPr lang="en-US" sz="1200" dirty="0"/>
              <a:t>Virtual </a:t>
            </a:r>
            <a:r>
              <a:rPr lang="en-US" sz="1200" dirty="0" smtClean="0"/>
              <a:t>Networks</a:t>
            </a:r>
          </a:p>
          <a:p>
            <a:pPr marL="688975" lvl="6" indent="0">
              <a:spcBef>
                <a:spcPts val="0"/>
              </a:spcBef>
              <a:buNone/>
            </a:pPr>
            <a:endParaRPr lang="en-US" sz="1400" dirty="0" smtClean="0"/>
          </a:p>
          <a:p>
            <a:pPr>
              <a:spcBef>
                <a:spcPts val="0"/>
              </a:spcBef>
            </a:pPr>
            <a:r>
              <a:rPr lang="en-US" sz="1400" dirty="0" smtClean="0"/>
              <a:t>8:25	Chad </a:t>
            </a:r>
            <a:r>
              <a:rPr lang="en-US" sz="1400" dirty="0" err="1" smtClean="0"/>
              <a:t>Trabant</a:t>
            </a:r>
            <a:r>
              <a:rPr lang="en-US" sz="1400" dirty="0" smtClean="0"/>
              <a:t>, Products and Services</a:t>
            </a:r>
          </a:p>
          <a:p>
            <a:pPr lvl="3">
              <a:spcBef>
                <a:spcPts val="0"/>
              </a:spcBef>
            </a:pPr>
            <a:r>
              <a:rPr lang="en-US" sz="1200" dirty="0"/>
              <a:t>Fundamentals of Web Services</a:t>
            </a:r>
          </a:p>
          <a:p>
            <a:pPr lvl="3">
              <a:spcBef>
                <a:spcPts val="0"/>
              </a:spcBef>
            </a:pPr>
            <a:r>
              <a:rPr lang="en-US" sz="1200" dirty="0"/>
              <a:t>Review of Web Services at the DMC</a:t>
            </a:r>
          </a:p>
          <a:p>
            <a:pPr lvl="4">
              <a:spcBef>
                <a:spcPts val="0"/>
              </a:spcBef>
            </a:pPr>
            <a:r>
              <a:rPr lang="en-US" sz="1200" dirty="0"/>
              <a:t>Exercise using web services, URL builders</a:t>
            </a:r>
          </a:p>
          <a:p>
            <a:pPr lvl="3">
              <a:spcBef>
                <a:spcPts val="0"/>
              </a:spcBef>
            </a:pPr>
            <a:r>
              <a:rPr lang="en-US" sz="1200" dirty="0"/>
              <a:t>Web Services beyond the browser: Fetch scripts, Java, MATLAB, </a:t>
            </a:r>
            <a:r>
              <a:rPr lang="en-US" sz="1200" dirty="0" err="1" smtClean="0"/>
              <a:t>ObsPy</a:t>
            </a:r>
            <a:endParaRPr lang="en-US" sz="1200" dirty="0"/>
          </a:p>
          <a:p>
            <a:pPr lvl="4">
              <a:spcBef>
                <a:spcPts val="0"/>
              </a:spcBef>
            </a:pPr>
            <a:r>
              <a:rPr lang="en-US" sz="1200" dirty="0"/>
              <a:t>Exercise Using </a:t>
            </a:r>
            <a:r>
              <a:rPr lang="en-US" sz="1200" dirty="0" err="1" smtClean="0"/>
              <a:t>FetchData</a:t>
            </a:r>
            <a:endParaRPr lang="en-US" sz="1200" dirty="0" smtClean="0"/>
          </a:p>
          <a:p>
            <a:pPr marL="914400" lvl="4" indent="0">
              <a:spcBef>
                <a:spcPts val="0"/>
              </a:spcBef>
              <a:buNone/>
            </a:pPr>
            <a:endParaRPr lang="en-US" sz="1200" dirty="0" smtClean="0"/>
          </a:p>
          <a:p>
            <a:pPr>
              <a:spcBef>
                <a:spcPts val="0"/>
              </a:spcBef>
            </a:pPr>
            <a:r>
              <a:rPr lang="en-US" sz="1400" dirty="0" smtClean="0"/>
              <a:t>9:10	</a:t>
            </a:r>
            <a:r>
              <a:rPr lang="en-US" sz="1400" dirty="0" err="1" smtClean="0"/>
              <a:t>Manoch</a:t>
            </a:r>
            <a:r>
              <a:rPr lang="en-US" sz="1400" dirty="0" smtClean="0"/>
              <a:t> </a:t>
            </a:r>
            <a:r>
              <a:rPr lang="en-US" sz="1400" dirty="0" err="1" smtClean="0"/>
              <a:t>Bahavar</a:t>
            </a:r>
            <a:r>
              <a:rPr lang="en-US" sz="1400" dirty="0" smtClean="0"/>
              <a:t>, Product Specialist</a:t>
            </a:r>
          </a:p>
          <a:p>
            <a:pPr lvl="3">
              <a:spcBef>
                <a:spcPts val="0"/>
              </a:spcBef>
            </a:pPr>
            <a:r>
              <a:rPr lang="en-US" sz="1200" dirty="0" smtClean="0"/>
              <a:t>Event related data access with WILBER3, a browser based web services client</a:t>
            </a:r>
          </a:p>
          <a:p>
            <a:pPr marL="914400" lvl="4" indent="0">
              <a:spcBef>
                <a:spcPts val="0"/>
              </a:spcBef>
              <a:buNone/>
            </a:pPr>
            <a:endParaRPr lang="en-US" sz="1200" dirty="0" smtClean="0"/>
          </a:p>
          <a:p>
            <a:pPr>
              <a:spcBef>
                <a:spcPts val="0"/>
              </a:spcBef>
            </a:pPr>
            <a:r>
              <a:rPr lang="en-US" sz="1400" dirty="0" smtClean="0"/>
              <a:t>9:30	Rick Benson</a:t>
            </a:r>
          </a:p>
          <a:p>
            <a:pPr lvl="3">
              <a:spcBef>
                <a:spcPts val="0"/>
              </a:spcBef>
            </a:pPr>
            <a:r>
              <a:rPr lang="en-US" sz="1200" dirty="0"/>
              <a:t>Other DMC Services: </a:t>
            </a:r>
            <a:r>
              <a:rPr lang="en-US" sz="1200" dirty="0" err="1"/>
              <a:t>SeedLink</a:t>
            </a:r>
            <a:r>
              <a:rPr lang="en-US" sz="1200" dirty="0"/>
              <a:t> and BreqFast</a:t>
            </a:r>
          </a:p>
          <a:p>
            <a:pPr marL="457200" lvl="2" indent="0">
              <a:spcBef>
                <a:spcPts val="0"/>
              </a:spcBef>
              <a:buNone/>
            </a:pPr>
            <a:endParaRPr lang="en-US" sz="1200" dirty="0" smtClean="0"/>
          </a:p>
          <a:p>
            <a:pPr>
              <a:spcBef>
                <a:spcPts val="0"/>
              </a:spcBef>
            </a:pPr>
            <a:r>
              <a:rPr lang="en-US" sz="1400" dirty="0" smtClean="0"/>
              <a:t>9:45	Mary Templeton, Quality Assurance Analyst</a:t>
            </a:r>
          </a:p>
          <a:p>
            <a:pPr lvl="3">
              <a:spcBef>
                <a:spcPts val="0"/>
              </a:spcBef>
            </a:pPr>
            <a:r>
              <a:rPr lang="en-US" sz="1200" dirty="0" smtClean="0"/>
              <a:t>The IRIS MUSTANG Quality Assurance System</a:t>
            </a:r>
          </a:p>
          <a:p>
            <a:pPr lvl="4">
              <a:spcBef>
                <a:spcPts val="0"/>
              </a:spcBef>
            </a:pPr>
            <a:r>
              <a:rPr lang="en-US" sz="1200" dirty="0" smtClean="0"/>
              <a:t>MUSTANG system</a:t>
            </a:r>
          </a:p>
          <a:p>
            <a:pPr lvl="4">
              <a:spcBef>
                <a:spcPts val="0"/>
              </a:spcBef>
            </a:pPr>
            <a:r>
              <a:rPr lang="en-US" sz="1200" dirty="0" smtClean="0"/>
              <a:t>MUSTANG Data Browser</a:t>
            </a:r>
          </a:p>
          <a:p>
            <a:pPr lvl="4">
              <a:spcBef>
                <a:spcPts val="0"/>
              </a:spcBef>
            </a:pPr>
            <a:r>
              <a:rPr lang="en-US" sz="1200" dirty="0" smtClean="0"/>
              <a:t>LASSO</a:t>
            </a:r>
          </a:p>
          <a:p>
            <a:pPr lvl="4">
              <a:spcBef>
                <a:spcPts val="0"/>
              </a:spcBef>
            </a:pPr>
            <a:r>
              <a:rPr lang="en-US" sz="1200" dirty="0" smtClean="0"/>
              <a:t>Automated scripts for advanced QA</a:t>
            </a:r>
          </a:p>
          <a:p>
            <a:pPr marL="0" indent="0">
              <a:spcBef>
                <a:spcPts val="0"/>
              </a:spcBef>
              <a:buNone/>
            </a:pPr>
            <a:endParaRPr lang="en-US" sz="1400" dirty="0" smtClean="0"/>
          </a:p>
          <a:p>
            <a:pPr>
              <a:spcBef>
                <a:spcPts val="0"/>
              </a:spcBef>
            </a:pPr>
            <a:r>
              <a:rPr lang="en-US" sz="1400" dirty="0" smtClean="0"/>
              <a:t>10:30	Tim Ahern</a:t>
            </a:r>
          </a:p>
          <a:p>
            <a:pPr lvl="3">
              <a:spcBef>
                <a:spcPts val="0"/>
              </a:spcBef>
            </a:pPr>
            <a:r>
              <a:rPr lang="en-US" sz="1200" dirty="0" smtClean="0"/>
              <a:t>Research Ready Data Sets</a:t>
            </a:r>
          </a:p>
          <a:p>
            <a:pPr marL="685800" lvl="3" indent="0">
              <a:spcBef>
                <a:spcPts val="0"/>
              </a:spcBef>
              <a:buNone/>
            </a:pPr>
            <a:endParaRPr lang="en-US" sz="1200" dirty="0" smtClean="0"/>
          </a:p>
          <a:p>
            <a:pPr>
              <a:spcBef>
                <a:spcPts val="0"/>
              </a:spcBef>
            </a:pPr>
            <a:r>
              <a:rPr lang="en-US" sz="1400" dirty="0" smtClean="0"/>
              <a:t>Answering your questions</a:t>
            </a:r>
          </a:p>
          <a:p>
            <a:pPr marL="1588" lvl="3" indent="0">
              <a:spcBef>
                <a:spcPts val="0"/>
              </a:spcBef>
              <a:buNone/>
            </a:pPr>
            <a:endParaRPr lang="en-US" sz="1200" dirty="0" smtClean="0"/>
          </a:p>
          <a:p>
            <a:pPr lvl="3">
              <a:spcBef>
                <a:spcPts val="0"/>
              </a:spcBef>
            </a:pPr>
            <a:endParaRPr lang="en-US" sz="1000" dirty="0"/>
          </a:p>
          <a:p>
            <a:pPr lvl="3">
              <a:spcBef>
                <a:spcPts val="0"/>
              </a:spcBef>
            </a:pPr>
            <a:endParaRPr lang="en-US" sz="1000" dirty="0"/>
          </a:p>
          <a:p>
            <a:pPr lvl="3">
              <a:spcBef>
                <a:spcPts val="0"/>
              </a:spcBef>
            </a:pPr>
            <a:endParaRPr lang="en-US" sz="1000" dirty="0" smtClean="0"/>
          </a:p>
        </p:txBody>
      </p:sp>
    </p:spTree>
    <p:extLst>
      <p:ext uri="{BB962C8B-B14F-4D97-AF65-F5344CB8AC3E}">
        <p14:creationId xmlns:p14="http://schemas.microsoft.com/office/powerpoint/2010/main" val="15771846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 Services exercise</a:t>
            </a:r>
            <a:br>
              <a:rPr lang="en-US" dirty="0" smtClean="0"/>
            </a:br>
            <a:r>
              <a:rPr lang="en-US" sz="4000" dirty="0" smtClean="0">
                <a:hlinkClick r:id="rId3"/>
              </a:rPr>
              <a:t>http://service.iris.edu</a:t>
            </a:r>
            <a:r>
              <a:rPr lang="en-US" sz="4000" dirty="0"/>
              <a:t> </a:t>
            </a:r>
            <a:endParaRPr lang="en-US" dirty="0"/>
          </a:p>
        </p:txBody>
      </p:sp>
      <p:sp>
        <p:nvSpPr>
          <p:cNvPr id="3" name="Content Placeholder 2"/>
          <p:cNvSpPr>
            <a:spLocks noGrp="1"/>
          </p:cNvSpPr>
          <p:nvPr>
            <p:ph idx="1"/>
          </p:nvPr>
        </p:nvSpPr>
        <p:spPr>
          <a:xfrm>
            <a:off x="247414" y="2136924"/>
            <a:ext cx="8780256" cy="4347114"/>
          </a:xfrm>
        </p:spPr>
        <p:txBody>
          <a:bodyPr>
            <a:normAutofit/>
          </a:bodyPr>
          <a:lstStyle/>
          <a:p>
            <a:r>
              <a:rPr lang="en-US" sz="2200" dirty="0" smtClean="0"/>
              <a:t>Plot 35 minutes of 3-Component data with event</a:t>
            </a:r>
          </a:p>
          <a:p>
            <a:pPr lvl="1"/>
            <a:r>
              <a:rPr lang="en-US" sz="2200" dirty="0" smtClean="0"/>
              <a:t>From network </a:t>
            </a:r>
            <a:r>
              <a:rPr lang="en-US" sz="2200" b="1" dirty="0" smtClean="0"/>
              <a:t>IU</a:t>
            </a:r>
            <a:r>
              <a:rPr lang="en-US" sz="2200" dirty="0" smtClean="0"/>
              <a:t> and station(s) </a:t>
            </a:r>
            <a:r>
              <a:rPr lang="en-US" sz="2200" b="1" dirty="0" smtClean="0"/>
              <a:t>A?M?</a:t>
            </a:r>
          </a:p>
          <a:p>
            <a:pPr lvl="1"/>
            <a:r>
              <a:rPr lang="en-US" sz="2200" dirty="0" smtClean="0"/>
              <a:t>For the </a:t>
            </a:r>
            <a:r>
              <a:rPr lang="en-US" sz="2200" b="1" dirty="0" smtClean="0"/>
              <a:t>LH?</a:t>
            </a:r>
            <a:r>
              <a:rPr lang="en-US" sz="2200" dirty="0" smtClean="0"/>
              <a:t> channels</a:t>
            </a:r>
          </a:p>
          <a:p>
            <a:pPr lvl="1"/>
            <a:r>
              <a:rPr lang="en-US" sz="2200" dirty="0" smtClean="0"/>
              <a:t>Starting 5 min before P wave arrival</a:t>
            </a:r>
          </a:p>
          <a:p>
            <a:pPr lvl="1"/>
            <a:r>
              <a:rPr lang="en-US" sz="2200" dirty="0" smtClean="0"/>
              <a:t>For the largest shallow (&lt;= 10km) event occurring within the last month.</a:t>
            </a:r>
          </a:p>
          <a:p>
            <a:pPr lvl="1"/>
            <a:r>
              <a:rPr lang="en-US" sz="2200" dirty="0" smtClean="0"/>
              <a:t>Rotated into RADIAL and TRANSVERSE components</a:t>
            </a:r>
          </a:p>
          <a:p>
            <a:endParaRPr lang="en-US" sz="2200" dirty="0" smtClean="0"/>
          </a:p>
          <a:p>
            <a:r>
              <a:rPr lang="en-US" sz="2200" dirty="0" smtClean="0"/>
              <a:t>Use web services to do it.</a:t>
            </a:r>
            <a:endParaRPr lang="en-US" sz="2200" dirty="0"/>
          </a:p>
        </p:txBody>
      </p:sp>
      <p:sp>
        <p:nvSpPr>
          <p:cNvPr id="5" name="TextBox 4"/>
          <p:cNvSpPr txBox="1"/>
          <p:nvPr/>
        </p:nvSpPr>
        <p:spPr>
          <a:xfrm>
            <a:off x="5274091" y="6384276"/>
            <a:ext cx="3753579" cy="461665"/>
          </a:xfrm>
          <a:prstGeom prst="rect">
            <a:avLst/>
          </a:prstGeom>
          <a:noFill/>
        </p:spPr>
        <p:txBody>
          <a:bodyPr wrap="square" rtlCol="0">
            <a:spAutoFit/>
          </a:bodyPr>
          <a:lstStyle/>
          <a:p>
            <a:pPr algn="r"/>
            <a:r>
              <a:rPr lang="en-US" sz="2400" dirty="0" err="1" smtClean="0">
                <a:solidFill>
                  <a:srgbClr val="7F7F7F"/>
                </a:solidFill>
                <a:cs typeface="Eurostile"/>
              </a:rPr>
              <a:t>service.iris.edu</a:t>
            </a:r>
            <a:endParaRPr lang="en-US" sz="2400" dirty="0">
              <a:solidFill>
                <a:srgbClr val="7F7F7F"/>
              </a:solidFill>
              <a:cs typeface="Eurostile"/>
            </a:endParaRPr>
          </a:p>
        </p:txBody>
      </p:sp>
    </p:spTree>
    <p:extLst>
      <p:ext uri="{BB962C8B-B14F-4D97-AF65-F5344CB8AC3E}">
        <p14:creationId xmlns:p14="http://schemas.microsoft.com/office/powerpoint/2010/main" val="23688487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 Services </a:t>
            </a:r>
            <a:r>
              <a:rPr lang="en-US" dirty="0"/>
              <a:t>exercise</a:t>
            </a:r>
            <a:br>
              <a:rPr lang="en-US" dirty="0"/>
            </a:br>
            <a:r>
              <a:rPr lang="en-US" sz="4000" dirty="0">
                <a:hlinkClick r:id="rId3"/>
              </a:rPr>
              <a:t>http://</a:t>
            </a:r>
            <a:r>
              <a:rPr lang="en-US" sz="4000" dirty="0" smtClean="0">
                <a:hlinkClick r:id="rId3"/>
              </a:rPr>
              <a:t>service.iris.edu</a:t>
            </a:r>
            <a:r>
              <a:rPr lang="en-US" sz="4000" dirty="0"/>
              <a:t> </a:t>
            </a:r>
          </a:p>
        </p:txBody>
      </p:sp>
      <p:sp>
        <p:nvSpPr>
          <p:cNvPr id="3" name="Content Placeholder 2"/>
          <p:cNvSpPr>
            <a:spLocks noGrp="1"/>
          </p:cNvSpPr>
          <p:nvPr>
            <p:ph idx="1"/>
          </p:nvPr>
        </p:nvSpPr>
        <p:spPr>
          <a:xfrm>
            <a:off x="205378" y="2103310"/>
            <a:ext cx="8529196" cy="4466205"/>
          </a:xfrm>
        </p:spPr>
        <p:txBody>
          <a:bodyPr>
            <a:normAutofit/>
          </a:bodyPr>
          <a:lstStyle/>
          <a:p>
            <a:pPr marL="514350" indent="-514350">
              <a:buFont typeface="+mj-lt"/>
              <a:buAutoNum type="arabicPeriod"/>
            </a:pPr>
            <a:r>
              <a:rPr lang="en-US" sz="2200" b="1" dirty="0"/>
              <a:t>Event</a:t>
            </a:r>
            <a:r>
              <a:rPr lang="en-US" sz="2200" dirty="0"/>
              <a:t> – get event time, </a:t>
            </a:r>
            <a:r>
              <a:rPr lang="en-US" sz="2200" dirty="0" err="1"/>
              <a:t>lat</a:t>
            </a:r>
            <a:r>
              <a:rPr lang="en-US" sz="2200" dirty="0"/>
              <a:t>, </a:t>
            </a:r>
            <a:r>
              <a:rPr lang="en-US" sz="2200" dirty="0" err="1"/>
              <a:t>lon</a:t>
            </a:r>
            <a:r>
              <a:rPr lang="en-US" sz="2200" dirty="0"/>
              <a:t>, depth for largest shallow ( &lt;</a:t>
            </a:r>
            <a:r>
              <a:rPr lang="en-US" sz="2200" dirty="0" smtClean="0"/>
              <a:t>10km depth</a:t>
            </a:r>
            <a:r>
              <a:rPr lang="en-US" sz="2200" dirty="0"/>
              <a:t>) event in last 30 days.</a:t>
            </a:r>
          </a:p>
          <a:p>
            <a:pPr marL="514350" indent="-514350">
              <a:buFont typeface="+mj-lt"/>
              <a:buAutoNum type="arabicPeriod"/>
            </a:pPr>
            <a:r>
              <a:rPr lang="en-US" sz="2200" b="1" dirty="0"/>
              <a:t>Station</a:t>
            </a:r>
            <a:r>
              <a:rPr lang="en-US" sz="2200" dirty="0"/>
              <a:t> – get station name,  </a:t>
            </a:r>
            <a:r>
              <a:rPr lang="en-US" sz="2200" dirty="0" err="1"/>
              <a:t>lat</a:t>
            </a:r>
            <a:r>
              <a:rPr lang="en-US" sz="2200" dirty="0"/>
              <a:t> &amp; </a:t>
            </a:r>
            <a:r>
              <a:rPr lang="en-US" sz="2200" dirty="0" err="1"/>
              <a:t>lon</a:t>
            </a:r>
            <a:r>
              <a:rPr lang="en-US" sz="2200" dirty="0"/>
              <a:t> for net: </a:t>
            </a:r>
            <a:r>
              <a:rPr lang="en-US" sz="2200" b="1" dirty="0"/>
              <a:t>IU</a:t>
            </a:r>
            <a:r>
              <a:rPr lang="en-US" sz="2200" dirty="0"/>
              <a:t>, station: </a:t>
            </a:r>
            <a:r>
              <a:rPr lang="en-US" sz="2200" b="1" dirty="0"/>
              <a:t>A?M?</a:t>
            </a:r>
          </a:p>
          <a:p>
            <a:pPr marL="514350" indent="-514350">
              <a:buFont typeface="+mj-lt"/>
              <a:buAutoNum type="arabicPeriod"/>
            </a:pPr>
            <a:r>
              <a:rPr lang="en-US" sz="2200" b="1" dirty="0" err="1"/>
              <a:t>Distaz</a:t>
            </a:r>
            <a:r>
              <a:rPr lang="en-US" sz="2200" dirty="0"/>
              <a:t> – get distance &amp; azimuth</a:t>
            </a:r>
          </a:p>
          <a:p>
            <a:pPr marL="514350" indent="-514350">
              <a:buFont typeface="+mj-lt"/>
              <a:buAutoNum type="arabicPeriod"/>
            </a:pPr>
            <a:r>
              <a:rPr lang="en-US" sz="2200" b="1" dirty="0" err="1"/>
              <a:t>Traveltime</a:t>
            </a:r>
            <a:r>
              <a:rPr lang="en-US" sz="2200" b="1" dirty="0"/>
              <a:t> </a:t>
            </a:r>
            <a:r>
              <a:rPr lang="en-US" sz="2200" dirty="0"/>
              <a:t>– Find first P arrival</a:t>
            </a:r>
          </a:p>
          <a:p>
            <a:pPr marL="514350" indent="-514350">
              <a:buFont typeface="+mj-lt"/>
              <a:buAutoNum type="arabicPeriod"/>
            </a:pPr>
            <a:r>
              <a:rPr lang="en-US" sz="2200" b="1" dirty="0"/>
              <a:t>Rotation</a:t>
            </a:r>
            <a:r>
              <a:rPr lang="en-US" sz="2200" dirty="0"/>
              <a:t> – plot a response corrected, ZRT rotated seismogram for 5 min before P arrival to 30 minutes after P arrival. for </a:t>
            </a:r>
            <a:r>
              <a:rPr lang="en-US" sz="2200" b="1" dirty="0" smtClean="0"/>
              <a:t>LH?</a:t>
            </a:r>
            <a:r>
              <a:rPr lang="en-US" sz="2200" dirty="0" smtClean="0"/>
              <a:t> </a:t>
            </a:r>
            <a:r>
              <a:rPr lang="en-US" sz="2200" dirty="0"/>
              <a:t>channels</a:t>
            </a:r>
            <a:r>
              <a:rPr lang="en-US" sz="2200" dirty="0" smtClean="0"/>
              <a:t>.</a:t>
            </a:r>
          </a:p>
          <a:p>
            <a:pPr marL="0" indent="0">
              <a:buNone/>
            </a:pPr>
            <a:r>
              <a:rPr lang="en-US" sz="2200" dirty="0" smtClean="0"/>
              <a:t>Taking notes will be helpful</a:t>
            </a:r>
            <a:endParaRPr lang="en-US" sz="2200" dirty="0"/>
          </a:p>
        </p:txBody>
      </p:sp>
      <p:sp>
        <p:nvSpPr>
          <p:cNvPr id="4" name="TextBox 3"/>
          <p:cNvSpPr txBox="1"/>
          <p:nvPr/>
        </p:nvSpPr>
        <p:spPr>
          <a:xfrm>
            <a:off x="5274091" y="6384276"/>
            <a:ext cx="3753579" cy="461665"/>
          </a:xfrm>
          <a:prstGeom prst="rect">
            <a:avLst/>
          </a:prstGeom>
          <a:noFill/>
        </p:spPr>
        <p:txBody>
          <a:bodyPr wrap="square" rtlCol="0">
            <a:spAutoFit/>
          </a:bodyPr>
          <a:lstStyle/>
          <a:p>
            <a:pPr algn="r"/>
            <a:r>
              <a:rPr lang="en-US" sz="2400" dirty="0" err="1" smtClean="0">
                <a:solidFill>
                  <a:srgbClr val="7F7F7F"/>
                </a:solidFill>
                <a:cs typeface="Eurostile"/>
              </a:rPr>
              <a:t>service.iris.edu</a:t>
            </a:r>
            <a:endParaRPr lang="en-US" sz="2400" dirty="0">
              <a:solidFill>
                <a:srgbClr val="7F7F7F"/>
              </a:solidFill>
              <a:cs typeface="Eurostile"/>
            </a:endParaRPr>
          </a:p>
        </p:txBody>
      </p:sp>
    </p:spTree>
    <p:extLst>
      <p:ext uri="{BB962C8B-B14F-4D97-AF65-F5344CB8AC3E}">
        <p14:creationId xmlns:p14="http://schemas.microsoft.com/office/powerpoint/2010/main" val="6116261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 Services </a:t>
            </a:r>
            <a:r>
              <a:rPr lang="en-US" dirty="0"/>
              <a:t>exercise</a:t>
            </a:r>
            <a:br>
              <a:rPr lang="en-US" dirty="0"/>
            </a:br>
            <a:r>
              <a:rPr lang="en-US" sz="4000" dirty="0">
                <a:hlinkClick r:id="rId3"/>
              </a:rPr>
              <a:t>http://</a:t>
            </a:r>
            <a:r>
              <a:rPr lang="en-US" sz="4000" dirty="0" smtClean="0">
                <a:hlinkClick r:id="rId3"/>
              </a:rPr>
              <a:t>service.iris.edu</a:t>
            </a:r>
            <a:r>
              <a:rPr lang="en-US" sz="4000" dirty="0" smtClean="0"/>
              <a:t> </a:t>
            </a:r>
            <a:endParaRPr lang="en-US" dirty="0"/>
          </a:p>
        </p:txBody>
      </p:sp>
      <p:sp>
        <p:nvSpPr>
          <p:cNvPr id="5" name="Text Placeholder 4"/>
          <p:cNvSpPr>
            <a:spLocks noGrp="1"/>
          </p:cNvSpPr>
          <p:nvPr>
            <p:ph type="body" idx="1"/>
          </p:nvPr>
        </p:nvSpPr>
        <p:spPr/>
        <p:txBody>
          <a:bodyPr/>
          <a:lstStyle/>
          <a:p>
            <a:r>
              <a:rPr lang="en-US" dirty="0" smtClean="0"/>
              <a:t>Exercise</a:t>
            </a:r>
            <a:endParaRPr lang="en-US" dirty="0"/>
          </a:p>
        </p:txBody>
      </p:sp>
      <p:sp>
        <p:nvSpPr>
          <p:cNvPr id="3" name="Content Placeholder 2"/>
          <p:cNvSpPr>
            <a:spLocks noGrp="1"/>
          </p:cNvSpPr>
          <p:nvPr>
            <p:ph sz="half" idx="2"/>
          </p:nvPr>
        </p:nvSpPr>
        <p:spPr/>
        <p:txBody>
          <a:bodyPr>
            <a:normAutofit fontScale="85000" lnSpcReduction="10000"/>
          </a:bodyPr>
          <a:lstStyle/>
          <a:p>
            <a:pPr marL="514350" indent="-514350">
              <a:buFont typeface="+mj-lt"/>
              <a:buAutoNum type="arabicPeriod"/>
            </a:pPr>
            <a:r>
              <a:rPr lang="en-US" b="1" dirty="0" smtClean="0"/>
              <a:t>Event</a:t>
            </a:r>
            <a:r>
              <a:rPr lang="en-US" dirty="0" smtClean="0"/>
              <a:t> – get event time, </a:t>
            </a:r>
            <a:r>
              <a:rPr lang="en-US" dirty="0" err="1" smtClean="0"/>
              <a:t>lat</a:t>
            </a:r>
            <a:r>
              <a:rPr lang="en-US" dirty="0" smtClean="0"/>
              <a:t>, </a:t>
            </a:r>
            <a:r>
              <a:rPr lang="en-US" dirty="0" err="1" smtClean="0"/>
              <a:t>lon</a:t>
            </a:r>
            <a:r>
              <a:rPr lang="en-US" dirty="0" smtClean="0"/>
              <a:t>, depth for largest shallow ( &lt;10k depth) event in last 30 days.</a:t>
            </a:r>
          </a:p>
          <a:p>
            <a:pPr marL="514350" indent="-514350">
              <a:buFont typeface="+mj-lt"/>
              <a:buAutoNum type="arabicPeriod"/>
            </a:pPr>
            <a:r>
              <a:rPr lang="en-US" b="1" dirty="0" smtClean="0"/>
              <a:t>Station</a:t>
            </a:r>
            <a:r>
              <a:rPr lang="en-US" dirty="0" smtClean="0"/>
              <a:t> – get station name,  </a:t>
            </a:r>
            <a:r>
              <a:rPr lang="en-US" dirty="0" err="1" smtClean="0"/>
              <a:t>lat</a:t>
            </a:r>
            <a:r>
              <a:rPr lang="en-US" dirty="0" smtClean="0"/>
              <a:t> &amp; </a:t>
            </a:r>
            <a:r>
              <a:rPr lang="en-US" dirty="0" err="1" smtClean="0"/>
              <a:t>lon</a:t>
            </a:r>
            <a:r>
              <a:rPr lang="en-US" dirty="0" smtClean="0"/>
              <a:t> for net: </a:t>
            </a:r>
            <a:r>
              <a:rPr lang="en-US" b="1" dirty="0" smtClean="0"/>
              <a:t>IU</a:t>
            </a:r>
            <a:r>
              <a:rPr lang="en-US" dirty="0" smtClean="0"/>
              <a:t>, station: </a:t>
            </a:r>
            <a:r>
              <a:rPr lang="en-US" b="1" dirty="0" smtClean="0"/>
              <a:t>A?M?</a:t>
            </a:r>
          </a:p>
          <a:p>
            <a:pPr marL="514350" indent="-514350">
              <a:buFont typeface="+mj-lt"/>
              <a:buAutoNum type="arabicPeriod"/>
            </a:pPr>
            <a:r>
              <a:rPr lang="en-US" b="1" dirty="0" err="1" smtClean="0"/>
              <a:t>Distaz</a:t>
            </a:r>
            <a:r>
              <a:rPr lang="en-US" dirty="0" smtClean="0"/>
              <a:t> – get distance &amp; azimuth</a:t>
            </a:r>
          </a:p>
          <a:p>
            <a:pPr marL="514350" indent="-514350">
              <a:buFont typeface="+mj-lt"/>
              <a:buAutoNum type="arabicPeriod"/>
            </a:pPr>
            <a:r>
              <a:rPr lang="en-US" b="1" dirty="0" err="1" smtClean="0"/>
              <a:t>Traveltime</a:t>
            </a:r>
            <a:r>
              <a:rPr lang="en-US" b="1" dirty="0" smtClean="0"/>
              <a:t> </a:t>
            </a:r>
            <a:r>
              <a:rPr lang="en-US" dirty="0" smtClean="0"/>
              <a:t>– Find first </a:t>
            </a:r>
            <a:r>
              <a:rPr lang="en-US" b="1" dirty="0" smtClean="0"/>
              <a:t>P</a:t>
            </a:r>
            <a:r>
              <a:rPr lang="en-US" dirty="0" smtClean="0"/>
              <a:t> arrival</a:t>
            </a:r>
          </a:p>
          <a:p>
            <a:pPr marL="514350" indent="-514350">
              <a:buFont typeface="+mj-lt"/>
              <a:buAutoNum type="arabicPeriod"/>
            </a:pPr>
            <a:r>
              <a:rPr lang="en-US" b="1" dirty="0" smtClean="0"/>
              <a:t>Rotation</a:t>
            </a:r>
            <a:r>
              <a:rPr lang="en-US" dirty="0" smtClean="0"/>
              <a:t> – plot a response corrected, ZRT rotated seismogram for 5 min before P arrival to 30 minutes after P arrival. for LH channels.</a:t>
            </a:r>
            <a:endParaRPr lang="en-US" dirty="0"/>
          </a:p>
        </p:txBody>
      </p:sp>
      <p:sp>
        <p:nvSpPr>
          <p:cNvPr id="6" name="Text Placeholder 5"/>
          <p:cNvSpPr>
            <a:spLocks noGrp="1"/>
          </p:cNvSpPr>
          <p:nvPr>
            <p:ph type="body" sz="quarter" idx="3"/>
          </p:nvPr>
        </p:nvSpPr>
        <p:spPr/>
        <p:txBody>
          <a:bodyPr/>
          <a:lstStyle/>
          <a:p>
            <a:r>
              <a:rPr lang="en-US" dirty="0" smtClean="0"/>
              <a:t>Hints.</a:t>
            </a:r>
            <a:endParaRPr lang="en-US" dirty="0"/>
          </a:p>
        </p:txBody>
      </p:sp>
      <p:sp>
        <p:nvSpPr>
          <p:cNvPr id="7" name="Content Placeholder 6"/>
          <p:cNvSpPr>
            <a:spLocks noGrp="1"/>
          </p:cNvSpPr>
          <p:nvPr>
            <p:ph sz="quarter" idx="4"/>
          </p:nvPr>
        </p:nvSpPr>
        <p:spPr/>
        <p:txBody>
          <a:bodyPr>
            <a:normAutofit fontScale="62500" lnSpcReduction="20000"/>
          </a:bodyPr>
          <a:lstStyle/>
          <a:p>
            <a:r>
              <a:rPr lang="en-US" dirty="0" smtClean="0"/>
              <a:t>Builders help…</a:t>
            </a:r>
          </a:p>
          <a:p>
            <a:r>
              <a:rPr lang="en-US" dirty="0" smtClean="0"/>
              <a:t>EVENT</a:t>
            </a:r>
          </a:p>
          <a:p>
            <a:pPr lvl="1"/>
            <a:r>
              <a:rPr lang="en-US" dirty="0" smtClean="0"/>
              <a:t>Text output</a:t>
            </a:r>
            <a:endParaRPr lang="en-US" dirty="0"/>
          </a:p>
          <a:p>
            <a:pPr lvl="1"/>
            <a:r>
              <a:rPr lang="en-US" dirty="0" smtClean="0"/>
              <a:t>order by magnitude</a:t>
            </a:r>
          </a:p>
          <a:p>
            <a:pPr lvl="1"/>
            <a:r>
              <a:rPr lang="en-US" dirty="0" smtClean="0"/>
              <a:t>change dates &amp; times</a:t>
            </a:r>
          </a:p>
          <a:p>
            <a:pPr lvl="1"/>
            <a:r>
              <a:rPr lang="en-US" dirty="0" smtClean="0"/>
              <a:t>max depth</a:t>
            </a:r>
          </a:p>
          <a:p>
            <a:pPr lvl="1"/>
            <a:r>
              <a:rPr lang="en-US" dirty="0" smtClean="0"/>
              <a:t>don’t need ALL events</a:t>
            </a:r>
          </a:p>
          <a:p>
            <a:r>
              <a:rPr lang="en-US" dirty="0" smtClean="0"/>
              <a:t>STATION</a:t>
            </a:r>
          </a:p>
          <a:p>
            <a:pPr lvl="1"/>
            <a:r>
              <a:rPr lang="en-US" dirty="0" smtClean="0"/>
              <a:t>text output, station level</a:t>
            </a:r>
          </a:p>
          <a:p>
            <a:r>
              <a:rPr lang="en-US" dirty="0" smtClean="0"/>
              <a:t>TRAVELTIME</a:t>
            </a:r>
          </a:p>
          <a:p>
            <a:pPr lvl="1"/>
            <a:r>
              <a:rPr lang="en-US" dirty="0" smtClean="0"/>
              <a:t>Only need min P phase</a:t>
            </a:r>
            <a:r>
              <a:rPr lang="en-US" dirty="0"/>
              <a:t> </a:t>
            </a:r>
            <a:r>
              <a:rPr lang="en-US" dirty="0" err="1" smtClean="0"/>
              <a:t>traveltime</a:t>
            </a:r>
            <a:r>
              <a:rPr lang="en-US" dirty="0" smtClean="0"/>
              <a:t> </a:t>
            </a:r>
          </a:p>
          <a:p>
            <a:r>
              <a:rPr lang="en-US" dirty="0" smtClean="0"/>
              <a:t>ROTATION</a:t>
            </a:r>
          </a:p>
          <a:p>
            <a:pPr lvl="1"/>
            <a:r>
              <a:rPr lang="en-US" dirty="0" smtClean="0"/>
              <a:t>Rotate into ZRT</a:t>
            </a:r>
          </a:p>
        </p:txBody>
      </p:sp>
      <p:sp>
        <p:nvSpPr>
          <p:cNvPr id="8" name="TextBox 7"/>
          <p:cNvSpPr txBox="1"/>
          <p:nvPr/>
        </p:nvSpPr>
        <p:spPr>
          <a:xfrm>
            <a:off x="5274091" y="6384276"/>
            <a:ext cx="3753579" cy="461665"/>
          </a:xfrm>
          <a:prstGeom prst="rect">
            <a:avLst/>
          </a:prstGeom>
          <a:noFill/>
        </p:spPr>
        <p:txBody>
          <a:bodyPr wrap="square" rtlCol="0">
            <a:spAutoFit/>
          </a:bodyPr>
          <a:lstStyle/>
          <a:p>
            <a:pPr algn="r"/>
            <a:r>
              <a:rPr lang="en-US" sz="2400" dirty="0" err="1" smtClean="0">
                <a:solidFill>
                  <a:srgbClr val="7F7F7F"/>
                </a:solidFill>
                <a:cs typeface="Eurostile"/>
              </a:rPr>
              <a:t>service.iris.edu</a:t>
            </a:r>
            <a:endParaRPr lang="en-US" sz="2400" dirty="0">
              <a:solidFill>
                <a:srgbClr val="7F7F7F"/>
              </a:solidFill>
              <a:cs typeface="Eurostile"/>
            </a:endParaRPr>
          </a:p>
        </p:txBody>
      </p:sp>
    </p:spTree>
    <p:extLst>
      <p:ext uri="{BB962C8B-B14F-4D97-AF65-F5344CB8AC3E}">
        <p14:creationId xmlns:p14="http://schemas.microsoft.com/office/powerpoint/2010/main" val="12848144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About using the Browser…</a:t>
            </a:r>
            <a:endParaRPr lang="en-US" dirty="0"/>
          </a:p>
        </p:txBody>
      </p:sp>
      <p:sp>
        <p:nvSpPr>
          <p:cNvPr id="8" name="Content Placeholder 7"/>
          <p:cNvSpPr>
            <a:spLocks noGrp="1"/>
          </p:cNvSpPr>
          <p:nvPr>
            <p:ph idx="1"/>
          </p:nvPr>
        </p:nvSpPr>
        <p:spPr/>
        <p:txBody>
          <a:bodyPr>
            <a:normAutofit/>
          </a:bodyPr>
          <a:lstStyle/>
          <a:p>
            <a:r>
              <a:rPr lang="en-US" sz="2200" dirty="0" smtClean="0"/>
              <a:t>Interactive</a:t>
            </a:r>
          </a:p>
          <a:p>
            <a:r>
              <a:rPr lang="en-US" sz="2200" dirty="0" smtClean="0"/>
              <a:t>Builders only create URLs. </a:t>
            </a:r>
          </a:p>
          <a:p>
            <a:pPr lvl="1"/>
            <a:r>
              <a:rPr lang="en-US" sz="2200" dirty="0" smtClean="0"/>
              <a:t>Faster to modify/create the URL by hand</a:t>
            </a:r>
          </a:p>
          <a:p>
            <a:r>
              <a:rPr lang="en-US" sz="2200" dirty="0" smtClean="0"/>
              <a:t>Browser can only handle a certain amount of data.</a:t>
            </a:r>
          </a:p>
          <a:p>
            <a:pPr lvl="1"/>
            <a:r>
              <a:rPr lang="en-US" sz="2200" dirty="0" smtClean="0"/>
              <a:t>Lots of XML may crash your browser</a:t>
            </a:r>
          </a:p>
          <a:p>
            <a:r>
              <a:rPr lang="en-US" sz="2200" dirty="0" smtClean="0"/>
              <a:t>Requires your direct interaction</a:t>
            </a:r>
            <a:endParaRPr lang="en-US" sz="2200" dirty="0"/>
          </a:p>
        </p:txBody>
      </p:sp>
    </p:spTree>
    <p:extLst>
      <p:ext uri="{BB962C8B-B14F-4D97-AF65-F5344CB8AC3E}">
        <p14:creationId xmlns:p14="http://schemas.microsoft.com/office/powerpoint/2010/main" val="119631941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Web services: Beyond the Browser</a:t>
            </a:r>
            <a:endParaRPr lang="en-US" dirty="0"/>
          </a:p>
        </p:txBody>
      </p:sp>
      <p:sp>
        <p:nvSpPr>
          <p:cNvPr id="2" name="Content Placeholder 1"/>
          <p:cNvSpPr>
            <a:spLocks noGrp="1"/>
          </p:cNvSpPr>
          <p:nvPr>
            <p:ph idx="1"/>
          </p:nvPr>
        </p:nvSpPr>
        <p:spPr/>
        <p:txBody>
          <a:bodyPr>
            <a:normAutofit/>
          </a:bodyPr>
          <a:lstStyle/>
          <a:p>
            <a:pPr>
              <a:buFontTx/>
              <a:buChar char="-"/>
            </a:pPr>
            <a:r>
              <a:rPr lang="en-US" dirty="0" smtClean="0"/>
              <a:t>via </a:t>
            </a:r>
            <a:r>
              <a:rPr lang="en-US" b="1" dirty="0" smtClean="0"/>
              <a:t>HTTP clients</a:t>
            </a:r>
            <a:r>
              <a:rPr lang="en-US" dirty="0" smtClean="0"/>
              <a:t>, such as </a:t>
            </a:r>
            <a:r>
              <a:rPr lang="en-US" dirty="0" err="1" smtClean="0"/>
              <a:t>wget</a:t>
            </a:r>
            <a:r>
              <a:rPr lang="en-US" dirty="0" smtClean="0"/>
              <a:t>, curl, </a:t>
            </a:r>
            <a:r>
              <a:rPr lang="en-US" dirty="0" err="1" smtClean="0"/>
              <a:t>etc</a:t>
            </a:r>
            <a:endParaRPr lang="en-US" dirty="0" smtClean="0"/>
          </a:p>
          <a:p>
            <a:pPr lvl="1">
              <a:buNone/>
            </a:pPr>
            <a:r>
              <a:rPr lang="en-US" dirty="0" smtClean="0"/>
              <a:t>These often are already on many systems</a:t>
            </a:r>
          </a:p>
          <a:p>
            <a:pPr>
              <a:buFontTx/>
              <a:buChar char="-"/>
            </a:pPr>
            <a:r>
              <a:rPr lang="en-US" dirty="0" smtClean="0"/>
              <a:t>via </a:t>
            </a:r>
            <a:r>
              <a:rPr lang="en-US" b="1" dirty="0" smtClean="0"/>
              <a:t>DMC-provided interfaces</a:t>
            </a:r>
            <a:r>
              <a:rPr lang="en-US" dirty="0" smtClean="0"/>
              <a:t>:</a:t>
            </a:r>
          </a:p>
          <a:p>
            <a:pPr lvl="1">
              <a:buFontTx/>
              <a:buChar char="-"/>
            </a:pPr>
            <a:r>
              <a:rPr lang="en-US" dirty="0" smtClean="0"/>
              <a:t>command line: Fetch family of Perl scripts</a:t>
            </a:r>
          </a:p>
          <a:p>
            <a:pPr lvl="1">
              <a:buFontTx/>
              <a:buChar char="-"/>
            </a:pPr>
            <a:r>
              <a:rPr lang="en-US" dirty="0" smtClean="0"/>
              <a:t>Java: IRIS Java Web Service Library (IRIS-WS library) </a:t>
            </a:r>
          </a:p>
          <a:p>
            <a:pPr lvl="1">
              <a:buFontTx/>
              <a:buChar char="-"/>
            </a:pPr>
            <a:r>
              <a:rPr lang="en-US" dirty="0" smtClean="0"/>
              <a:t>MATLAB: </a:t>
            </a:r>
            <a:r>
              <a:rPr lang="en-US" dirty="0" err="1" smtClean="0"/>
              <a:t>irisFetch.m</a:t>
            </a:r>
            <a:endParaRPr lang="en-US" dirty="0" smtClean="0"/>
          </a:p>
          <a:p>
            <a:pPr>
              <a:buFontTx/>
              <a:buChar char="-"/>
            </a:pPr>
            <a:r>
              <a:rPr lang="en-US" dirty="0" smtClean="0"/>
              <a:t>via </a:t>
            </a:r>
            <a:r>
              <a:rPr lang="en-US" b="1" dirty="0" smtClean="0"/>
              <a:t>Community developed solutions</a:t>
            </a:r>
            <a:r>
              <a:rPr lang="en-US" dirty="0" smtClean="0"/>
              <a:t>:</a:t>
            </a:r>
          </a:p>
          <a:p>
            <a:pPr lvl="1">
              <a:buFontTx/>
              <a:buChar char="-"/>
            </a:pPr>
            <a:r>
              <a:rPr lang="en-US" dirty="0" err="1" smtClean="0"/>
              <a:t>ObsPy</a:t>
            </a:r>
            <a:r>
              <a:rPr lang="en-US" dirty="0" smtClean="0"/>
              <a:t>, SOD, Waveform Suite, EMERALD, </a:t>
            </a:r>
            <a:r>
              <a:rPr lang="en-US" dirty="0" err="1" smtClean="0"/>
              <a:t>SeisFile</a:t>
            </a:r>
            <a:r>
              <a:rPr lang="en-US" dirty="0" smtClean="0"/>
              <a:t>, etc.</a:t>
            </a:r>
          </a:p>
          <a:p>
            <a:pPr>
              <a:buFontTx/>
              <a:buChar char="-"/>
            </a:pPr>
            <a:r>
              <a:rPr lang="en-US" dirty="0" smtClean="0"/>
              <a:t>via </a:t>
            </a:r>
            <a:r>
              <a:rPr lang="en-US" b="1" dirty="0" smtClean="0"/>
              <a:t>WILBER3</a:t>
            </a:r>
            <a:r>
              <a:rPr lang="en-US" dirty="0" smtClean="0"/>
              <a:t> the </a:t>
            </a:r>
            <a:r>
              <a:rPr lang="en-US" b="1" dirty="0" smtClean="0"/>
              <a:t>JWEED</a:t>
            </a:r>
            <a:r>
              <a:rPr lang="en-US" dirty="0" smtClean="0"/>
              <a:t> and future desktop applications</a:t>
            </a:r>
          </a:p>
        </p:txBody>
      </p:sp>
    </p:spTree>
    <p:extLst>
      <p:ext uri="{BB962C8B-B14F-4D97-AF65-F5344CB8AC3E}">
        <p14:creationId xmlns:p14="http://schemas.microsoft.com/office/powerpoint/2010/main" val="41721066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johnny_automatic_hare_and_hound.jpeg"/>
          <p:cNvPicPr>
            <a:picLocks noChangeAspect="1"/>
          </p:cNvPicPr>
          <p:nvPr/>
        </p:nvPicPr>
        <p:blipFill>
          <a:blip r:embed="rId3" cstate="print">
            <a:extLst>
              <a:ext uri="{28A0092B-C50C-407E-A947-70E740481C1C}">
                <a14:useLocalDpi xmlns:a14="http://schemas.microsoft.com/office/drawing/2010/main"/>
              </a:ext>
            </a:extLst>
          </a:blip>
          <a:srcRect l="7169" b="17418"/>
          <a:stretch>
            <a:fillRect/>
          </a:stretch>
        </p:blipFill>
        <p:spPr>
          <a:xfrm>
            <a:off x="0" y="239663"/>
            <a:ext cx="8661400" cy="6618337"/>
          </a:xfrm>
          <a:prstGeom prst="rect">
            <a:avLst/>
          </a:prstGeom>
          <a:effectLst>
            <a:outerShdw blurRad="101600" dist="38100" dir="6660000" algn="ctr" rotWithShape="0">
              <a:srgbClr val="000000">
                <a:alpha val="49000"/>
              </a:srgbClr>
            </a:outerShdw>
          </a:effectLst>
        </p:spPr>
      </p:pic>
      <p:sp>
        <p:nvSpPr>
          <p:cNvPr id="4" name="Title 3"/>
          <p:cNvSpPr>
            <a:spLocks noGrp="1"/>
          </p:cNvSpPr>
          <p:nvPr>
            <p:ph type="title"/>
          </p:nvPr>
        </p:nvSpPr>
        <p:spPr>
          <a:xfrm>
            <a:off x="4264121" y="113147"/>
            <a:ext cx="4785158" cy="1278906"/>
          </a:xfrm>
        </p:spPr>
        <p:txBody>
          <a:bodyPr/>
          <a:lstStyle/>
          <a:p>
            <a:r>
              <a:rPr lang="en-US" dirty="0" smtClean="0"/>
              <a:t>Automate access </a:t>
            </a:r>
            <a:br>
              <a:rPr lang="en-US" dirty="0" smtClean="0"/>
            </a:br>
            <a:r>
              <a:rPr lang="en-US" dirty="0" smtClean="0"/>
              <a:t>with FETCH scripts</a:t>
            </a:r>
            <a:endParaRPr lang="en-US" dirty="0"/>
          </a:p>
        </p:txBody>
      </p:sp>
      <p:sp>
        <p:nvSpPr>
          <p:cNvPr id="6" name="Text Placeholder 5"/>
          <p:cNvSpPr>
            <a:spLocks noGrp="1"/>
          </p:cNvSpPr>
          <p:nvPr>
            <p:ph type="body" idx="1"/>
          </p:nvPr>
        </p:nvSpPr>
        <p:spPr>
          <a:xfrm>
            <a:off x="651071" y="5161691"/>
            <a:ext cx="8010329" cy="1281953"/>
          </a:xfrm>
          <a:noFill/>
        </p:spPr>
        <p:txBody>
          <a:bodyPr>
            <a:noAutofit/>
          </a:bodyPr>
          <a:lstStyle/>
          <a:p>
            <a:r>
              <a:rPr lang="en-US" sz="2400" dirty="0" smtClean="0">
                <a:solidFill>
                  <a:srgbClr val="FFFFE8"/>
                </a:solidFill>
                <a:effectLst>
                  <a:glow rad="101600">
                    <a:schemeClr val="tx1">
                      <a:lumMod val="95000"/>
                      <a:lumOff val="5000"/>
                      <a:alpha val="75000"/>
                    </a:schemeClr>
                  </a:glow>
                  <a:outerShdw blurRad="117475" algn="ctr" rotWithShape="0">
                    <a:prstClr val="black">
                      <a:alpha val="80000"/>
                    </a:prstClr>
                  </a:outerShdw>
                </a:effectLst>
              </a:rPr>
              <a:t>Fetch Scripts are perfect for command-line access</a:t>
            </a:r>
          </a:p>
          <a:p>
            <a:endParaRPr lang="en-US" sz="2400" dirty="0">
              <a:solidFill>
                <a:srgbClr val="FFFFE8"/>
              </a:solidFill>
              <a:effectLst>
                <a:glow rad="101600">
                  <a:schemeClr val="tx1">
                    <a:lumMod val="95000"/>
                    <a:lumOff val="5000"/>
                    <a:alpha val="75000"/>
                  </a:schemeClr>
                </a:glow>
                <a:outerShdw blurRad="117475" algn="ctr" rotWithShape="0">
                  <a:prstClr val="black">
                    <a:alpha val="80000"/>
                  </a:prstClr>
                </a:outerShdw>
              </a:effectLst>
            </a:endParaRPr>
          </a:p>
          <a:p>
            <a:r>
              <a:rPr lang="en-US" sz="2800" b="1" dirty="0" err="1" smtClean="0">
                <a:solidFill>
                  <a:srgbClr val="FFFFE8"/>
                </a:solidFill>
                <a:effectLst>
                  <a:glow rad="101600">
                    <a:schemeClr val="tx1">
                      <a:lumMod val="95000"/>
                      <a:lumOff val="5000"/>
                      <a:alpha val="75000"/>
                    </a:schemeClr>
                  </a:glow>
                  <a:outerShdw blurRad="117475" algn="ctr" rotWithShape="0">
                    <a:prstClr val="black">
                      <a:alpha val="80000"/>
                    </a:prstClr>
                  </a:outerShdw>
                </a:effectLst>
                <a:latin typeface="KufiStandardGK"/>
                <a:cs typeface="KufiStandardGK"/>
              </a:rPr>
              <a:t>FetchEvent</a:t>
            </a:r>
            <a:r>
              <a:rPr lang="en-US" sz="2800" b="1" dirty="0" smtClean="0">
                <a:solidFill>
                  <a:srgbClr val="FFFFE8"/>
                </a:solidFill>
                <a:effectLst>
                  <a:glow rad="101600">
                    <a:schemeClr val="tx1">
                      <a:lumMod val="95000"/>
                      <a:lumOff val="5000"/>
                      <a:alpha val="75000"/>
                    </a:schemeClr>
                  </a:glow>
                  <a:outerShdw blurRad="117475" algn="ctr" rotWithShape="0">
                    <a:prstClr val="black">
                      <a:alpha val="80000"/>
                    </a:prstClr>
                  </a:outerShdw>
                </a:effectLst>
                <a:latin typeface="KufiStandardGK"/>
                <a:cs typeface="KufiStandardGK"/>
              </a:rPr>
              <a:t>		</a:t>
            </a:r>
            <a:r>
              <a:rPr lang="en-US" sz="2800" b="1" dirty="0" err="1" smtClean="0">
                <a:solidFill>
                  <a:srgbClr val="FFFFE8"/>
                </a:solidFill>
                <a:effectLst>
                  <a:glow rad="101600">
                    <a:schemeClr val="tx1">
                      <a:lumMod val="95000"/>
                      <a:lumOff val="5000"/>
                      <a:alpha val="75000"/>
                    </a:schemeClr>
                  </a:glow>
                  <a:outerShdw blurRad="117475" algn="ctr" rotWithShape="0">
                    <a:prstClr val="black">
                      <a:alpha val="80000"/>
                    </a:prstClr>
                  </a:outerShdw>
                </a:effectLst>
                <a:latin typeface="KufiStandardGK"/>
                <a:cs typeface="KufiStandardGK"/>
              </a:rPr>
              <a:t>FetchData</a:t>
            </a:r>
            <a:r>
              <a:rPr lang="en-US" sz="2800" b="1" dirty="0" smtClean="0">
                <a:solidFill>
                  <a:srgbClr val="FFFFE8"/>
                </a:solidFill>
                <a:effectLst>
                  <a:glow rad="101600">
                    <a:schemeClr val="tx1">
                      <a:lumMod val="95000"/>
                      <a:lumOff val="5000"/>
                      <a:alpha val="75000"/>
                    </a:schemeClr>
                  </a:glow>
                  <a:outerShdw blurRad="117475" algn="ctr" rotWithShape="0">
                    <a:prstClr val="black">
                      <a:alpha val="80000"/>
                    </a:prstClr>
                  </a:outerShdw>
                </a:effectLst>
                <a:latin typeface="KufiStandardGK"/>
                <a:cs typeface="KufiStandardGK"/>
              </a:rPr>
              <a:t>		</a:t>
            </a:r>
            <a:r>
              <a:rPr lang="en-US" sz="2800" b="1" dirty="0" err="1" smtClean="0">
                <a:solidFill>
                  <a:srgbClr val="FFFFE8"/>
                </a:solidFill>
                <a:effectLst>
                  <a:glow rad="101600">
                    <a:schemeClr val="tx1">
                      <a:lumMod val="95000"/>
                      <a:lumOff val="5000"/>
                      <a:alpha val="75000"/>
                    </a:schemeClr>
                  </a:glow>
                  <a:outerShdw blurRad="117475" algn="ctr" rotWithShape="0">
                    <a:prstClr val="black">
                      <a:alpha val="80000"/>
                    </a:prstClr>
                  </a:outerShdw>
                </a:effectLst>
                <a:latin typeface="KufiStandardGK"/>
                <a:cs typeface="KufiStandardGK"/>
              </a:rPr>
              <a:t>FetchMetadata</a:t>
            </a:r>
            <a:endParaRPr lang="en-US" sz="2800" b="1" dirty="0">
              <a:solidFill>
                <a:srgbClr val="FFFFE8"/>
              </a:solidFill>
              <a:effectLst>
                <a:glow rad="101600">
                  <a:schemeClr val="tx1">
                    <a:lumMod val="95000"/>
                    <a:lumOff val="5000"/>
                    <a:alpha val="75000"/>
                  </a:schemeClr>
                </a:glow>
                <a:outerShdw blurRad="117475" algn="ctr" rotWithShape="0">
                  <a:prstClr val="black">
                    <a:alpha val="80000"/>
                  </a:prstClr>
                </a:outerShdw>
              </a:effectLst>
              <a:latin typeface="KufiStandardGK"/>
              <a:cs typeface="KufiStandardGK"/>
            </a:endParaRPr>
          </a:p>
        </p:txBody>
      </p:sp>
    </p:spTree>
    <p:extLst>
      <p:ext uri="{BB962C8B-B14F-4D97-AF65-F5344CB8AC3E}">
        <p14:creationId xmlns:p14="http://schemas.microsoft.com/office/powerpoint/2010/main" val="37102885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Fetch clients . . .</a:t>
            </a:r>
            <a:endParaRPr lang="en-US" dirty="0"/>
          </a:p>
        </p:txBody>
      </p:sp>
      <p:sp>
        <p:nvSpPr>
          <p:cNvPr id="3" name="Content Placeholder 2"/>
          <p:cNvSpPr>
            <a:spLocks noGrp="1"/>
          </p:cNvSpPr>
          <p:nvPr>
            <p:ph idx="1"/>
          </p:nvPr>
        </p:nvSpPr>
        <p:spPr/>
        <p:txBody>
          <a:bodyPr>
            <a:normAutofit/>
          </a:bodyPr>
          <a:lstStyle/>
          <a:p>
            <a:r>
              <a:rPr lang="en-US" sz="2200" dirty="0" smtClean="0"/>
              <a:t>Allow command-line access to IRIS-held data</a:t>
            </a:r>
          </a:p>
          <a:p>
            <a:r>
              <a:rPr lang="en-US" sz="2200" dirty="0" smtClean="0"/>
              <a:t>Have options that map to the service’s parameters</a:t>
            </a:r>
          </a:p>
          <a:p>
            <a:r>
              <a:rPr lang="en-US" sz="2200" dirty="0" smtClean="0"/>
              <a:t>Fetch clients and mseed2sac are available from:</a:t>
            </a:r>
            <a:r>
              <a:rPr lang="en-US" sz="2200" dirty="0"/>
              <a:t/>
            </a:r>
            <a:br>
              <a:rPr lang="en-US" sz="2200" dirty="0"/>
            </a:br>
            <a:r>
              <a:rPr lang="en-US" sz="2200" dirty="0" smtClean="0">
                <a:hlinkClick r:id="rId3"/>
              </a:rPr>
              <a:t>http://seiscode.iris.washington.edu/</a:t>
            </a:r>
            <a:endParaRPr lang="en-US" sz="2200" dirty="0" smtClean="0"/>
          </a:p>
          <a:p>
            <a:r>
              <a:rPr lang="en-US" sz="2200" dirty="0" smtClean="0"/>
              <a:t>More usage details are </a:t>
            </a:r>
            <a:r>
              <a:rPr lang="en-US" sz="2200" dirty="0"/>
              <a:t>available from: </a:t>
            </a:r>
            <a:br>
              <a:rPr lang="en-US" sz="2200" dirty="0"/>
            </a:br>
            <a:r>
              <a:rPr lang="en-US" sz="2200" dirty="0">
                <a:hlinkClick r:id="rId4"/>
              </a:rPr>
              <a:t>http:/</a:t>
            </a:r>
            <a:r>
              <a:rPr lang="en-US" sz="2200" dirty="0" smtClean="0">
                <a:hlinkClick r:id="rId4"/>
              </a:rPr>
              <a:t>/service.iris.edu/clients</a:t>
            </a:r>
            <a:endParaRPr lang="en-US" sz="2200" dirty="0"/>
          </a:p>
          <a:p>
            <a:endParaRPr lang="en-US" dirty="0" smtClean="0"/>
          </a:p>
        </p:txBody>
      </p:sp>
    </p:spTree>
    <p:extLst>
      <p:ext uri="{BB962C8B-B14F-4D97-AF65-F5344CB8AC3E}">
        <p14:creationId xmlns:p14="http://schemas.microsoft.com/office/powerpoint/2010/main" val="41586809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DMC’s Fetch web service clients</a:t>
            </a:r>
            <a:endParaRPr lang="en-US" sz="3600" b="1" dirty="0">
              <a:latin typeface="Courier"/>
              <a:cs typeface="Courier"/>
            </a:endParaRPr>
          </a:p>
        </p:txBody>
      </p:sp>
      <p:sp>
        <p:nvSpPr>
          <p:cNvPr id="48" name="Content Placeholder 2"/>
          <p:cNvSpPr>
            <a:spLocks noGrp="1"/>
          </p:cNvSpPr>
          <p:nvPr>
            <p:ph idx="1"/>
          </p:nvPr>
        </p:nvSpPr>
        <p:spPr/>
        <p:txBody>
          <a:bodyPr>
            <a:normAutofit fontScale="92500" lnSpcReduction="20000"/>
          </a:bodyPr>
          <a:lstStyle/>
          <a:p>
            <a:pPr>
              <a:spcAft>
                <a:spcPts val="600"/>
              </a:spcAft>
              <a:buNone/>
            </a:pPr>
            <a:r>
              <a:rPr lang="en-US" sz="2400" b="1" dirty="0" err="1" smtClean="0"/>
              <a:t>FetchData</a:t>
            </a:r>
            <a:r>
              <a:rPr lang="en-US" sz="2400" dirty="0" smtClean="0"/>
              <a:t>:</a:t>
            </a:r>
          </a:p>
          <a:p>
            <a:pPr>
              <a:spcAft>
                <a:spcPts val="600"/>
              </a:spcAft>
              <a:buNone/>
            </a:pPr>
            <a:r>
              <a:rPr lang="en-US" sz="2400" dirty="0" smtClean="0"/>
              <a:t>	Fetch miniSEED data, simple metadata, and instrument responses (SEED RESP &amp; SAC PZs)</a:t>
            </a:r>
          </a:p>
          <a:p>
            <a:pPr>
              <a:spcAft>
                <a:spcPts val="600"/>
              </a:spcAft>
              <a:buNone/>
            </a:pPr>
            <a:r>
              <a:rPr lang="en-US" sz="2400" b="1" dirty="0" err="1" smtClean="0"/>
              <a:t>FetchEvent</a:t>
            </a:r>
            <a:r>
              <a:rPr lang="en-US" sz="2400" dirty="0" smtClean="0"/>
              <a:t>:</a:t>
            </a:r>
          </a:p>
          <a:p>
            <a:pPr>
              <a:spcAft>
                <a:spcPts val="600"/>
              </a:spcAft>
              <a:buNone/>
            </a:pPr>
            <a:r>
              <a:rPr lang="en-US" sz="2400" dirty="0" smtClean="0"/>
              <a:t>	Fetch Event (earthquake) information as text or XML</a:t>
            </a:r>
          </a:p>
          <a:p>
            <a:pPr>
              <a:spcAft>
                <a:spcPts val="600"/>
              </a:spcAft>
              <a:buNone/>
            </a:pPr>
            <a:r>
              <a:rPr lang="en-US" sz="2400" b="1" dirty="0" err="1" smtClean="0"/>
              <a:t>FetchMetadata</a:t>
            </a:r>
            <a:r>
              <a:rPr lang="en-US" sz="2400" dirty="0" smtClean="0"/>
              <a:t>:</a:t>
            </a:r>
          </a:p>
          <a:p>
            <a:pPr>
              <a:spcAft>
                <a:spcPts val="600"/>
              </a:spcAft>
              <a:buNone/>
            </a:pPr>
            <a:r>
              <a:rPr lang="en-US" sz="2400" dirty="0" smtClean="0"/>
              <a:t>	Fetch primary channel metadata (coordinates, etc.) as text or XML</a:t>
            </a:r>
          </a:p>
          <a:p>
            <a:pPr>
              <a:buNone/>
            </a:pPr>
            <a:endParaRPr lang="en-US" sz="2400" dirty="0" smtClean="0"/>
          </a:p>
        </p:txBody>
      </p:sp>
      <p:sp>
        <p:nvSpPr>
          <p:cNvPr id="4" name="TextBox 3"/>
          <p:cNvSpPr txBox="1"/>
          <p:nvPr/>
        </p:nvSpPr>
        <p:spPr>
          <a:xfrm>
            <a:off x="5274091" y="6384276"/>
            <a:ext cx="3753579" cy="461665"/>
          </a:xfrm>
          <a:prstGeom prst="rect">
            <a:avLst/>
          </a:prstGeom>
          <a:noFill/>
        </p:spPr>
        <p:txBody>
          <a:bodyPr wrap="square" rtlCol="0">
            <a:spAutoFit/>
          </a:bodyPr>
          <a:lstStyle/>
          <a:p>
            <a:pPr algn="r"/>
            <a:r>
              <a:rPr lang="en-US" sz="2400" dirty="0" err="1" smtClean="0">
                <a:solidFill>
                  <a:srgbClr val="7F7F7F"/>
                </a:solidFill>
                <a:cs typeface="Eurostile"/>
              </a:rPr>
              <a:t>service.iris.edu</a:t>
            </a:r>
            <a:r>
              <a:rPr lang="en-US" sz="2400" dirty="0" smtClean="0">
                <a:solidFill>
                  <a:srgbClr val="7F7F7F"/>
                </a:solidFill>
                <a:cs typeface="Eurostile"/>
              </a:rPr>
              <a:t>/clients</a:t>
            </a:r>
            <a:endParaRPr lang="en-US" sz="2400" dirty="0">
              <a:solidFill>
                <a:srgbClr val="7F7F7F"/>
              </a:solidFill>
              <a:cs typeface="Eurostile"/>
            </a:endParaRPr>
          </a:p>
        </p:txBody>
      </p:sp>
    </p:spTree>
    <p:extLst>
      <p:ext uri="{BB962C8B-B14F-4D97-AF65-F5344CB8AC3E}">
        <p14:creationId xmlns:p14="http://schemas.microsoft.com/office/powerpoint/2010/main" val="12914988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Usage: </a:t>
            </a:r>
            <a:r>
              <a:rPr lang="en-US" dirty="0" err="1" smtClean="0"/>
              <a:t>FetchEvent</a:t>
            </a:r>
            <a:r>
              <a:rPr lang="en-US" dirty="0" smtClean="0"/>
              <a:t> [options]</a:t>
            </a:r>
            <a:endParaRPr lang="en-US" dirty="0"/>
          </a:p>
        </p:txBody>
      </p:sp>
      <p:sp>
        <p:nvSpPr>
          <p:cNvPr id="2" name="Content Placeholder 1"/>
          <p:cNvSpPr>
            <a:spLocks noGrp="1"/>
          </p:cNvSpPr>
          <p:nvPr>
            <p:ph idx="1"/>
          </p:nvPr>
        </p:nvSpPr>
        <p:spPr/>
        <p:txBody>
          <a:bodyPr>
            <a:noAutofit/>
          </a:bodyPr>
          <a:lstStyle/>
          <a:p>
            <a:pPr marL="57150" indent="0">
              <a:lnSpc>
                <a:spcPct val="120000"/>
              </a:lnSpc>
              <a:spcAft>
                <a:spcPts val="1200"/>
              </a:spcAft>
              <a:buNone/>
            </a:pPr>
            <a:r>
              <a:rPr lang="en-US" sz="1200" b="1" dirty="0" smtClean="0">
                <a:latin typeface="Courier"/>
                <a:cs typeface="Courier"/>
              </a:rPr>
              <a:t>-</a:t>
            </a:r>
            <a:r>
              <a:rPr lang="en-US" sz="1200" b="1" dirty="0">
                <a:latin typeface="Courier"/>
                <a:cs typeface="Courier"/>
              </a:rPr>
              <a:t>v</a:t>
            </a:r>
            <a:r>
              <a:rPr lang="en-US" sz="1200" dirty="0">
                <a:latin typeface="Courier"/>
                <a:cs typeface="Courier"/>
              </a:rPr>
              <a:t>                More verbosity, may be specified multiple times (-</a:t>
            </a:r>
            <a:r>
              <a:rPr lang="en-US" sz="1200" dirty="0" err="1">
                <a:latin typeface="Courier"/>
                <a:cs typeface="Courier"/>
              </a:rPr>
              <a:t>vv</a:t>
            </a:r>
            <a:r>
              <a:rPr lang="en-US" sz="1200" dirty="0">
                <a:latin typeface="Courier"/>
                <a:cs typeface="Courier"/>
              </a:rPr>
              <a:t>, -</a:t>
            </a:r>
            <a:r>
              <a:rPr lang="en-US" sz="1200" dirty="0" err="1">
                <a:latin typeface="Courier"/>
                <a:cs typeface="Courier"/>
              </a:rPr>
              <a:t>vvv</a:t>
            </a:r>
            <a:r>
              <a:rPr lang="en-US" sz="1200" dirty="0" smtClean="0">
                <a:latin typeface="Courier"/>
                <a:cs typeface="Courier"/>
              </a:rPr>
              <a:t>)</a:t>
            </a:r>
            <a:br>
              <a:rPr lang="en-US" sz="1200" dirty="0" smtClean="0">
                <a:latin typeface="Courier"/>
                <a:cs typeface="Courier"/>
              </a:rPr>
            </a:br>
            <a:r>
              <a:rPr lang="en-US" sz="1200" b="1" dirty="0" smtClean="0">
                <a:latin typeface="Courier"/>
                <a:cs typeface="Courier"/>
              </a:rPr>
              <a:t>-</a:t>
            </a:r>
            <a:r>
              <a:rPr lang="en-US" sz="1200" b="1" dirty="0">
                <a:latin typeface="Courier"/>
                <a:cs typeface="Courier"/>
              </a:rPr>
              <a:t>s</a:t>
            </a:r>
            <a:r>
              <a:rPr lang="en-US" sz="1200" dirty="0">
                <a:latin typeface="Courier"/>
                <a:cs typeface="Courier"/>
              </a:rPr>
              <a:t> </a:t>
            </a:r>
            <a:r>
              <a:rPr lang="en-US" sz="1200" dirty="0" err="1">
                <a:latin typeface="Courier"/>
                <a:cs typeface="Courier"/>
              </a:rPr>
              <a:t>starttime</a:t>
            </a:r>
            <a:r>
              <a:rPr lang="en-US" sz="1200" dirty="0">
                <a:latin typeface="Courier"/>
                <a:cs typeface="Courier"/>
              </a:rPr>
              <a:t>      Limit to origins after time (</a:t>
            </a:r>
            <a:r>
              <a:rPr lang="en-US" sz="1200" dirty="0" err="1">
                <a:latin typeface="Courier"/>
                <a:cs typeface="Courier"/>
              </a:rPr>
              <a:t>YYYY-MM-DD,HH:MM:SS.sss</a:t>
            </a:r>
            <a:r>
              <a:rPr lang="en-US" sz="1200" dirty="0" smtClean="0">
                <a:latin typeface="Courier"/>
                <a:cs typeface="Courier"/>
              </a:rPr>
              <a:t>)</a:t>
            </a:r>
            <a:br>
              <a:rPr lang="en-US" sz="1200" dirty="0" smtClean="0">
                <a:latin typeface="Courier"/>
                <a:cs typeface="Courier"/>
              </a:rPr>
            </a:br>
            <a:r>
              <a:rPr lang="en-US" sz="1200" b="1" dirty="0" smtClean="0">
                <a:latin typeface="Courier"/>
                <a:cs typeface="Courier"/>
              </a:rPr>
              <a:t>-</a:t>
            </a:r>
            <a:r>
              <a:rPr lang="en-US" sz="1200" b="1" dirty="0">
                <a:latin typeface="Courier"/>
                <a:cs typeface="Courier"/>
              </a:rPr>
              <a:t>e</a:t>
            </a:r>
            <a:r>
              <a:rPr lang="en-US" sz="1200" dirty="0">
                <a:latin typeface="Courier"/>
                <a:cs typeface="Courier"/>
              </a:rPr>
              <a:t> </a:t>
            </a:r>
            <a:r>
              <a:rPr lang="en-US" sz="1200" dirty="0" err="1">
                <a:latin typeface="Courier"/>
                <a:cs typeface="Courier"/>
              </a:rPr>
              <a:t>endtime</a:t>
            </a:r>
            <a:r>
              <a:rPr lang="en-US" sz="1200" dirty="0">
                <a:latin typeface="Courier"/>
                <a:cs typeface="Courier"/>
              </a:rPr>
              <a:t>        Limit to origins before time (</a:t>
            </a:r>
            <a:r>
              <a:rPr lang="en-US" sz="1200" dirty="0" err="1">
                <a:latin typeface="Courier"/>
                <a:cs typeface="Courier"/>
              </a:rPr>
              <a:t>YYYY-MM-DD,HH:MM:SS.sss</a:t>
            </a:r>
            <a:r>
              <a:rPr lang="en-US" sz="1200" dirty="0" smtClean="0">
                <a:latin typeface="Courier"/>
                <a:cs typeface="Courier"/>
              </a:rPr>
              <a:t>)</a:t>
            </a:r>
            <a:br>
              <a:rPr lang="en-US" sz="1200" dirty="0" smtClean="0">
                <a:latin typeface="Courier"/>
                <a:cs typeface="Courier"/>
              </a:rPr>
            </a:br>
            <a:r>
              <a:rPr lang="en-US" sz="1200" b="1" dirty="0" smtClean="0">
                <a:latin typeface="Courier"/>
                <a:cs typeface="Courier"/>
              </a:rPr>
              <a:t>-</a:t>
            </a:r>
            <a:r>
              <a:rPr lang="en-US" sz="1200" b="1" dirty="0">
                <a:latin typeface="Courier"/>
                <a:cs typeface="Courier"/>
              </a:rPr>
              <a:t>-</a:t>
            </a:r>
            <a:r>
              <a:rPr lang="en-US" sz="1200" b="1" dirty="0" err="1">
                <a:latin typeface="Courier"/>
                <a:cs typeface="Courier"/>
              </a:rPr>
              <a:t>lat</a:t>
            </a:r>
            <a:r>
              <a:rPr lang="en-US" sz="1200" b="1" dirty="0">
                <a:latin typeface="Courier"/>
                <a:cs typeface="Courier"/>
              </a:rPr>
              <a:t> </a:t>
            </a:r>
            <a:r>
              <a:rPr lang="en-US" sz="1200" dirty="0" err="1">
                <a:latin typeface="Courier"/>
                <a:cs typeface="Courier"/>
              </a:rPr>
              <a:t>min:max</a:t>
            </a:r>
            <a:r>
              <a:rPr lang="en-US" sz="1200" dirty="0">
                <a:latin typeface="Courier"/>
                <a:cs typeface="Courier"/>
              </a:rPr>
              <a:t>     Specify a minimum and/or maximum latitude </a:t>
            </a:r>
            <a:r>
              <a:rPr lang="en-US" sz="1200" dirty="0" smtClean="0">
                <a:latin typeface="Courier"/>
                <a:cs typeface="Courier"/>
              </a:rPr>
              <a:t>range</a:t>
            </a:r>
            <a:br>
              <a:rPr lang="en-US" sz="1200" dirty="0" smtClean="0">
                <a:latin typeface="Courier"/>
                <a:cs typeface="Courier"/>
              </a:rPr>
            </a:br>
            <a:r>
              <a:rPr lang="en-US" sz="1200" b="1" dirty="0" smtClean="0">
                <a:latin typeface="Courier"/>
                <a:cs typeface="Courier"/>
              </a:rPr>
              <a:t>-</a:t>
            </a:r>
            <a:r>
              <a:rPr lang="en-US" sz="1200" b="1" dirty="0">
                <a:latin typeface="Courier"/>
                <a:cs typeface="Courier"/>
              </a:rPr>
              <a:t>-</a:t>
            </a:r>
            <a:r>
              <a:rPr lang="en-US" sz="1200" b="1" dirty="0" err="1">
                <a:latin typeface="Courier"/>
                <a:cs typeface="Courier"/>
              </a:rPr>
              <a:t>lon</a:t>
            </a:r>
            <a:r>
              <a:rPr lang="en-US" sz="1200" b="1" dirty="0">
                <a:latin typeface="Courier"/>
                <a:cs typeface="Courier"/>
              </a:rPr>
              <a:t> </a:t>
            </a:r>
            <a:r>
              <a:rPr lang="en-US" sz="1200" dirty="0" err="1">
                <a:latin typeface="Courier"/>
                <a:cs typeface="Courier"/>
              </a:rPr>
              <a:t>min:max</a:t>
            </a:r>
            <a:r>
              <a:rPr lang="en-US" sz="1200" dirty="0">
                <a:latin typeface="Courier"/>
                <a:cs typeface="Courier"/>
              </a:rPr>
              <a:t>     Specify a minimum and/or maximum longitude </a:t>
            </a:r>
            <a:r>
              <a:rPr lang="en-US" sz="1200" dirty="0" smtClean="0">
                <a:latin typeface="Courier"/>
                <a:cs typeface="Courier"/>
              </a:rPr>
              <a:t>range</a:t>
            </a:r>
            <a:br>
              <a:rPr lang="en-US" sz="1200" dirty="0" smtClean="0">
                <a:latin typeface="Courier"/>
                <a:cs typeface="Courier"/>
              </a:rPr>
            </a:br>
            <a:r>
              <a:rPr lang="en-US" sz="1200" b="1" dirty="0" smtClean="0">
                <a:latin typeface="Courier"/>
                <a:cs typeface="Courier"/>
              </a:rPr>
              <a:t>-</a:t>
            </a:r>
            <a:r>
              <a:rPr lang="en-US" sz="1200" b="1" dirty="0">
                <a:latin typeface="Courier"/>
                <a:cs typeface="Courier"/>
              </a:rPr>
              <a:t>-radius </a:t>
            </a:r>
            <a:r>
              <a:rPr lang="en-US" sz="1200" dirty="0" err="1">
                <a:latin typeface="Courier"/>
                <a:cs typeface="Courier"/>
              </a:rPr>
              <a:t>lat:lon:maxradius</a:t>
            </a:r>
            <a:r>
              <a:rPr lang="en-US" sz="1200" dirty="0">
                <a:latin typeface="Courier"/>
                <a:cs typeface="Courier"/>
              </a:rPr>
              <a:t>[:</a:t>
            </a:r>
            <a:r>
              <a:rPr lang="en-US" sz="1200" dirty="0" err="1">
                <a:latin typeface="Courier"/>
                <a:cs typeface="Courier"/>
              </a:rPr>
              <a:t>minradius</a:t>
            </a:r>
            <a:r>
              <a:rPr lang="en-US" sz="1200" dirty="0" smtClean="0">
                <a:latin typeface="Courier"/>
                <a:cs typeface="Courier"/>
              </a:rPr>
              <a:t>] Specify </a:t>
            </a:r>
            <a:r>
              <a:rPr lang="en-US" sz="1200" dirty="0">
                <a:latin typeface="Courier"/>
                <a:cs typeface="Courier"/>
              </a:rPr>
              <a:t>circular region </a:t>
            </a:r>
            <a:r>
              <a:rPr lang="en-US" sz="1200" dirty="0" smtClean="0">
                <a:latin typeface="Courier"/>
                <a:cs typeface="Courier"/>
              </a:rPr>
              <a:t>with opt. minimum radius</a:t>
            </a:r>
            <a:br>
              <a:rPr lang="en-US" sz="1200" dirty="0" smtClean="0">
                <a:latin typeface="Courier"/>
                <a:cs typeface="Courier"/>
              </a:rPr>
            </a:br>
            <a:r>
              <a:rPr lang="en-US" sz="1200" b="1" dirty="0" smtClean="0">
                <a:latin typeface="Courier"/>
                <a:cs typeface="Courier"/>
              </a:rPr>
              <a:t>-</a:t>
            </a:r>
            <a:r>
              <a:rPr lang="en-US" sz="1200" b="1" dirty="0">
                <a:latin typeface="Courier"/>
                <a:cs typeface="Courier"/>
              </a:rPr>
              <a:t>-depth </a:t>
            </a:r>
            <a:r>
              <a:rPr lang="en-US" sz="1200" dirty="0" err="1">
                <a:latin typeface="Courier"/>
                <a:cs typeface="Courier"/>
              </a:rPr>
              <a:t>min:max</a:t>
            </a:r>
            <a:r>
              <a:rPr lang="en-US" sz="1200" dirty="0">
                <a:latin typeface="Courier"/>
                <a:cs typeface="Courier"/>
              </a:rPr>
              <a:t>   Specify a minimum and/or maximum depth in </a:t>
            </a:r>
            <a:r>
              <a:rPr lang="en-US" sz="1200" dirty="0" smtClean="0">
                <a:latin typeface="Courier"/>
                <a:cs typeface="Courier"/>
              </a:rPr>
              <a:t>kilometers</a:t>
            </a:r>
            <a:br>
              <a:rPr lang="en-US" sz="1200" dirty="0" smtClean="0">
                <a:latin typeface="Courier"/>
                <a:cs typeface="Courier"/>
              </a:rPr>
            </a:br>
            <a:r>
              <a:rPr lang="en-US" sz="1200" b="1" dirty="0" smtClean="0">
                <a:latin typeface="Courier"/>
                <a:cs typeface="Courier"/>
              </a:rPr>
              <a:t>-</a:t>
            </a:r>
            <a:r>
              <a:rPr lang="en-US" sz="1200" b="1" dirty="0">
                <a:latin typeface="Courier"/>
                <a:cs typeface="Courier"/>
              </a:rPr>
              <a:t>-mag </a:t>
            </a:r>
            <a:r>
              <a:rPr lang="en-US" sz="1200" dirty="0" err="1">
                <a:latin typeface="Courier"/>
                <a:cs typeface="Courier"/>
              </a:rPr>
              <a:t>min:max</a:t>
            </a:r>
            <a:r>
              <a:rPr lang="en-US" sz="1200" dirty="0">
                <a:latin typeface="Courier"/>
                <a:cs typeface="Courier"/>
              </a:rPr>
              <a:t>     Specify a minimum and/or maximum </a:t>
            </a:r>
            <a:r>
              <a:rPr lang="en-US" sz="1200" dirty="0" smtClean="0">
                <a:latin typeface="Courier"/>
                <a:cs typeface="Courier"/>
              </a:rPr>
              <a:t>magnitude</a:t>
            </a:r>
            <a:br>
              <a:rPr lang="en-US" sz="1200" dirty="0" smtClean="0">
                <a:latin typeface="Courier"/>
                <a:cs typeface="Courier"/>
              </a:rPr>
            </a:br>
            <a:r>
              <a:rPr lang="en-US" sz="1200" b="1" dirty="0" smtClean="0">
                <a:latin typeface="Courier"/>
                <a:cs typeface="Courier"/>
              </a:rPr>
              <a:t>-</a:t>
            </a:r>
            <a:r>
              <a:rPr lang="en-US" sz="1200" b="1" dirty="0">
                <a:latin typeface="Courier"/>
                <a:cs typeface="Courier"/>
              </a:rPr>
              <a:t>-</a:t>
            </a:r>
            <a:r>
              <a:rPr lang="en-US" sz="1200" b="1" dirty="0" err="1">
                <a:latin typeface="Courier"/>
                <a:cs typeface="Courier"/>
              </a:rPr>
              <a:t>magtype</a:t>
            </a:r>
            <a:r>
              <a:rPr lang="en-US" sz="1200" b="1" dirty="0">
                <a:latin typeface="Courier"/>
                <a:cs typeface="Courier"/>
              </a:rPr>
              <a:t> </a:t>
            </a:r>
            <a:r>
              <a:rPr lang="en-US" sz="1200" dirty="0">
                <a:latin typeface="Courier"/>
                <a:cs typeface="Courier"/>
              </a:rPr>
              <a:t>type    Specify a magnitude type for magnitude range </a:t>
            </a:r>
            <a:r>
              <a:rPr lang="en-US" sz="1200" dirty="0" smtClean="0">
                <a:latin typeface="Courier"/>
                <a:cs typeface="Courier"/>
              </a:rPr>
              <a:t>limits</a:t>
            </a:r>
            <a:br>
              <a:rPr lang="en-US" sz="1200" dirty="0" smtClean="0">
                <a:latin typeface="Courier"/>
                <a:cs typeface="Courier"/>
              </a:rPr>
            </a:br>
            <a:r>
              <a:rPr lang="en-US" sz="1200" b="1" dirty="0" smtClean="0">
                <a:latin typeface="Courier"/>
                <a:cs typeface="Courier"/>
              </a:rPr>
              <a:t>-</a:t>
            </a:r>
            <a:r>
              <a:rPr lang="en-US" sz="1200" b="1" dirty="0">
                <a:latin typeface="Courier"/>
                <a:cs typeface="Courier"/>
              </a:rPr>
              <a:t>-cat </a:t>
            </a:r>
            <a:r>
              <a:rPr lang="en-US" sz="1200" dirty="0">
                <a:latin typeface="Courier"/>
                <a:cs typeface="Courier"/>
              </a:rPr>
              <a:t>name        Limit to origins from specific catalog (e.g. ISC, PDE, GCMT</a:t>
            </a:r>
            <a:r>
              <a:rPr lang="en-US" sz="1200" dirty="0" smtClean="0">
                <a:latin typeface="Courier"/>
                <a:cs typeface="Courier"/>
              </a:rPr>
              <a:t>)</a:t>
            </a:r>
            <a:br>
              <a:rPr lang="en-US" sz="1200" dirty="0" smtClean="0">
                <a:latin typeface="Courier"/>
                <a:cs typeface="Courier"/>
              </a:rPr>
            </a:br>
            <a:r>
              <a:rPr lang="en-US" sz="1200" b="1" dirty="0" smtClean="0">
                <a:latin typeface="Courier"/>
                <a:cs typeface="Courier"/>
              </a:rPr>
              <a:t>-</a:t>
            </a:r>
            <a:r>
              <a:rPr lang="en-US" sz="1200" b="1" dirty="0">
                <a:latin typeface="Courier"/>
                <a:cs typeface="Courier"/>
              </a:rPr>
              <a:t>-con </a:t>
            </a:r>
            <a:r>
              <a:rPr lang="en-US" sz="1200" dirty="0">
                <a:latin typeface="Courier"/>
                <a:cs typeface="Courier"/>
              </a:rPr>
              <a:t>name        Limit to origins from specific contributor (e.g. ISC, NEIC</a:t>
            </a:r>
            <a:r>
              <a:rPr lang="en-US" sz="1200" dirty="0" smtClean="0">
                <a:latin typeface="Courier"/>
                <a:cs typeface="Courier"/>
              </a:rPr>
              <a:t>)</a:t>
            </a:r>
            <a:br>
              <a:rPr lang="en-US" sz="1200" dirty="0" smtClean="0">
                <a:latin typeface="Courier"/>
                <a:cs typeface="Courier"/>
              </a:rPr>
            </a:br>
            <a:r>
              <a:rPr lang="en-US" sz="1200" b="1" dirty="0" smtClean="0">
                <a:latin typeface="Courier"/>
                <a:cs typeface="Courier"/>
              </a:rPr>
              <a:t>-</a:t>
            </a:r>
            <a:r>
              <a:rPr lang="en-US" sz="1200" b="1" dirty="0">
                <a:latin typeface="Courier"/>
                <a:cs typeface="Courier"/>
              </a:rPr>
              <a:t>-</a:t>
            </a:r>
            <a:r>
              <a:rPr lang="en-US" sz="1200" b="1" dirty="0" err="1">
                <a:latin typeface="Courier"/>
                <a:cs typeface="Courier"/>
              </a:rPr>
              <a:t>ua</a:t>
            </a:r>
            <a:r>
              <a:rPr lang="en-US" sz="1200" b="1" dirty="0">
                <a:latin typeface="Courier"/>
                <a:cs typeface="Courier"/>
              </a:rPr>
              <a:t> </a:t>
            </a:r>
            <a:r>
              <a:rPr lang="en-US" sz="1200" dirty="0">
                <a:latin typeface="Courier"/>
                <a:cs typeface="Courier"/>
              </a:rPr>
              <a:t>date         Limit to origins updated after date (YYYY-MM-DD,HH:MM:SS</a:t>
            </a:r>
            <a:r>
              <a:rPr lang="en-US" sz="1200" dirty="0" smtClean="0">
                <a:latin typeface="Courier"/>
                <a:cs typeface="Courier"/>
              </a:rPr>
              <a:t>)</a:t>
            </a:r>
            <a:br>
              <a:rPr lang="en-US" sz="1200" dirty="0" smtClean="0">
                <a:latin typeface="Courier"/>
                <a:cs typeface="Courier"/>
              </a:rPr>
            </a:br>
            <a:r>
              <a:rPr lang="en-US" sz="1200" b="1" dirty="0" smtClean="0">
                <a:latin typeface="Courier"/>
                <a:cs typeface="Courier"/>
              </a:rPr>
              <a:t>-</a:t>
            </a:r>
            <a:r>
              <a:rPr lang="en-US" sz="1200" b="1" dirty="0">
                <a:latin typeface="Courier"/>
                <a:cs typeface="Courier"/>
              </a:rPr>
              <a:t>-</a:t>
            </a:r>
            <a:r>
              <a:rPr lang="en-US" sz="1200" b="1" dirty="0" err="1">
                <a:latin typeface="Courier"/>
                <a:cs typeface="Courier"/>
              </a:rPr>
              <a:t>allorigins</a:t>
            </a:r>
            <a:r>
              <a:rPr lang="en-US" sz="1200" b="1" dirty="0">
                <a:latin typeface="Courier"/>
                <a:cs typeface="Courier"/>
              </a:rPr>
              <a:t>      </a:t>
            </a:r>
            <a:r>
              <a:rPr lang="en-US" sz="1200" dirty="0">
                <a:latin typeface="Courier"/>
                <a:cs typeface="Courier"/>
              </a:rPr>
              <a:t>Return all origins, default is only primary origin per </a:t>
            </a:r>
            <a:r>
              <a:rPr lang="en-US" sz="1200" dirty="0" smtClean="0">
                <a:latin typeface="Courier"/>
                <a:cs typeface="Courier"/>
              </a:rPr>
              <a:t>event</a:t>
            </a:r>
            <a:r>
              <a:rPr lang="en-US" sz="1200" dirty="0">
                <a:latin typeface="Courier"/>
                <a:cs typeface="Courier"/>
              </a:rPr>
              <a:t/>
            </a:r>
            <a:br>
              <a:rPr lang="en-US" sz="1200" dirty="0">
                <a:latin typeface="Courier"/>
                <a:cs typeface="Courier"/>
              </a:rPr>
            </a:br>
            <a:r>
              <a:rPr lang="en-US" sz="1200" b="1" dirty="0" smtClean="0">
                <a:latin typeface="Courier"/>
                <a:cs typeface="Courier"/>
              </a:rPr>
              <a:t>-</a:t>
            </a:r>
            <a:r>
              <a:rPr lang="en-US" sz="1200" b="1" dirty="0">
                <a:latin typeface="Courier"/>
                <a:cs typeface="Courier"/>
              </a:rPr>
              <a:t>-</a:t>
            </a:r>
            <a:r>
              <a:rPr lang="en-US" sz="1200" b="1" dirty="0" err="1">
                <a:latin typeface="Courier"/>
                <a:cs typeface="Courier"/>
              </a:rPr>
              <a:t>allmags</a:t>
            </a:r>
            <a:r>
              <a:rPr lang="en-US" sz="1200" b="1" dirty="0">
                <a:latin typeface="Courier"/>
                <a:cs typeface="Courier"/>
              </a:rPr>
              <a:t>         </a:t>
            </a:r>
            <a:r>
              <a:rPr lang="en-US" sz="1200" dirty="0">
                <a:latin typeface="Courier"/>
                <a:cs typeface="Courier"/>
              </a:rPr>
              <a:t>Return all magnitudes, default is only primary magnitude per </a:t>
            </a:r>
            <a:r>
              <a:rPr lang="en-US" sz="1200" dirty="0" smtClean="0">
                <a:latin typeface="Courier"/>
                <a:cs typeface="Courier"/>
              </a:rPr>
              <a:t>event</a:t>
            </a:r>
            <a:br>
              <a:rPr lang="en-US" sz="1200" dirty="0" smtClean="0">
                <a:latin typeface="Courier"/>
                <a:cs typeface="Courier"/>
              </a:rPr>
            </a:br>
            <a:r>
              <a:rPr lang="en-US" sz="1200" b="1" dirty="0" smtClean="0">
                <a:latin typeface="Courier"/>
                <a:cs typeface="Courier"/>
              </a:rPr>
              <a:t>-</a:t>
            </a:r>
            <a:r>
              <a:rPr lang="en-US" sz="1200" b="1" dirty="0">
                <a:latin typeface="Courier"/>
                <a:cs typeface="Courier"/>
              </a:rPr>
              <a:t>-</a:t>
            </a:r>
            <a:r>
              <a:rPr lang="en-US" sz="1200" b="1" dirty="0" err="1">
                <a:latin typeface="Courier"/>
                <a:cs typeface="Courier"/>
              </a:rPr>
              <a:t>orderbymag</a:t>
            </a:r>
            <a:r>
              <a:rPr lang="en-US" sz="1200" b="1" dirty="0">
                <a:latin typeface="Courier"/>
                <a:cs typeface="Courier"/>
              </a:rPr>
              <a:t>      </a:t>
            </a:r>
            <a:r>
              <a:rPr lang="en-US" sz="1200" dirty="0">
                <a:latin typeface="Courier"/>
                <a:cs typeface="Courier"/>
              </a:rPr>
              <a:t>Order results by magnitude instead of </a:t>
            </a:r>
            <a:r>
              <a:rPr lang="en-US" sz="1200" dirty="0" smtClean="0">
                <a:latin typeface="Courier"/>
                <a:cs typeface="Courier"/>
              </a:rPr>
              <a:t>time</a:t>
            </a:r>
            <a:br>
              <a:rPr lang="en-US" sz="1200" dirty="0" smtClean="0">
                <a:latin typeface="Courier"/>
                <a:cs typeface="Courier"/>
              </a:rPr>
            </a:br>
            <a:r>
              <a:rPr lang="en-US" sz="1200" b="1" dirty="0" smtClean="0">
                <a:latin typeface="Courier"/>
                <a:cs typeface="Courier"/>
              </a:rPr>
              <a:t>-</a:t>
            </a:r>
            <a:r>
              <a:rPr lang="en-US" sz="1200" b="1" dirty="0">
                <a:latin typeface="Courier"/>
                <a:cs typeface="Courier"/>
              </a:rPr>
              <a:t>-</a:t>
            </a:r>
            <a:r>
              <a:rPr lang="en-US" sz="1200" b="1" dirty="0" err="1">
                <a:latin typeface="Courier"/>
                <a:cs typeface="Courier"/>
              </a:rPr>
              <a:t>evid</a:t>
            </a:r>
            <a:r>
              <a:rPr lang="en-US" sz="1200" b="1" dirty="0">
                <a:latin typeface="Courier"/>
                <a:cs typeface="Courier"/>
              </a:rPr>
              <a:t> </a:t>
            </a:r>
            <a:r>
              <a:rPr lang="en-US" sz="1200" dirty="0">
                <a:latin typeface="Courier"/>
                <a:cs typeface="Courier"/>
              </a:rPr>
              <a:t>id         Select a specific event by DMC event </a:t>
            </a:r>
            <a:r>
              <a:rPr lang="en-US" sz="1200" dirty="0" smtClean="0">
                <a:latin typeface="Courier"/>
                <a:cs typeface="Courier"/>
              </a:rPr>
              <a:t>ID</a:t>
            </a:r>
            <a:br>
              <a:rPr lang="en-US" sz="1200" dirty="0" smtClean="0">
                <a:latin typeface="Courier"/>
                <a:cs typeface="Courier"/>
              </a:rPr>
            </a:br>
            <a:r>
              <a:rPr lang="en-US" sz="1200" b="1" dirty="0" smtClean="0">
                <a:latin typeface="Courier"/>
                <a:cs typeface="Courier"/>
              </a:rPr>
              <a:t>-</a:t>
            </a:r>
            <a:r>
              <a:rPr lang="en-US" sz="1200" b="1" dirty="0">
                <a:latin typeface="Courier"/>
                <a:cs typeface="Courier"/>
              </a:rPr>
              <a:t>-</a:t>
            </a:r>
            <a:r>
              <a:rPr lang="en-US" sz="1200" b="1" dirty="0" err="1">
                <a:latin typeface="Courier"/>
                <a:cs typeface="Courier"/>
              </a:rPr>
              <a:t>orid</a:t>
            </a:r>
            <a:r>
              <a:rPr lang="en-US" sz="1200" b="1" dirty="0">
                <a:latin typeface="Courier"/>
                <a:cs typeface="Courier"/>
              </a:rPr>
              <a:t> </a:t>
            </a:r>
            <a:r>
              <a:rPr lang="en-US" sz="1200" dirty="0">
                <a:latin typeface="Courier"/>
                <a:cs typeface="Courier"/>
              </a:rPr>
              <a:t>id         Select a specific event by DMC origin </a:t>
            </a:r>
            <a:r>
              <a:rPr lang="en-US" sz="1200" dirty="0" smtClean="0">
                <a:latin typeface="Courier"/>
                <a:cs typeface="Courier"/>
              </a:rPr>
              <a:t>ID</a:t>
            </a:r>
            <a:br>
              <a:rPr lang="en-US" sz="1200" dirty="0" smtClean="0">
                <a:latin typeface="Courier"/>
                <a:cs typeface="Courier"/>
              </a:rPr>
            </a:br>
            <a:r>
              <a:rPr lang="en-US" sz="1200" b="1" dirty="0" smtClean="0">
                <a:latin typeface="Courier"/>
                <a:cs typeface="Courier"/>
              </a:rPr>
              <a:t>-</a:t>
            </a:r>
            <a:r>
              <a:rPr lang="en-US" sz="1200" b="1" dirty="0">
                <a:latin typeface="Courier"/>
                <a:cs typeface="Courier"/>
              </a:rPr>
              <a:t>X </a:t>
            </a:r>
            <a:r>
              <a:rPr lang="en-US" sz="1200" dirty="0" err="1">
                <a:latin typeface="Courier"/>
                <a:cs typeface="Courier"/>
              </a:rPr>
              <a:t>xmlfile</a:t>
            </a:r>
            <a:r>
              <a:rPr lang="en-US" sz="1200" dirty="0">
                <a:latin typeface="Courier"/>
                <a:cs typeface="Courier"/>
              </a:rPr>
              <a:t>        Write raw returned XML to </a:t>
            </a:r>
            <a:r>
              <a:rPr lang="en-US" sz="1200" dirty="0" err="1" smtClean="0">
                <a:latin typeface="Courier"/>
                <a:cs typeface="Courier"/>
              </a:rPr>
              <a:t>xmlfile</a:t>
            </a:r>
            <a:r>
              <a:rPr lang="en-US" sz="1200" dirty="0" smtClean="0">
                <a:latin typeface="Courier"/>
                <a:cs typeface="Courier"/>
              </a:rPr>
              <a:t/>
            </a:r>
            <a:br>
              <a:rPr lang="en-US" sz="1200" dirty="0" smtClean="0">
                <a:latin typeface="Courier"/>
                <a:cs typeface="Courier"/>
              </a:rPr>
            </a:br>
            <a:r>
              <a:rPr lang="en-US" sz="1200" b="1" dirty="0" smtClean="0">
                <a:latin typeface="Courier"/>
                <a:cs typeface="Courier"/>
              </a:rPr>
              <a:t>-</a:t>
            </a:r>
            <a:r>
              <a:rPr lang="en-US" sz="1200" b="1" dirty="0">
                <a:latin typeface="Courier"/>
                <a:cs typeface="Courier"/>
              </a:rPr>
              <a:t>A </a:t>
            </a:r>
            <a:r>
              <a:rPr lang="en-US" sz="1200" dirty="0" err="1">
                <a:latin typeface="Courier"/>
                <a:cs typeface="Courier"/>
              </a:rPr>
              <a:t>appname</a:t>
            </a:r>
            <a:r>
              <a:rPr lang="en-US" sz="1200" dirty="0">
                <a:latin typeface="Courier"/>
                <a:cs typeface="Courier"/>
              </a:rPr>
              <a:t>        Application/version string for </a:t>
            </a:r>
            <a:r>
              <a:rPr lang="en-US" sz="1200" dirty="0" smtClean="0">
                <a:latin typeface="Courier"/>
                <a:cs typeface="Courier"/>
              </a:rPr>
              <a:t>identification</a:t>
            </a:r>
            <a:br>
              <a:rPr lang="en-US" sz="1200" dirty="0" smtClean="0">
                <a:latin typeface="Courier"/>
                <a:cs typeface="Courier"/>
              </a:rPr>
            </a:br>
            <a:r>
              <a:rPr lang="en-US" sz="1200" b="1" dirty="0" smtClean="0">
                <a:latin typeface="Courier"/>
                <a:cs typeface="Courier"/>
              </a:rPr>
              <a:t>-</a:t>
            </a:r>
            <a:r>
              <a:rPr lang="en-US" sz="1200" b="1" dirty="0">
                <a:latin typeface="Courier"/>
                <a:cs typeface="Courier"/>
              </a:rPr>
              <a:t>o </a:t>
            </a:r>
            <a:r>
              <a:rPr lang="en-US" sz="1200" dirty="0" err="1">
                <a:latin typeface="Courier"/>
                <a:cs typeface="Courier"/>
              </a:rPr>
              <a:t>outfile</a:t>
            </a:r>
            <a:r>
              <a:rPr lang="en-US" sz="1200" dirty="0">
                <a:latin typeface="Courier"/>
                <a:cs typeface="Courier"/>
              </a:rPr>
              <a:t>        Write event information to specified file, default: console</a:t>
            </a:r>
            <a:endParaRPr lang="en-US" sz="1200" dirty="0" smtClean="0">
              <a:latin typeface="Courier"/>
              <a:cs typeface="Courier"/>
            </a:endParaRPr>
          </a:p>
        </p:txBody>
      </p:sp>
      <p:sp>
        <p:nvSpPr>
          <p:cNvPr id="5" name="Rectangle 4"/>
          <p:cNvSpPr/>
          <p:nvPr/>
        </p:nvSpPr>
        <p:spPr>
          <a:xfrm>
            <a:off x="1762606" y="1600200"/>
            <a:ext cx="6924194" cy="4603558"/>
          </a:xfrm>
          <a:prstGeom prst="rect">
            <a:avLst/>
          </a:prstGeom>
          <a:gradFill flip="none" rotWithShape="1">
            <a:gsLst>
              <a:gs pos="0">
                <a:schemeClr val="bg1"/>
              </a:gs>
              <a:gs pos="100000">
                <a:schemeClr val="bg1">
                  <a:alpha val="11000"/>
                </a:schemeClr>
              </a:gs>
              <a:gs pos="88000">
                <a:schemeClr val="bg1">
                  <a:alpha val="84000"/>
                </a:schemeClr>
              </a:gs>
            </a:gsLst>
            <a:path path="rect">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00" dirty="0" smtClean="0">
                <a:solidFill>
                  <a:schemeClr val="tx1">
                    <a:lumMod val="95000"/>
                    <a:lumOff val="5000"/>
                  </a:schemeClr>
                </a:solidFill>
              </a:rPr>
              <a:t>--help</a:t>
            </a:r>
            <a:endParaRPr lang="en-US" sz="16600" dirty="0">
              <a:solidFill>
                <a:schemeClr val="tx1">
                  <a:lumMod val="95000"/>
                  <a:lumOff val="5000"/>
                </a:schemeClr>
              </a:solidFill>
            </a:endParaRPr>
          </a:p>
        </p:txBody>
      </p:sp>
    </p:spTree>
    <p:extLst>
      <p:ext uri="{BB962C8B-B14F-4D97-AF65-F5344CB8AC3E}">
        <p14:creationId xmlns:p14="http://schemas.microsoft.com/office/powerpoint/2010/main" val="92427361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Quick access to metadata</a:t>
            </a:r>
            <a:endParaRPr lang="en-US" dirty="0"/>
          </a:p>
        </p:txBody>
      </p:sp>
      <p:sp>
        <p:nvSpPr>
          <p:cNvPr id="3" name="Content Placeholder 2"/>
          <p:cNvSpPr>
            <a:spLocks noGrp="1"/>
          </p:cNvSpPr>
          <p:nvPr>
            <p:ph idx="1"/>
          </p:nvPr>
        </p:nvSpPr>
        <p:spPr>
          <a:xfrm>
            <a:off x="498474" y="1981201"/>
            <a:ext cx="8361364" cy="1596622"/>
          </a:xfrm>
        </p:spPr>
        <p:txBody>
          <a:bodyPr>
            <a:normAutofit/>
          </a:bodyPr>
          <a:lstStyle/>
          <a:p>
            <a:pPr>
              <a:buNone/>
            </a:pPr>
            <a:r>
              <a:rPr lang="en-US" sz="3600" dirty="0" smtClean="0">
                <a:solidFill>
                  <a:schemeClr val="tx1">
                    <a:lumMod val="65000"/>
                    <a:lumOff val="35000"/>
                  </a:schemeClr>
                </a:solidFill>
                <a:latin typeface="Courier"/>
                <a:cs typeface="Courier"/>
              </a:rPr>
              <a:t>$</a:t>
            </a:r>
            <a:r>
              <a:rPr lang="en-US" sz="3600" dirty="0" smtClean="0">
                <a:latin typeface="Courier"/>
                <a:cs typeface="Courier"/>
              </a:rPr>
              <a:t> </a:t>
            </a:r>
            <a:r>
              <a:rPr lang="en-US" sz="3600" dirty="0" err="1" smtClean="0">
                <a:latin typeface="Courier"/>
                <a:cs typeface="Courier"/>
              </a:rPr>
              <a:t>FetchMetadata</a:t>
            </a:r>
            <a:r>
              <a:rPr lang="en-US" sz="3600" dirty="0" smtClean="0">
                <a:latin typeface="Courier"/>
                <a:cs typeface="Courier"/>
              </a:rPr>
              <a:t> -N TA -S ELFS</a:t>
            </a:r>
          </a:p>
          <a:p>
            <a:pPr>
              <a:buNone/>
            </a:pPr>
            <a:endParaRPr lang="en-US" sz="3600" dirty="0" smtClean="0"/>
          </a:p>
        </p:txBody>
      </p:sp>
      <p:sp>
        <p:nvSpPr>
          <p:cNvPr id="4" name="Slide Number Placeholder 3"/>
          <p:cNvSpPr>
            <a:spLocks noGrp="1"/>
          </p:cNvSpPr>
          <p:nvPr>
            <p:ph type="sldNum" sz="quarter" idx="12"/>
          </p:nvPr>
        </p:nvSpPr>
        <p:spPr/>
        <p:txBody>
          <a:bodyPr/>
          <a:lstStyle/>
          <a:p>
            <a:pPr>
              <a:defRPr/>
            </a:pPr>
            <a:fld id="{64A8D420-7532-114A-A9FE-951ABC9479E8}" type="slidenum">
              <a:rPr lang="en-US" smtClean="0"/>
              <a:pPr>
                <a:defRPr/>
              </a:pPr>
              <a:t>29</a:t>
            </a:fld>
            <a:endParaRPr lang="en-US"/>
          </a:p>
        </p:txBody>
      </p:sp>
      <p:sp>
        <p:nvSpPr>
          <p:cNvPr id="6" name="TextBox 5"/>
          <p:cNvSpPr txBox="1"/>
          <p:nvPr/>
        </p:nvSpPr>
        <p:spPr>
          <a:xfrm>
            <a:off x="1513984" y="5732867"/>
            <a:ext cx="6285547" cy="830997"/>
          </a:xfrm>
          <a:prstGeom prst="rect">
            <a:avLst/>
          </a:prstGeom>
          <a:noFill/>
        </p:spPr>
        <p:txBody>
          <a:bodyPr wrap="square" rtlCol="0">
            <a:spAutoFit/>
          </a:bodyPr>
          <a:lstStyle/>
          <a:p>
            <a:pPr marL="342900" indent="-342900">
              <a:buFont typeface="Wingdings" charset="2"/>
              <a:buChar char="²"/>
            </a:pPr>
            <a:r>
              <a:rPr lang="en-US" sz="2400" b="0" dirty="0" smtClean="0"/>
              <a:t>The existence of metadata does not guarantee that time series data exists </a:t>
            </a:r>
            <a:endParaRPr lang="en-US" sz="2400" b="0" dirty="0"/>
          </a:p>
        </p:txBody>
      </p:sp>
      <p:sp>
        <p:nvSpPr>
          <p:cNvPr id="7" name="TextBox 6"/>
          <p:cNvSpPr txBox="1"/>
          <p:nvPr/>
        </p:nvSpPr>
        <p:spPr>
          <a:xfrm>
            <a:off x="1" y="2856421"/>
            <a:ext cx="9144000" cy="2400657"/>
          </a:xfrm>
          <a:prstGeom prst="rect">
            <a:avLst/>
          </a:prstGeom>
          <a:noFill/>
        </p:spPr>
        <p:txBody>
          <a:bodyPr wrap="square" rIns="0" rtlCol="0">
            <a:spAutoFit/>
          </a:bodyPr>
          <a:lstStyle/>
          <a:p>
            <a:r>
              <a:rPr lang="en-US" sz="1000" dirty="0" smtClean="0">
                <a:latin typeface="Consolas"/>
                <a:cs typeface="Consolas"/>
              </a:rPr>
              <a:t>Received </a:t>
            </a:r>
            <a:r>
              <a:rPr lang="en-US" sz="1000" dirty="0">
                <a:latin typeface="Consolas"/>
                <a:cs typeface="Consolas"/>
              </a:rPr>
              <a:t>112.5 KB of metadata in 0.1 seconds (796.2 KB/s)</a:t>
            </a:r>
          </a:p>
          <a:p>
            <a:r>
              <a:rPr lang="en-US" sz="1000" dirty="0">
                <a:latin typeface="Consolas"/>
                <a:cs typeface="Consolas"/>
              </a:rPr>
              <a:t>Processed metadata for 114 channel epochs in 0.4 seconds (316.7 KB/s)</a:t>
            </a:r>
          </a:p>
          <a:p>
            <a:r>
              <a:rPr lang="en-US" sz="1000" dirty="0">
                <a:latin typeface="Consolas"/>
                <a:cs typeface="Consolas"/>
              </a:rPr>
              <a:t>#net|sta|loc|chan|lat|lon|elev|depth|azimuth|dip|instrument|scale|scalefreq|scaleunits|samplerate|start|end</a:t>
            </a:r>
          </a:p>
          <a:p>
            <a:r>
              <a:rPr lang="en-US" sz="1000" dirty="0">
                <a:latin typeface="Consolas"/>
                <a:cs typeface="Consolas"/>
              </a:rPr>
              <a:t>TA|ELFS|--|ACE|40.6183|-120.7279|1553.0|0.0|0.0|0.0|Quanterra 330 Linear Phase Composite||0||0|2007-08-16T21:01:00|2007-10-09T18</a:t>
            </a:r>
            <a:r>
              <a:rPr lang="en-US" sz="1000" dirty="0" smtClean="0">
                <a:latin typeface="Consolas"/>
                <a:cs typeface="Consolas"/>
              </a:rPr>
              <a:t>:</a:t>
            </a:r>
            <a:endParaRPr lang="en-US" sz="1000" dirty="0">
              <a:latin typeface="Consolas"/>
              <a:cs typeface="Consolas"/>
            </a:endParaRPr>
          </a:p>
          <a:p>
            <a:r>
              <a:rPr lang="en-US" sz="1000" dirty="0">
                <a:latin typeface="Consolas"/>
                <a:cs typeface="Consolas"/>
              </a:rPr>
              <a:t>TA|ELFS|--|BHE|40.6183|-120.7279|1553.0|0.0|84.9|0.0|Streckeisen STS-2 G3/</a:t>
            </a:r>
            <a:r>
              <a:rPr lang="en-US" sz="1000" dirty="0" err="1">
                <a:latin typeface="Consolas"/>
                <a:cs typeface="Consolas"/>
              </a:rPr>
              <a:t>Quanterra</a:t>
            </a:r>
            <a:r>
              <a:rPr lang="en-US" sz="1000" dirty="0">
                <a:latin typeface="Consolas"/>
                <a:cs typeface="Consolas"/>
              </a:rPr>
              <a:t> 330 Linear Phase Co|6.27192E8|0.2|M/S|40|</a:t>
            </a:r>
            <a:r>
              <a:rPr lang="en-US" sz="1000" dirty="0" smtClean="0">
                <a:latin typeface="Consolas"/>
                <a:cs typeface="Consolas"/>
              </a:rPr>
              <a:t>2007</a:t>
            </a:r>
          </a:p>
          <a:p>
            <a:r>
              <a:rPr lang="en-US" sz="1000" dirty="0" smtClean="0">
                <a:latin typeface="Consolas"/>
                <a:cs typeface="Consolas"/>
              </a:rPr>
              <a:t>TA</a:t>
            </a:r>
            <a:r>
              <a:rPr lang="en-US" sz="1000" dirty="0">
                <a:latin typeface="Consolas"/>
                <a:cs typeface="Consolas"/>
              </a:rPr>
              <a:t>|ELFS|--|BHN|40.6183|-120.7279|1553.0|0.0|354.9|0.0|Streckeisen STS-2 G3/</a:t>
            </a:r>
            <a:r>
              <a:rPr lang="en-US" sz="1000" dirty="0" err="1">
                <a:latin typeface="Consolas"/>
                <a:cs typeface="Consolas"/>
              </a:rPr>
              <a:t>Quanterra</a:t>
            </a:r>
            <a:r>
              <a:rPr lang="en-US" sz="1000" dirty="0">
                <a:latin typeface="Consolas"/>
                <a:cs typeface="Consolas"/>
              </a:rPr>
              <a:t> 330 Linear Phase Co|6.27192E8|0.2|M/S|40|</a:t>
            </a:r>
            <a:r>
              <a:rPr lang="en-US" sz="1000" dirty="0" smtClean="0">
                <a:latin typeface="Consolas"/>
                <a:cs typeface="Consolas"/>
              </a:rPr>
              <a:t>200</a:t>
            </a:r>
          </a:p>
          <a:p>
            <a:r>
              <a:rPr lang="en-US" sz="1000" dirty="0" smtClean="0">
                <a:latin typeface="Consolas"/>
                <a:cs typeface="Consolas"/>
              </a:rPr>
              <a:t>TA</a:t>
            </a:r>
            <a:r>
              <a:rPr lang="en-US" sz="1000" dirty="0">
                <a:latin typeface="Consolas"/>
                <a:cs typeface="Consolas"/>
              </a:rPr>
              <a:t>|ELFS|--|BHZ|40.6183|-120.7279|1553.0|0.0|0.0|-90.0|Streckeisen STS-2 G3/</a:t>
            </a:r>
            <a:r>
              <a:rPr lang="en-US" sz="1000" dirty="0" err="1">
                <a:latin typeface="Consolas"/>
                <a:cs typeface="Consolas"/>
              </a:rPr>
              <a:t>Quanterra</a:t>
            </a:r>
            <a:r>
              <a:rPr lang="en-US" sz="1000" dirty="0">
                <a:latin typeface="Consolas"/>
                <a:cs typeface="Consolas"/>
              </a:rPr>
              <a:t> 330 Linear Phase Co|6.27192E8|0.2|M/S|40|</a:t>
            </a:r>
            <a:r>
              <a:rPr lang="en-US" sz="1000" dirty="0" smtClean="0">
                <a:latin typeface="Consolas"/>
                <a:cs typeface="Consolas"/>
              </a:rPr>
              <a:t>200</a:t>
            </a:r>
          </a:p>
          <a:p>
            <a:r>
              <a:rPr lang="en-US" sz="1000" dirty="0" smtClean="0">
                <a:latin typeface="Consolas"/>
                <a:cs typeface="Consolas"/>
              </a:rPr>
              <a:t>TA</a:t>
            </a:r>
            <a:r>
              <a:rPr lang="en-US" sz="1000" dirty="0">
                <a:latin typeface="Consolas"/>
                <a:cs typeface="Consolas"/>
              </a:rPr>
              <a:t>|ELFS|--|LCE|40.6183|-120.7279|1553.0|0.0|0.0|0.0|Quanterra 330 Linear Phase Composite|1000000.0|0|S|1|2007-08-16T21:01:00|</a:t>
            </a:r>
            <a:r>
              <a:rPr lang="en-US" sz="1000" dirty="0" smtClean="0">
                <a:latin typeface="Consolas"/>
                <a:cs typeface="Consolas"/>
              </a:rPr>
              <a:t>2007</a:t>
            </a:r>
            <a:endParaRPr lang="en-US" sz="1000" dirty="0">
              <a:latin typeface="Consolas"/>
              <a:cs typeface="Consolas"/>
            </a:endParaRPr>
          </a:p>
          <a:p>
            <a:r>
              <a:rPr lang="en-US" sz="1000" dirty="0">
                <a:latin typeface="Consolas"/>
                <a:cs typeface="Consolas"/>
              </a:rPr>
              <a:t>TA|ELFS|--|LCQ|40.6183|-120.7279|1553.0|0.0|0.0|0.0|Quanterra 330 Linear Phase Composite|1.0|0|PERCENT|1|2007-08-16T21:01:00|</a:t>
            </a:r>
            <a:r>
              <a:rPr lang="en-US" sz="1000" dirty="0" smtClean="0">
                <a:latin typeface="Consolas"/>
                <a:cs typeface="Consolas"/>
              </a:rPr>
              <a:t>2007</a:t>
            </a:r>
            <a:endParaRPr lang="en-US" sz="1000" dirty="0">
              <a:latin typeface="Consolas"/>
              <a:cs typeface="Consolas"/>
            </a:endParaRPr>
          </a:p>
          <a:p>
            <a:r>
              <a:rPr lang="en-US" sz="1000" dirty="0">
                <a:latin typeface="Consolas"/>
                <a:cs typeface="Consolas"/>
              </a:rPr>
              <a:t>TA|ELFS|--|LHE|40.6183|-120.7279|1553.0|0.0|84.9|0.0|Streckeisen STS-2 G3/</a:t>
            </a:r>
            <a:r>
              <a:rPr lang="en-US" sz="1000" dirty="0" err="1">
                <a:latin typeface="Consolas"/>
                <a:cs typeface="Consolas"/>
              </a:rPr>
              <a:t>Quanterra</a:t>
            </a:r>
            <a:r>
              <a:rPr lang="en-US" sz="1000" dirty="0">
                <a:latin typeface="Consolas"/>
                <a:cs typeface="Consolas"/>
              </a:rPr>
              <a:t> 330 Linear Phase Co|6.25202E8|0.03|M/S|1|</a:t>
            </a:r>
            <a:r>
              <a:rPr lang="en-US" sz="1000" dirty="0" smtClean="0">
                <a:latin typeface="Consolas"/>
                <a:cs typeface="Consolas"/>
              </a:rPr>
              <a:t>2007</a:t>
            </a:r>
            <a:endParaRPr lang="en-US" sz="1000" dirty="0">
              <a:latin typeface="Consolas"/>
              <a:cs typeface="Consolas"/>
            </a:endParaRPr>
          </a:p>
          <a:p>
            <a:r>
              <a:rPr lang="en-US" sz="1000" dirty="0">
                <a:latin typeface="Consolas"/>
                <a:cs typeface="Consolas"/>
              </a:rPr>
              <a:t>TA|ELFS|--|LHN|40.6183|-120.7279|1553.0|0.0|354.9|0.0|Streckeisen STS-2 G3/</a:t>
            </a:r>
            <a:r>
              <a:rPr lang="en-US" sz="1000" dirty="0" err="1">
                <a:latin typeface="Consolas"/>
                <a:cs typeface="Consolas"/>
              </a:rPr>
              <a:t>Quanterra</a:t>
            </a:r>
            <a:r>
              <a:rPr lang="en-US" sz="1000" dirty="0">
                <a:latin typeface="Consolas"/>
                <a:cs typeface="Consolas"/>
              </a:rPr>
              <a:t> 330 Linear Phase Co|6.25202E8|0.03|M/S|1|</a:t>
            </a:r>
            <a:r>
              <a:rPr lang="en-US" sz="1000" dirty="0" smtClean="0">
                <a:latin typeface="Consolas"/>
                <a:cs typeface="Consolas"/>
              </a:rPr>
              <a:t>200</a:t>
            </a:r>
            <a:endParaRPr lang="en-US" sz="1000" dirty="0">
              <a:latin typeface="Consolas"/>
              <a:cs typeface="Consolas"/>
            </a:endParaRPr>
          </a:p>
          <a:p>
            <a:r>
              <a:rPr lang="en-US" sz="1000" dirty="0">
                <a:latin typeface="Consolas"/>
                <a:cs typeface="Consolas"/>
              </a:rPr>
              <a:t>TA|ELFS|--|LHZ|40.6183|-120.7279|1553.0|0.0|0.0|-90.0|Streckeisen STS-2 G3/</a:t>
            </a:r>
            <a:r>
              <a:rPr lang="en-US" sz="1000" dirty="0" err="1">
                <a:latin typeface="Consolas"/>
                <a:cs typeface="Consolas"/>
              </a:rPr>
              <a:t>Quanterra</a:t>
            </a:r>
            <a:r>
              <a:rPr lang="en-US" sz="1000" dirty="0">
                <a:latin typeface="Consolas"/>
                <a:cs typeface="Consolas"/>
              </a:rPr>
              <a:t> 330 Linear Phase Co|6.25202E8|0.03|M/S|1|</a:t>
            </a:r>
            <a:r>
              <a:rPr lang="en-US" sz="1000" dirty="0" smtClean="0">
                <a:latin typeface="Consolas"/>
                <a:cs typeface="Consolas"/>
              </a:rPr>
              <a:t>200</a:t>
            </a:r>
            <a:endParaRPr lang="en-US" sz="1000" dirty="0">
              <a:latin typeface="Consolas"/>
              <a:cs typeface="Consolas"/>
            </a:endParaRPr>
          </a:p>
          <a:p>
            <a:r>
              <a:rPr lang="en-US" sz="1000" dirty="0">
                <a:solidFill>
                  <a:schemeClr val="bg1">
                    <a:lumMod val="50000"/>
                  </a:schemeClr>
                </a:solidFill>
                <a:latin typeface="Consolas"/>
                <a:cs typeface="Consolas"/>
              </a:rPr>
              <a:t>TA|ELFS|--|LOG|40.6183|-120.7279|1553.0|0.0|0.0|0.0|Quanterra 330 Linear Phase Composite||0||0|2007-08-16T21:01:00|2007-10-</a:t>
            </a:r>
            <a:r>
              <a:rPr lang="en-US" sz="1000" dirty="0" smtClean="0">
                <a:solidFill>
                  <a:schemeClr val="bg1">
                    <a:lumMod val="50000"/>
                  </a:schemeClr>
                </a:solidFill>
                <a:latin typeface="Consolas"/>
                <a:cs typeface="Consolas"/>
              </a:rPr>
              <a:t>09T18:</a:t>
            </a:r>
            <a:endParaRPr lang="en-US" sz="1000" dirty="0">
              <a:solidFill>
                <a:schemeClr val="bg1">
                  <a:lumMod val="50000"/>
                </a:schemeClr>
              </a:solidFill>
              <a:latin typeface="Consolas"/>
              <a:cs typeface="Consolas"/>
            </a:endParaRPr>
          </a:p>
          <a:p>
            <a:r>
              <a:rPr lang="en-US" sz="1000" dirty="0">
                <a:solidFill>
                  <a:schemeClr val="bg1">
                    <a:lumMod val="65000"/>
                  </a:schemeClr>
                </a:solidFill>
                <a:latin typeface="Consolas"/>
                <a:cs typeface="Consolas"/>
              </a:rPr>
              <a:t>TA|ELFS|--|OCF|40.6183|-120.7279|1553.0|0.0|0.0|0.0|Quanterra 330 Linear Phase Composite||0||0|2007-08-16T21:01:00|2007-10-09T18</a:t>
            </a:r>
            <a:r>
              <a:rPr lang="en-US" sz="1000" dirty="0" smtClean="0">
                <a:solidFill>
                  <a:schemeClr val="bg1">
                    <a:lumMod val="65000"/>
                  </a:schemeClr>
                </a:solidFill>
                <a:latin typeface="Consolas"/>
                <a:cs typeface="Consolas"/>
              </a:rPr>
              <a:t>:</a:t>
            </a:r>
            <a:endParaRPr lang="en-US" sz="1000" dirty="0">
              <a:solidFill>
                <a:schemeClr val="bg1">
                  <a:lumMod val="65000"/>
                </a:schemeClr>
              </a:solidFill>
              <a:latin typeface="Consolas"/>
              <a:cs typeface="Consolas"/>
            </a:endParaRPr>
          </a:p>
          <a:p>
            <a:r>
              <a:rPr lang="en-US" sz="1000" dirty="0">
                <a:solidFill>
                  <a:schemeClr val="bg1">
                    <a:lumMod val="75000"/>
                  </a:schemeClr>
                </a:solidFill>
                <a:latin typeface="Consolas"/>
                <a:cs typeface="Consolas"/>
              </a:rPr>
              <a:t>TA|ELFS|--|UHE|40.6183|-120.7279|1553.0|0.0|84.9|0.0|Streckeisen STS-2 G3/</a:t>
            </a:r>
            <a:r>
              <a:rPr lang="en-US" sz="1000" dirty="0" err="1">
                <a:solidFill>
                  <a:schemeClr val="bg1">
                    <a:lumMod val="75000"/>
                  </a:schemeClr>
                </a:solidFill>
                <a:latin typeface="Consolas"/>
                <a:cs typeface="Consolas"/>
              </a:rPr>
              <a:t>Quanterra</a:t>
            </a:r>
            <a:r>
              <a:rPr lang="en-US" sz="1000" dirty="0">
                <a:solidFill>
                  <a:schemeClr val="bg1">
                    <a:lumMod val="75000"/>
                  </a:schemeClr>
                </a:solidFill>
                <a:latin typeface="Consolas"/>
                <a:cs typeface="Consolas"/>
              </a:rPr>
              <a:t> 330 Linear Phase Co|3.61051E7|0.002|M/S|0.01</a:t>
            </a:r>
            <a:r>
              <a:rPr lang="en-US" sz="1000" dirty="0" smtClean="0">
                <a:solidFill>
                  <a:schemeClr val="bg1">
                    <a:lumMod val="75000"/>
                  </a:schemeClr>
                </a:solidFill>
                <a:latin typeface="Consolas"/>
                <a:cs typeface="Consolas"/>
              </a:rPr>
              <a:t>|</a:t>
            </a:r>
          </a:p>
        </p:txBody>
      </p:sp>
    </p:spTree>
    <p:extLst>
      <p:ext uri="{BB962C8B-B14F-4D97-AF65-F5344CB8AC3E}">
        <p14:creationId xmlns:p14="http://schemas.microsoft.com/office/powerpoint/2010/main" val="23669567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Data Does DMC Have?</a:t>
            </a:r>
            <a:endParaRPr lang="en-US" dirty="0"/>
          </a:p>
        </p:txBody>
      </p:sp>
      <p:pic>
        <p:nvPicPr>
          <p:cNvPr id="7" name="Picture 6" descr="Screen Shot 2014-12-11 at 1.49.19 PM.png"/>
          <p:cNvPicPr>
            <a:picLocks noChangeAspect="1"/>
          </p:cNvPicPr>
          <p:nvPr/>
        </p:nvPicPr>
        <p:blipFill>
          <a:blip r:embed="rId2"/>
          <a:stretch>
            <a:fillRect/>
          </a:stretch>
        </p:blipFill>
        <p:spPr>
          <a:xfrm>
            <a:off x="81639" y="1400628"/>
            <a:ext cx="7620000" cy="5067300"/>
          </a:xfrm>
          <a:prstGeom prst="rect">
            <a:avLst/>
          </a:prstGeom>
        </p:spPr>
      </p:pic>
    </p:spTree>
    <p:extLst>
      <p:ext uri="{BB962C8B-B14F-4D97-AF65-F5344CB8AC3E}">
        <p14:creationId xmlns:p14="http://schemas.microsoft.com/office/powerpoint/2010/main" val="36512965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smtClean="0"/>
              <a:t>FetchData</a:t>
            </a:r>
            <a:r>
              <a:rPr lang="en-US" dirty="0" smtClean="0"/>
              <a:t> exercise</a:t>
            </a:r>
            <a:endParaRPr lang="en-US" dirty="0"/>
          </a:p>
        </p:txBody>
      </p:sp>
      <p:sp>
        <p:nvSpPr>
          <p:cNvPr id="2" name="Content Placeholder 1"/>
          <p:cNvSpPr>
            <a:spLocks noGrp="1"/>
          </p:cNvSpPr>
          <p:nvPr>
            <p:ph idx="1"/>
          </p:nvPr>
        </p:nvSpPr>
        <p:spPr>
          <a:xfrm>
            <a:off x="498474" y="1482245"/>
            <a:ext cx="7556313" cy="3500977"/>
          </a:xfrm>
        </p:spPr>
        <p:txBody>
          <a:bodyPr>
            <a:noAutofit/>
          </a:bodyPr>
          <a:lstStyle/>
          <a:p>
            <a:pPr>
              <a:buNone/>
            </a:pPr>
            <a:r>
              <a:rPr lang="en-US" sz="2400" dirty="0" smtClean="0"/>
              <a:t>Request 1 hour of GSN long-period vertical (LHZ) data and simple metadata for 2010-2-27 M8.8 Chilean earthquake:</a:t>
            </a:r>
          </a:p>
          <a:p>
            <a:pPr>
              <a:buNone/>
            </a:pPr>
            <a:r>
              <a:rPr lang="en-US" sz="2000" dirty="0" smtClean="0">
                <a:latin typeface="Consolas"/>
                <a:cs typeface="Consolas"/>
              </a:rPr>
              <a:t>$ </a:t>
            </a:r>
            <a:r>
              <a:rPr lang="en-US" sz="2000" dirty="0" err="1" smtClean="0">
                <a:latin typeface="Consolas"/>
                <a:cs typeface="Consolas"/>
              </a:rPr>
              <a:t>FetchData</a:t>
            </a:r>
            <a:r>
              <a:rPr lang="en-US" sz="2000" dirty="0" smtClean="0">
                <a:latin typeface="Consolas"/>
                <a:cs typeface="Consolas"/>
              </a:rPr>
              <a:t> </a:t>
            </a:r>
          </a:p>
          <a:p>
            <a:pPr lvl="1">
              <a:buFont typeface="Arial"/>
              <a:buChar char="•"/>
            </a:pPr>
            <a:r>
              <a:rPr lang="en-US" sz="2000" dirty="0" smtClean="0">
                <a:latin typeface="Consolas"/>
                <a:cs typeface="Consolas"/>
              </a:rPr>
              <a:t>-N _GSN –L 00 –C </a:t>
            </a:r>
            <a:r>
              <a:rPr lang="en-US" sz="2000" dirty="0">
                <a:latin typeface="Consolas"/>
                <a:cs typeface="Consolas"/>
              </a:rPr>
              <a:t>'LHZ</a:t>
            </a:r>
            <a:r>
              <a:rPr lang="en-US" sz="2000" dirty="0" smtClean="0">
                <a:latin typeface="Consolas"/>
                <a:cs typeface="Consolas"/>
              </a:rPr>
              <a:t>' </a:t>
            </a:r>
          </a:p>
          <a:p>
            <a:pPr lvl="1">
              <a:buFont typeface="Arial"/>
              <a:buChar char="•"/>
            </a:pPr>
            <a:r>
              <a:rPr lang="en-US" sz="2000" dirty="0" smtClean="0">
                <a:latin typeface="Consolas"/>
                <a:cs typeface="Consolas"/>
              </a:rPr>
              <a:t>-s 2010-02-27,06:34:00 -e 2010-02-27,07:34:00</a:t>
            </a:r>
          </a:p>
          <a:p>
            <a:pPr lvl="1">
              <a:buFont typeface="Arial"/>
              <a:buChar char="•"/>
            </a:pPr>
            <a:r>
              <a:rPr lang="en-US" sz="2000" dirty="0" smtClean="0">
                <a:latin typeface="Consolas"/>
                <a:cs typeface="Consolas"/>
              </a:rPr>
              <a:t>-o /data/Chile-GSN-</a:t>
            </a:r>
            <a:r>
              <a:rPr lang="en-US" sz="2000" dirty="0" err="1" smtClean="0">
                <a:latin typeface="Consolas"/>
                <a:cs typeface="Consolas"/>
              </a:rPr>
              <a:t>LHZ.mseed</a:t>
            </a:r>
            <a:endParaRPr lang="en-US" sz="2000" dirty="0" smtClean="0">
              <a:latin typeface="Consolas"/>
              <a:cs typeface="Consolas"/>
            </a:endParaRPr>
          </a:p>
          <a:p>
            <a:pPr lvl="1">
              <a:buFont typeface="Arial"/>
              <a:buChar char="•"/>
            </a:pPr>
            <a:r>
              <a:rPr lang="en-US" sz="2000" dirty="0" smtClean="0">
                <a:latin typeface="Consolas"/>
                <a:cs typeface="Consolas"/>
              </a:rPr>
              <a:t>-m /data/Chile-GSN-</a:t>
            </a:r>
            <a:r>
              <a:rPr lang="en-US" sz="2000" dirty="0" err="1" smtClean="0">
                <a:latin typeface="Consolas"/>
                <a:cs typeface="Consolas"/>
              </a:rPr>
              <a:t>LHZ.metadata</a:t>
            </a:r>
            <a:endParaRPr lang="en-US" sz="2400" dirty="0" smtClean="0">
              <a:latin typeface="Gill Sans"/>
              <a:cs typeface="Gill Sans"/>
            </a:endParaRPr>
          </a:p>
          <a:p>
            <a:pPr>
              <a:buNone/>
            </a:pPr>
            <a:r>
              <a:rPr lang="en-US" sz="2400" dirty="0" smtClean="0"/>
              <a:t>Convert the </a:t>
            </a:r>
            <a:r>
              <a:rPr lang="en-US" sz="2400" dirty="0" err="1" smtClean="0"/>
              <a:t>miniSEED</a:t>
            </a:r>
            <a:r>
              <a:rPr lang="en-US" sz="2400" dirty="0" smtClean="0"/>
              <a:t> to SAC with metadata</a:t>
            </a:r>
          </a:p>
          <a:p>
            <a:pPr>
              <a:buNone/>
            </a:pPr>
            <a:r>
              <a:rPr lang="en-US" sz="2400" dirty="0" smtClean="0"/>
              <a:t>$ mseed2sac Chile-GSN-</a:t>
            </a:r>
            <a:r>
              <a:rPr lang="en-US" sz="2400" dirty="0" err="1" smtClean="0"/>
              <a:t>LHZ.mseed</a:t>
            </a:r>
            <a:r>
              <a:rPr lang="en-US" sz="2400" dirty="0" smtClean="0"/>
              <a:t> –m Chile-GSN-</a:t>
            </a:r>
            <a:r>
              <a:rPr lang="en-US" sz="2400" dirty="0" err="1" smtClean="0"/>
              <a:t>LHZ.metadata</a:t>
            </a:r>
            <a:endParaRPr lang="en-US" sz="2400" dirty="0" smtClean="0"/>
          </a:p>
          <a:p>
            <a:pPr lvl="1">
              <a:buFont typeface="Arial"/>
              <a:buChar char="•"/>
            </a:pPr>
            <a:r>
              <a:rPr lang="en-US" sz="2400" dirty="0" smtClean="0"/>
              <a:t>-E '2010,058,06:34:11/-36.122/-72.898/22.9'</a:t>
            </a:r>
          </a:p>
          <a:p>
            <a:pPr lvl="1">
              <a:buFont typeface="Arial"/>
              <a:buChar char="•"/>
            </a:pPr>
            <a:endParaRPr lang="en-US" sz="2400" dirty="0" smtClean="0"/>
          </a:p>
        </p:txBody>
      </p:sp>
    </p:spTree>
    <p:extLst>
      <p:ext uri="{BB962C8B-B14F-4D97-AF65-F5344CB8AC3E}">
        <p14:creationId xmlns:p14="http://schemas.microsoft.com/office/powerpoint/2010/main" val="153258447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114" y="484197"/>
            <a:ext cx="8730886" cy="1143000"/>
          </a:xfrm>
        </p:spPr>
        <p:txBody>
          <a:bodyPr>
            <a:normAutofit/>
          </a:bodyPr>
          <a:lstStyle/>
          <a:p>
            <a:r>
              <a:rPr lang="en-US" dirty="0" smtClean="0"/>
              <a:t>Broad support for FDSN services</a:t>
            </a:r>
            <a:endParaRPr lang="en-US" dirty="0"/>
          </a:p>
        </p:txBody>
      </p:sp>
      <p:pic>
        <p:nvPicPr>
          <p:cNvPr id="5" name="Picture 4"/>
          <p:cNvPicPr>
            <a:picLocks noChangeAspect="1"/>
          </p:cNvPicPr>
          <p:nvPr/>
        </p:nvPicPr>
        <p:blipFill>
          <a:blip r:embed="rId3"/>
          <a:stretch>
            <a:fillRect/>
          </a:stretch>
        </p:blipFill>
        <p:spPr>
          <a:xfrm>
            <a:off x="3810895" y="1427118"/>
            <a:ext cx="2463800" cy="469900"/>
          </a:xfrm>
          <a:prstGeom prst="rect">
            <a:avLst/>
          </a:prstGeom>
        </p:spPr>
      </p:pic>
      <p:pic>
        <p:nvPicPr>
          <p:cNvPr id="7" name="Picture 6"/>
          <p:cNvPicPr>
            <a:picLocks noChangeAspect="1"/>
          </p:cNvPicPr>
          <p:nvPr/>
        </p:nvPicPr>
        <p:blipFill>
          <a:blip r:embed="rId4"/>
          <a:stretch>
            <a:fillRect/>
          </a:stretch>
        </p:blipFill>
        <p:spPr>
          <a:xfrm>
            <a:off x="816462" y="1427118"/>
            <a:ext cx="2406650" cy="558800"/>
          </a:xfrm>
          <a:prstGeom prst="rect">
            <a:avLst/>
          </a:prstGeom>
        </p:spPr>
      </p:pic>
      <p:pic>
        <p:nvPicPr>
          <p:cNvPr id="9" name="Picture 8"/>
          <p:cNvPicPr>
            <a:picLocks noChangeAspect="1"/>
          </p:cNvPicPr>
          <p:nvPr/>
        </p:nvPicPr>
        <p:blipFill>
          <a:blip r:embed="rId5"/>
          <a:stretch>
            <a:fillRect/>
          </a:stretch>
        </p:blipFill>
        <p:spPr>
          <a:xfrm>
            <a:off x="5944440" y="3439389"/>
            <a:ext cx="2273300" cy="838200"/>
          </a:xfrm>
          <a:prstGeom prst="rect">
            <a:avLst/>
          </a:prstGeom>
        </p:spPr>
      </p:pic>
      <p:pic>
        <p:nvPicPr>
          <p:cNvPr id="10" name="Picture 9" descr="imgres.jpe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458768" y="2569298"/>
            <a:ext cx="3152472" cy="641935"/>
          </a:xfrm>
          <a:prstGeom prst="rect">
            <a:avLst/>
          </a:prstGeom>
        </p:spPr>
      </p:pic>
      <p:pic>
        <p:nvPicPr>
          <p:cNvPr id="11" name="Picture 10" descr="imgres.jpe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11225" y="2363301"/>
            <a:ext cx="1294365" cy="1630900"/>
          </a:xfrm>
          <a:prstGeom prst="rect">
            <a:avLst/>
          </a:prstGeom>
        </p:spPr>
      </p:pic>
      <p:pic>
        <p:nvPicPr>
          <p:cNvPr id="12" name="Picture 11" descr="ncedc_logo.jp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947740" y="1798151"/>
            <a:ext cx="1270000" cy="1130300"/>
          </a:xfrm>
          <a:prstGeom prst="rect">
            <a:avLst/>
          </a:prstGeom>
        </p:spPr>
      </p:pic>
      <p:pic>
        <p:nvPicPr>
          <p:cNvPr id="14" name="Picture 13" descr="imgres.jpe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517291" y="4214165"/>
            <a:ext cx="1622831" cy="1276456"/>
          </a:xfrm>
          <a:prstGeom prst="rect">
            <a:avLst/>
          </a:prstGeom>
        </p:spPr>
      </p:pic>
      <p:pic>
        <p:nvPicPr>
          <p:cNvPr id="3" name="Picture 2" descr="gfn_logo_dark.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16991" y="4127590"/>
            <a:ext cx="2069123" cy="950678"/>
          </a:xfrm>
          <a:prstGeom prst="rect">
            <a:avLst/>
          </a:prstGeom>
        </p:spPr>
      </p:pic>
      <p:sp>
        <p:nvSpPr>
          <p:cNvPr id="6" name="Rectangle 5"/>
          <p:cNvSpPr/>
          <p:nvPr/>
        </p:nvSpPr>
        <p:spPr>
          <a:xfrm>
            <a:off x="99724" y="5924152"/>
            <a:ext cx="9044276" cy="523220"/>
          </a:xfrm>
          <a:prstGeom prst="rect">
            <a:avLst/>
          </a:prstGeom>
        </p:spPr>
        <p:txBody>
          <a:bodyPr wrap="square">
            <a:spAutoFit/>
          </a:bodyPr>
          <a:lstStyle/>
          <a:p>
            <a:r>
              <a:rPr lang="en-US" sz="2800" b="1" dirty="0"/>
              <a:t>http://</a:t>
            </a:r>
            <a:r>
              <a:rPr lang="en-US" sz="2800" b="1" dirty="0" err="1"/>
              <a:t>www.fdsn.org</a:t>
            </a:r>
            <a:r>
              <a:rPr lang="en-US" sz="2800" b="1" dirty="0"/>
              <a:t>/</a:t>
            </a:r>
            <a:r>
              <a:rPr lang="en-US" sz="2800" b="1" dirty="0" err="1" smtClean="0"/>
              <a:t>webservices</a:t>
            </a:r>
            <a:r>
              <a:rPr lang="en-US" sz="2800" b="1" dirty="0" smtClean="0"/>
              <a:t>/datacenters</a:t>
            </a:r>
            <a:r>
              <a:rPr lang="en-US" sz="2800" b="1" dirty="0"/>
              <a:t>/</a:t>
            </a:r>
          </a:p>
        </p:txBody>
      </p:sp>
      <p:pic>
        <p:nvPicPr>
          <p:cNvPr id="4" name="Picture 3"/>
          <p:cNvPicPr>
            <a:picLocks noChangeAspect="1"/>
          </p:cNvPicPr>
          <p:nvPr/>
        </p:nvPicPr>
        <p:blipFill>
          <a:blip r:embed="rId11"/>
          <a:stretch>
            <a:fillRect/>
          </a:stretch>
        </p:blipFill>
        <p:spPr>
          <a:xfrm>
            <a:off x="6274695" y="4602929"/>
            <a:ext cx="1663632" cy="1234590"/>
          </a:xfrm>
          <a:prstGeom prst="rect">
            <a:avLst/>
          </a:prstGeom>
        </p:spPr>
      </p:pic>
    </p:spTree>
    <p:extLst>
      <p:ext uri="{BB962C8B-B14F-4D97-AF65-F5344CB8AC3E}">
        <p14:creationId xmlns:p14="http://schemas.microsoft.com/office/powerpoint/2010/main" val="338311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0"/>
                                        </p:tgtEl>
                                        <p:attrNameLst>
                                          <p:attrName>style.opacity</p:attrName>
                                        </p:attrNameLst>
                                      </p:cBhvr>
                                      <p:to>
                                        <p:strVal val="0.25"/>
                                      </p:to>
                                    </p:set>
                                    <p:animEffect filter="image" prLst="opacity: 0.25">
                                      <p:cBhvr rctx="IE">
                                        <p:cTn id="7" dur="indefinite"/>
                                        <p:tgtEl>
                                          <p:spTgt spid="10"/>
                                        </p:tgtEl>
                                      </p:cBhvr>
                                    </p:animEffect>
                                  </p:child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25"/>
                                      </p:to>
                                    </p:set>
                                    <p:animEffect filter="image" prLst="opacity: 0.2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1"/>
                                        </p:tgtEl>
                                        <p:attrNameLst>
                                          <p:attrName>style.opacity</p:attrName>
                                        </p:attrNameLst>
                                      </p:cBhvr>
                                      <p:to>
                                        <p:strVal val="0.25"/>
                                      </p:to>
                                    </p:set>
                                    <p:animEffect filter="image" prLst="opacity: 0.25">
                                      <p:cBhvr rctx="IE">
                                        <p:cTn id="13"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&amp; customizing for your own use</a:t>
            </a:r>
            <a:br>
              <a:rPr lang="en-US" dirty="0" smtClean="0"/>
            </a:br>
            <a:endParaRPr lang="en-US" sz="2200" dirty="0"/>
          </a:p>
        </p:txBody>
      </p:sp>
      <p:sp>
        <p:nvSpPr>
          <p:cNvPr id="3" name="Content Placeholder 2"/>
          <p:cNvSpPr>
            <a:spLocks noGrp="1"/>
          </p:cNvSpPr>
          <p:nvPr>
            <p:ph idx="1"/>
          </p:nvPr>
        </p:nvSpPr>
        <p:spPr>
          <a:xfrm>
            <a:off x="457199" y="1821093"/>
            <a:ext cx="8686801" cy="4804199"/>
          </a:xfrm>
        </p:spPr>
        <p:txBody>
          <a:bodyPr>
            <a:noAutofit/>
          </a:bodyPr>
          <a:lstStyle/>
          <a:p>
            <a:pPr marL="0" indent="0">
              <a:spcBef>
                <a:spcPts val="200"/>
              </a:spcBef>
              <a:buNone/>
            </a:pPr>
            <a:r>
              <a:rPr lang="en-US" sz="1500" dirty="0" smtClean="0">
                <a:solidFill>
                  <a:srgbClr val="008000"/>
                </a:solidFill>
                <a:latin typeface="Courier"/>
                <a:cs typeface="Courier"/>
              </a:rPr>
              <a:t>#!/</a:t>
            </a:r>
            <a:r>
              <a:rPr lang="en-US" sz="1500" dirty="0" err="1" smtClean="0">
                <a:solidFill>
                  <a:srgbClr val="008000"/>
                </a:solidFill>
                <a:latin typeface="Courier"/>
                <a:cs typeface="Courier"/>
              </a:rPr>
              <a:t>usr</a:t>
            </a:r>
            <a:r>
              <a:rPr lang="en-US" sz="1500" dirty="0" smtClean="0">
                <a:solidFill>
                  <a:srgbClr val="008000"/>
                </a:solidFill>
                <a:latin typeface="Courier"/>
                <a:cs typeface="Courier"/>
              </a:rPr>
              <a:t>/bin/bash</a:t>
            </a:r>
          </a:p>
          <a:p>
            <a:pPr marL="0" indent="0">
              <a:spcBef>
                <a:spcPts val="200"/>
              </a:spcBef>
              <a:buNone/>
            </a:pPr>
            <a:r>
              <a:rPr lang="en-US" sz="1500" dirty="0" smtClean="0">
                <a:solidFill>
                  <a:srgbClr val="008000"/>
                </a:solidFill>
                <a:latin typeface="Courier"/>
                <a:cs typeface="Courier"/>
              </a:rPr>
              <a:t># usage: ./</a:t>
            </a:r>
            <a:r>
              <a:rPr lang="en-US" sz="1500" dirty="0" err="1" smtClean="0">
                <a:solidFill>
                  <a:srgbClr val="008000"/>
                </a:solidFill>
                <a:latin typeface="Courier"/>
                <a:cs typeface="Courier"/>
              </a:rPr>
              <a:t>fetchingscript</a:t>
            </a:r>
            <a:r>
              <a:rPr lang="en-US" sz="1500" dirty="0" smtClean="0">
                <a:solidFill>
                  <a:srgbClr val="008000"/>
                </a:solidFill>
                <a:latin typeface="Courier"/>
                <a:cs typeface="Courier"/>
              </a:rPr>
              <a:t> </a:t>
            </a:r>
            <a:r>
              <a:rPr lang="en-US" sz="1500" dirty="0" err="1" smtClean="0">
                <a:solidFill>
                  <a:srgbClr val="008000"/>
                </a:solidFill>
                <a:latin typeface="Courier"/>
                <a:cs typeface="Courier"/>
              </a:rPr>
              <a:t>minmag:maxmag</a:t>
            </a:r>
            <a:r>
              <a:rPr lang="en-US" sz="1500" dirty="0" smtClean="0">
                <a:solidFill>
                  <a:srgbClr val="008000"/>
                </a:solidFill>
                <a:latin typeface="Courier"/>
                <a:cs typeface="Courier"/>
              </a:rPr>
              <a:t> </a:t>
            </a:r>
            <a:r>
              <a:rPr lang="en-US" sz="1500" dirty="0" err="1" smtClean="0">
                <a:solidFill>
                  <a:srgbClr val="008000"/>
                </a:solidFill>
                <a:latin typeface="Courier"/>
                <a:cs typeface="Courier"/>
              </a:rPr>
              <a:t>startday</a:t>
            </a:r>
            <a:r>
              <a:rPr lang="en-US" sz="1500" dirty="0" smtClean="0">
                <a:solidFill>
                  <a:srgbClr val="008000"/>
                </a:solidFill>
                <a:latin typeface="Courier"/>
                <a:cs typeface="Courier"/>
              </a:rPr>
              <a:t> </a:t>
            </a:r>
            <a:r>
              <a:rPr lang="en-US" sz="1500" dirty="0" err="1" smtClean="0">
                <a:solidFill>
                  <a:srgbClr val="008000"/>
                </a:solidFill>
                <a:latin typeface="Courier"/>
                <a:cs typeface="Courier"/>
              </a:rPr>
              <a:t>endday</a:t>
            </a:r>
            <a:endParaRPr lang="en-US" sz="1500" dirty="0" smtClean="0">
              <a:solidFill>
                <a:srgbClr val="008000"/>
              </a:solidFill>
              <a:latin typeface="Courier"/>
              <a:cs typeface="Courier"/>
            </a:endParaRPr>
          </a:p>
          <a:p>
            <a:pPr marL="0" indent="0">
              <a:spcBef>
                <a:spcPts val="200"/>
              </a:spcBef>
              <a:buNone/>
            </a:pPr>
            <a:r>
              <a:rPr lang="en-US" sz="1500" dirty="0" smtClean="0">
                <a:latin typeface="Courier"/>
                <a:cs typeface="Courier"/>
              </a:rPr>
              <a:t>a=$(</a:t>
            </a:r>
            <a:r>
              <a:rPr lang="en-US" sz="1500" b="1" dirty="0" smtClean="0">
                <a:latin typeface="Courier"/>
                <a:cs typeface="Courier"/>
              </a:rPr>
              <a:t>./</a:t>
            </a:r>
            <a:r>
              <a:rPr lang="en-US" sz="1500" b="1" dirty="0" err="1" smtClean="0">
                <a:solidFill>
                  <a:srgbClr val="0000FF"/>
                </a:solidFill>
                <a:latin typeface="Courier"/>
                <a:cs typeface="Courier"/>
              </a:rPr>
              <a:t>FetchEvent</a:t>
            </a:r>
            <a:r>
              <a:rPr lang="en-US" sz="1500" b="1" dirty="0" smtClean="0">
                <a:latin typeface="Courier"/>
                <a:cs typeface="Courier"/>
              </a:rPr>
              <a:t> --mag ${1} --s ${2} --s ${3} </a:t>
            </a:r>
            <a:r>
              <a:rPr lang="en-US" sz="1500" b="1" dirty="0">
                <a:latin typeface="Courier"/>
                <a:cs typeface="Courier"/>
              </a:rPr>
              <a:t>-</a:t>
            </a:r>
            <a:r>
              <a:rPr lang="en-US" sz="1500" b="1" dirty="0" smtClean="0">
                <a:latin typeface="Courier"/>
                <a:cs typeface="Courier"/>
              </a:rPr>
              <a:t>-</a:t>
            </a:r>
            <a:r>
              <a:rPr lang="en-US" sz="1500" b="1" dirty="0" err="1" smtClean="0">
                <a:latin typeface="Courier"/>
                <a:cs typeface="Courier"/>
              </a:rPr>
              <a:t>orderbymag</a:t>
            </a:r>
            <a:r>
              <a:rPr lang="en-US" sz="1500" b="1" dirty="0" smtClean="0">
                <a:latin typeface="Courier"/>
                <a:cs typeface="Courier"/>
              </a:rPr>
              <a:t> --limit 1</a:t>
            </a:r>
            <a:r>
              <a:rPr lang="en-US" sz="1500" dirty="0" smtClean="0">
                <a:latin typeface="Courier"/>
                <a:cs typeface="Courier"/>
              </a:rPr>
              <a:t>)</a:t>
            </a:r>
          </a:p>
          <a:p>
            <a:pPr marL="0" indent="0">
              <a:spcBef>
                <a:spcPts val="200"/>
              </a:spcBef>
              <a:buNone/>
            </a:pPr>
            <a:r>
              <a:rPr lang="en-US" sz="1500" dirty="0" smtClean="0">
                <a:solidFill>
                  <a:schemeClr val="bg2">
                    <a:lumMod val="25000"/>
                  </a:schemeClr>
                </a:solidFill>
                <a:latin typeface="Courier"/>
                <a:cs typeface="Courier"/>
              </a:rPr>
              <a:t># parse output</a:t>
            </a:r>
          </a:p>
          <a:p>
            <a:pPr marL="0" indent="0">
              <a:spcBef>
                <a:spcPts val="200"/>
              </a:spcBef>
              <a:buNone/>
            </a:pPr>
            <a:r>
              <a:rPr lang="en-US" sz="1500" dirty="0" smtClean="0">
                <a:solidFill>
                  <a:schemeClr val="bg2">
                    <a:lumMod val="25000"/>
                  </a:schemeClr>
                </a:solidFill>
                <a:latin typeface="Courier"/>
                <a:cs typeface="Courier"/>
              </a:rPr>
              <a:t>a=${a%*|</a:t>
            </a:r>
            <a:r>
              <a:rPr lang="en-US" sz="1500" dirty="0" smtClean="0">
                <a:solidFill>
                  <a:schemeClr val="bg2">
                    <a:lumMod val="25000"/>
                  </a:schemeClr>
                </a:solidFill>
                <a:latin typeface="Courier"/>
                <a:cs typeface="Courier"/>
                <a:sym typeface="Wingdings"/>
              </a:rPr>
              <a:t>*|*|*|*|*}       # strip off the end</a:t>
            </a:r>
          </a:p>
          <a:p>
            <a:pPr marL="0" indent="0">
              <a:spcBef>
                <a:spcPts val="200"/>
              </a:spcBef>
              <a:buNone/>
            </a:pPr>
            <a:r>
              <a:rPr lang="en-US" sz="1500" dirty="0" smtClean="0">
                <a:solidFill>
                  <a:schemeClr val="bg2">
                    <a:lumMod val="25000"/>
                  </a:schemeClr>
                </a:solidFill>
                <a:latin typeface="Courier"/>
                <a:cs typeface="Courier"/>
                <a:sym typeface="Wingdings"/>
              </a:rPr>
              <a:t>a=${a//[[:space:]]}      # remove all spaces</a:t>
            </a:r>
          </a:p>
          <a:p>
            <a:pPr marL="0" indent="0">
              <a:spcBef>
                <a:spcPts val="200"/>
              </a:spcBef>
              <a:buNone/>
            </a:pPr>
            <a:r>
              <a:rPr lang="en-US" sz="1500" dirty="0" smtClean="0">
                <a:solidFill>
                  <a:schemeClr val="bg2">
                    <a:lumMod val="25000"/>
                  </a:schemeClr>
                </a:solidFill>
                <a:latin typeface="Courier"/>
                <a:cs typeface="Courier"/>
                <a:sym typeface="Wingdings"/>
              </a:rPr>
              <a:t>IFS</a:t>
            </a:r>
            <a:r>
              <a:rPr lang="en-US" sz="1500" dirty="0">
                <a:solidFill>
                  <a:schemeClr val="bg2">
                    <a:lumMod val="25000"/>
                  </a:schemeClr>
                </a:solidFill>
                <a:latin typeface="Courier"/>
                <a:cs typeface="Courier"/>
                <a:sym typeface="Wingdings"/>
              </a:rPr>
              <a:t>=' ' read -r </a:t>
            </a:r>
            <a:r>
              <a:rPr lang="en-US" sz="1500" dirty="0" err="1">
                <a:solidFill>
                  <a:schemeClr val="bg2">
                    <a:lumMod val="25000"/>
                  </a:schemeClr>
                </a:solidFill>
                <a:latin typeface="Courier"/>
                <a:cs typeface="Courier"/>
                <a:sym typeface="Wingdings"/>
              </a:rPr>
              <a:t>evid</a:t>
            </a:r>
            <a:r>
              <a:rPr lang="en-US" sz="1500" dirty="0">
                <a:solidFill>
                  <a:schemeClr val="bg2">
                    <a:lumMod val="25000"/>
                  </a:schemeClr>
                </a:solidFill>
                <a:latin typeface="Courier"/>
                <a:cs typeface="Courier"/>
                <a:sym typeface="Wingdings"/>
              </a:rPr>
              <a:t> </a:t>
            </a:r>
            <a:r>
              <a:rPr lang="en-US" sz="1500" dirty="0" err="1" smtClean="0">
                <a:solidFill>
                  <a:schemeClr val="bg2">
                    <a:lumMod val="25000"/>
                  </a:schemeClr>
                </a:solidFill>
                <a:latin typeface="Courier"/>
                <a:cs typeface="Courier"/>
                <a:sym typeface="Wingdings"/>
              </a:rPr>
              <a:t>evdt</a:t>
            </a:r>
            <a:r>
              <a:rPr lang="en-US" sz="1500" dirty="0" smtClean="0">
                <a:solidFill>
                  <a:schemeClr val="bg2">
                    <a:lumMod val="25000"/>
                  </a:schemeClr>
                </a:solidFill>
                <a:latin typeface="Courier"/>
                <a:cs typeface="Courier"/>
                <a:sym typeface="Wingdings"/>
              </a:rPr>
              <a:t> </a:t>
            </a:r>
            <a:r>
              <a:rPr lang="en-US" sz="1500" dirty="0" err="1">
                <a:solidFill>
                  <a:schemeClr val="bg2">
                    <a:lumMod val="25000"/>
                  </a:schemeClr>
                </a:solidFill>
                <a:latin typeface="Courier"/>
                <a:cs typeface="Courier"/>
                <a:sym typeface="Wingdings"/>
              </a:rPr>
              <a:t>evlat</a:t>
            </a:r>
            <a:r>
              <a:rPr lang="en-US" sz="1500" dirty="0">
                <a:solidFill>
                  <a:schemeClr val="bg2">
                    <a:lumMod val="25000"/>
                  </a:schemeClr>
                </a:solidFill>
                <a:latin typeface="Courier"/>
                <a:cs typeface="Courier"/>
                <a:sym typeface="Wingdings"/>
              </a:rPr>
              <a:t> </a:t>
            </a:r>
            <a:r>
              <a:rPr lang="en-US" sz="1500" dirty="0" err="1">
                <a:solidFill>
                  <a:schemeClr val="bg2">
                    <a:lumMod val="25000"/>
                  </a:schemeClr>
                </a:solidFill>
                <a:latin typeface="Courier"/>
                <a:cs typeface="Courier"/>
                <a:sym typeface="Wingdings"/>
              </a:rPr>
              <a:t>evlon</a:t>
            </a:r>
            <a:r>
              <a:rPr lang="en-US" sz="1500" dirty="0">
                <a:solidFill>
                  <a:schemeClr val="bg2">
                    <a:lumMod val="25000"/>
                  </a:schemeClr>
                </a:solidFill>
                <a:latin typeface="Courier"/>
                <a:cs typeface="Courier"/>
                <a:sym typeface="Wingdings"/>
              </a:rPr>
              <a:t> </a:t>
            </a:r>
            <a:r>
              <a:rPr lang="en-US" sz="1500" dirty="0" err="1">
                <a:solidFill>
                  <a:schemeClr val="bg2">
                    <a:lumMod val="25000"/>
                  </a:schemeClr>
                </a:solidFill>
                <a:latin typeface="Courier"/>
                <a:cs typeface="Courier"/>
                <a:sym typeface="Wingdings"/>
              </a:rPr>
              <a:t>evdep</a:t>
            </a:r>
            <a:r>
              <a:rPr lang="en-US" sz="1500" dirty="0">
                <a:solidFill>
                  <a:schemeClr val="bg2">
                    <a:lumMod val="25000"/>
                  </a:schemeClr>
                </a:solidFill>
                <a:latin typeface="Courier"/>
                <a:cs typeface="Courier"/>
                <a:sym typeface="Wingdings"/>
              </a:rPr>
              <a:t> &lt;&lt;&lt; ${b//|/ </a:t>
            </a:r>
            <a:r>
              <a:rPr lang="en-US" sz="1500" dirty="0" smtClean="0">
                <a:solidFill>
                  <a:schemeClr val="bg2">
                    <a:lumMod val="25000"/>
                  </a:schemeClr>
                </a:solidFill>
                <a:latin typeface="Courier"/>
                <a:cs typeface="Courier"/>
                <a:sym typeface="Wingdings"/>
              </a:rPr>
              <a:t>} # split fields</a:t>
            </a:r>
          </a:p>
          <a:p>
            <a:pPr marL="0" indent="0">
              <a:spcBef>
                <a:spcPts val="200"/>
              </a:spcBef>
              <a:buNone/>
            </a:pPr>
            <a:r>
              <a:rPr lang="en-US" sz="1500" dirty="0" smtClean="0">
                <a:solidFill>
                  <a:schemeClr val="accent4">
                    <a:lumMod val="75000"/>
                  </a:schemeClr>
                </a:solidFill>
                <a:latin typeface="Courier"/>
                <a:cs typeface="Courier"/>
                <a:sym typeface="Wingdings"/>
              </a:rPr>
              <a:t># wrestle dates</a:t>
            </a:r>
          </a:p>
          <a:p>
            <a:pPr marL="0" indent="0">
              <a:spcBef>
                <a:spcPts val="200"/>
              </a:spcBef>
              <a:buNone/>
            </a:pPr>
            <a:r>
              <a:rPr lang="en-US" sz="1500" dirty="0" err="1" smtClean="0">
                <a:solidFill>
                  <a:schemeClr val="accent4">
                    <a:lumMod val="75000"/>
                  </a:schemeClr>
                </a:solidFill>
                <a:latin typeface="Courier"/>
                <a:cs typeface="Courier"/>
                <a:sym typeface="Wingdings"/>
              </a:rPr>
              <a:t>evdate</a:t>
            </a:r>
            <a:r>
              <a:rPr lang="en-US" sz="1500" dirty="0" smtClean="0">
                <a:solidFill>
                  <a:schemeClr val="accent4">
                    <a:lumMod val="75000"/>
                  </a:schemeClr>
                </a:solidFill>
                <a:latin typeface="Courier"/>
                <a:cs typeface="Courier"/>
                <a:sym typeface="Wingdings"/>
              </a:rPr>
              <a:t>=$</a:t>
            </a:r>
            <a:r>
              <a:rPr lang="en-US" sz="1500" dirty="0">
                <a:solidFill>
                  <a:schemeClr val="accent4">
                    <a:lumMod val="75000"/>
                  </a:schemeClr>
                </a:solidFill>
                <a:latin typeface="Courier"/>
                <a:cs typeface="Courier"/>
                <a:sym typeface="Wingdings"/>
              </a:rPr>
              <a:t>{</a:t>
            </a:r>
            <a:r>
              <a:rPr lang="en-US" sz="1500" dirty="0" smtClean="0">
                <a:solidFill>
                  <a:schemeClr val="accent4">
                    <a:lumMod val="75000"/>
                  </a:schemeClr>
                </a:solidFill>
                <a:latin typeface="Courier"/>
                <a:cs typeface="Courier"/>
                <a:sym typeface="Wingdings"/>
              </a:rPr>
              <a:t>evdt:</a:t>
            </a:r>
            <a:r>
              <a:rPr lang="en-US" sz="1500" dirty="0">
                <a:solidFill>
                  <a:schemeClr val="accent4">
                    <a:lumMod val="75000"/>
                  </a:schemeClr>
                </a:solidFill>
                <a:latin typeface="Courier"/>
                <a:cs typeface="Courier"/>
                <a:sym typeface="Wingdings"/>
              </a:rPr>
              <a:t>0:10</a:t>
            </a:r>
            <a:r>
              <a:rPr lang="en-US" sz="1500" dirty="0" smtClean="0">
                <a:solidFill>
                  <a:schemeClr val="accent4">
                    <a:lumMod val="75000"/>
                  </a:schemeClr>
                </a:solidFill>
                <a:latin typeface="Courier"/>
                <a:cs typeface="Courier"/>
                <a:sym typeface="Wingdings"/>
              </a:rPr>
              <a:t>}</a:t>
            </a:r>
          </a:p>
          <a:p>
            <a:pPr marL="0" indent="0">
              <a:spcBef>
                <a:spcPts val="200"/>
              </a:spcBef>
              <a:buNone/>
            </a:pPr>
            <a:r>
              <a:rPr lang="en-US" sz="1500" dirty="0" err="1" smtClean="0">
                <a:solidFill>
                  <a:schemeClr val="accent4">
                    <a:lumMod val="75000"/>
                  </a:schemeClr>
                </a:solidFill>
                <a:latin typeface="Courier"/>
                <a:cs typeface="Courier"/>
                <a:sym typeface="Wingdings"/>
              </a:rPr>
              <a:t>evtime</a:t>
            </a:r>
            <a:r>
              <a:rPr lang="en-US" sz="1500" dirty="0" smtClean="0">
                <a:solidFill>
                  <a:schemeClr val="accent4">
                    <a:lumMod val="75000"/>
                  </a:schemeClr>
                </a:solidFill>
                <a:latin typeface="Courier"/>
                <a:cs typeface="Courier"/>
                <a:sym typeface="Wingdings"/>
              </a:rPr>
              <a:t>=$</a:t>
            </a:r>
            <a:r>
              <a:rPr lang="en-US" sz="1500" dirty="0">
                <a:solidFill>
                  <a:schemeClr val="accent4">
                    <a:lumMod val="75000"/>
                  </a:schemeClr>
                </a:solidFill>
                <a:latin typeface="Courier"/>
                <a:cs typeface="Courier"/>
                <a:sym typeface="Wingdings"/>
              </a:rPr>
              <a:t>{</a:t>
            </a:r>
            <a:r>
              <a:rPr lang="en-US" sz="1500" dirty="0" smtClean="0">
                <a:solidFill>
                  <a:schemeClr val="accent4">
                    <a:lumMod val="75000"/>
                  </a:schemeClr>
                </a:solidFill>
                <a:latin typeface="Courier"/>
                <a:cs typeface="Courier"/>
                <a:sym typeface="Wingdings"/>
              </a:rPr>
              <a:t>evdt:</a:t>
            </a:r>
            <a:r>
              <a:rPr lang="en-US" sz="1500" dirty="0">
                <a:solidFill>
                  <a:schemeClr val="accent4">
                    <a:lumMod val="75000"/>
                  </a:schemeClr>
                </a:solidFill>
                <a:latin typeface="Courier"/>
                <a:cs typeface="Courier"/>
                <a:sym typeface="Wingdings"/>
              </a:rPr>
              <a:t>10</a:t>
            </a:r>
            <a:r>
              <a:rPr lang="en-US" sz="1500" dirty="0" smtClean="0">
                <a:solidFill>
                  <a:schemeClr val="accent4">
                    <a:lumMod val="75000"/>
                  </a:schemeClr>
                </a:solidFill>
                <a:latin typeface="Courier"/>
                <a:cs typeface="Courier"/>
                <a:sym typeface="Wingdings"/>
              </a:rPr>
              <a:t>}</a:t>
            </a:r>
          </a:p>
          <a:p>
            <a:pPr marL="0" indent="0">
              <a:spcBef>
                <a:spcPts val="200"/>
              </a:spcBef>
              <a:buNone/>
            </a:pPr>
            <a:r>
              <a:rPr lang="en-US" sz="1500" dirty="0" err="1" smtClean="0">
                <a:solidFill>
                  <a:schemeClr val="accent4">
                    <a:lumMod val="75000"/>
                  </a:schemeClr>
                </a:solidFill>
                <a:latin typeface="Courier"/>
                <a:cs typeface="Courier"/>
                <a:sym typeface="Wingdings"/>
              </a:rPr>
              <a:t>evendtime</a:t>
            </a:r>
            <a:r>
              <a:rPr lang="en-US" sz="1500" dirty="0" smtClean="0">
                <a:solidFill>
                  <a:schemeClr val="accent4">
                    <a:lumMod val="75000"/>
                  </a:schemeClr>
                </a:solidFill>
                <a:latin typeface="Courier"/>
                <a:cs typeface="Courier"/>
                <a:sym typeface="Wingdings"/>
              </a:rPr>
              <a:t>=$(</a:t>
            </a:r>
            <a:r>
              <a:rPr lang="cs-CZ" sz="1500" dirty="0" err="1" smtClean="0">
                <a:solidFill>
                  <a:schemeClr val="accent4">
                    <a:lumMod val="75000"/>
                  </a:schemeClr>
                </a:solidFill>
                <a:latin typeface="Courier"/>
                <a:cs typeface="Courier"/>
                <a:sym typeface="Wingdings"/>
              </a:rPr>
              <a:t>date</a:t>
            </a:r>
            <a:r>
              <a:rPr lang="cs-CZ" sz="1500" dirty="0" smtClean="0">
                <a:solidFill>
                  <a:schemeClr val="accent4">
                    <a:lumMod val="75000"/>
                  </a:schemeClr>
                </a:solidFill>
                <a:latin typeface="Courier"/>
                <a:cs typeface="Courier"/>
                <a:sym typeface="Wingdings"/>
              </a:rPr>
              <a:t> </a:t>
            </a:r>
            <a:r>
              <a:rPr lang="cs-CZ" sz="1500" dirty="0">
                <a:solidFill>
                  <a:schemeClr val="accent4">
                    <a:lumMod val="75000"/>
                  </a:schemeClr>
                </a:solidFill>
                <a:latin typeface="Courier"/>
                <a:cs typeface="Courier"/>
                <a:sym typeface="Wingdings"/>
              </a:rPr>
              <a:t>-j -f "%T" -v</a:t>
            </a:r>
            <a:r>
              <a:rPr lang="cs-CZ" sz="1500" dirty="0" smtClean="0">
                <a:solidFill>
                  <a:schemeClr val="accent4">
                    <a:lumMod val="75000"/>
                  </a:schemeClr>
                </a:solidFill>
                <a:latin typeface="Courier"/>
                <a:cs typeface="Courier"/>
                <a:sym typeface="Wingdings"/>
              </a:rPr>
              <a:t>+10M ${</a:t>
            </a:r>
            <a:r>
              <a:rPr lang="cs-CZ" sz="1500" dirty="0" err="1" smtClean="0">
                <a:solidFill>
                  <a:schemeClr val="accent4">
                    <a:lumMod val="75000"/>
                  </a:schemeClr>
                </a:solidFill>
                <a:latin typeface="Courier"/>
                <a:cs typeface="Courier"/>
                <a:sym typeface="Wingdings"/>
              </a:rPr>
              <a:t>evtime</a:t>
            </a:r>
            <a:r>
              <a:rPr lang="cs-CZ" sz="1500" dirty="0" smtClean="0">
                <a:solidFill>
                  <a:schemeClr val="accent4">
                    <a:lumMod val="75000"/>
                  </a:schemeClr>
                </a:solidFill>
                <a:latin typeface="Courier"/>
                <a:cs typeface="Courier"/>
                <a:sym typeface="Wingdings"/>
              </a:rPr>
              <a:t>} </a:t>
            </a:r>
            <a:r>
              <a:rPr lang="cs-CZ" sz="1500" dirty="0">
                <a:solidFill>
                  <a:schemeClr val="accent4">
                    <a:lumMod val="75000"/>
                  </a:schemeClr>
                </a:solidFill>
                <a:latin typeface="Courier"/>
                <a:cs typeface="Courier"/>
                <a:sym typeface="Wingdings"/>
              </a:rPr>
              <a:t>"+%H:%M:%</a:t>
            </a:r>
            <a:r>
              <a:rPr lang="cs-CZ" sz="1500" dirty="0" smtClean="0">
                <a:solidFill>
                  <a:schemeClr val="accent4">
                    <a:lumMod val="75000"/>
                  </a:schemeClr>
                </a:solidFill>
                <a:latin typeface="Courier"/>
                <a:cs typeface="Courier"/>
                <a:sym typeface="Wingdings"/>
              </a:rPr>
              <a:t>S</a:t>
            </a:r>
            <a:r>
              <a:rPr lang="cs-CZ" sz="1500" dirty="0">
                <a:solidFill>
                  <a:schemeClr val="accent4">
                    <a:lumMod val="75000"/>
                  </a:schemeClr>
                </a:solidFill>
                <a:latin typeface="Courier"/>
                <a:cs typeface="Courier"/>
                <a:sym typeface="Wingdings"/>
              </a:rPr>
              <a:t>"</a:t>
            </a:r>
            <a:r>
              <a:rPr lang="cs-CZ" sz="1500" dirty="0" smtClean="0">
                <a:solidFill>
                  <a:schemeClr val="accent4">
                    <a:lumMod val="75000"/>
                  </a:schemeClr>
                </a:solidFill>
                <a:latin typeface="Courier"/>
                <a:cs typeface="Courier"/>
                <a:sym typeface="Wingdings"/>
              </a:rPr>
              <a:t>) #</a:t>
            </a:r>
            <a:r>
              <a:rPr lang="cs-CZ" sz="1500" dirty="0" err="1" smtClean="0">
                <a:solidFill>
                  <a:schemeClr val="accent4">
                    <a:lumMod val="75000"/>
                  </a:schemeClr>
                </a:solidFill>
                <a:latin typeface="Courier"/>
                <a:cs typeface="Courier"/>
                <a:sym typeface="Wingdings"/>
              </a:rPr>
              <a:t>add</a:t>
            </a:r>
            <a:r>
              <a:rPr lang="cs-CZ" sz="1500" dirty="0" smtClean="0">
                <a:solidFill>
                  <a:schemeClr val="accent4">
                    <a:lumMod val="75000"/>
                  </a:schemeClr>
                </a:solidFill>
                <a:latin typeface="Courier"/>
                <a:cs typeface="Courier"/>
                <a:sym typeface="Wingdings"/>
              </a:rPr>
              <a:t> 10 </a:t>
            </a:r>
            <a:r>
              <a:rPr lang="cs-CZ" sz="1500" dirty="0" err="1" smtClean="0">
                <a:solidFill>
                  <a:schemeClr val="accent4">
                    <a:lumMod val="75000"/>
                  </a:schemeClr>
                </a:solidFill>
                <a:latin typeface="Courier"/>
                <a:cs typeface="Courier"/>
                <a:sym typeface="Wingdings"/>
              </a:rPr>
              <a:t>minutes</a:t>
            </a:r>
            <a:endParaRPr lang="cs-CZ" sz="1500" dirty="0" smtClean="0">
              <a:solidFill>
                <a:schemeClr val="accent4">
                  <a:lumMod val="75000"/>
                </a:schemeClr>
              </a:solidFill>
              <a:latin typeface="Courier"/>
              <a:cs typeface="Courier"/>
              <a:sym typeface="Wingdings"/>
            </a:endParaRPr>
          </a:p>
          <a:p>
            <a:pPr marL="0" indent="0">
              <a:spcBef>
                <a:spcPts val="200"/>
              </a:spcBef>
              <a:buNone/>
            </a:pPr>
            <a:r>
              <a:rPr lang="cs-CZ" sz="1500" dirty="0" err="1" smtClean="0">
                <a:solidFill>
                  <a:schemeClr val="accent4">
                    <a:lumMod val="75000"/>
                  </a:schemeClr>
                </a:solidFill>
                <a:latin typeface="Courier"/>
                <a:cs typeface="Courier"/>
                <a:sym typeface="Wingdings"/>
              </a:rPr>
              <a:t>evstart</a:t>
            </a:r>
            <a:r>
              <a:rPr lang="cs-CZ" sz="1500" dirty="0" smtClean="0">
                <a:solidFill>
                  <a:schemeClr val="accent4">
                    <a:lumMod val="75000"/>
                  </a:schemeClr>
                </a:solidFill>
                <a:latin typeface="Courier"/>
                <a:cs typeface="Courier"/>
                <a:sym typeface="Wingdings"/>
              </a:rPr>
              <a:t>=</a:t>
            </a:r>
            <a:r>
              <a:rPr lang="cs-CZ" sz="1500" dirty="0">
                <a:solidFill>
                  <a:schemeClr val="accent4">
                    <a:lumMod val="75000"/>
                  </a:schemeClr>
                </a:solidFill>
                <a:latin typeface="Courier"/>
                <a:cs typeface="Courier"/>
                <a:sym typeface="Wingdings"/>
              </a:rPr>
              <a:t>"</a:t>
            </a:r>
            <a:r>
              <a:rPr lang="cs-CZ" sz="1500" dirty="0" smtClean="0">
                <a:solidFill>
                  <a:schemeClr val="accent4">
                    <a:lumMod val="75000"/>
                  </a:schemeClr>
                </a:solidFill>
                <a:latin typeface="Courier"/>
                <a:cs typeface="Courier"/>
                <a:sym typeface="Wingdings"/>
              </a:rPr>
              <a:t>${</a:t>
            </a:r>
            <a:r>
              <a:rPr lang="cs-CZ" sz="1500" dirty="0" err="1" smtClean="0">
                <a:solidFill>
                  <a:schemeClr val="accent4">
                    <a:lumMod val="75000"/>
                  </a:schemeClr>
                </a:solidFill>
                <a:latin typeface="Courier"/>
                <a:cs typeface="Courier"/>
                <a:sym typeface="Wingdings"/>
              </a:rPr>
              <a:t>evdate</a:t>
            </a:r>
            <a:r>
              <a:rPr lang="cs-CZ" sz="1500" dirty="0" smtClean="0">
                <a:solidFill>
                  <a:schemeClr val="accent4">
                    <a:lumMod val="75000"/>
                  </a:schemeClr>
                </a:solidFill>
                <a:latin typeface="Courier"/>
                <a:cs typeface="Courier"/>
                <a:sym typeface="Wingdings"/>
              </a:rPr>
              <a:t>}T${</a:t>
            </a:r>
            <a:r>
              <a:rPr lang="cs-CZ" sz="1500" dirty="0" err="1" smtClean="0">
                <a:solidFill>
                  <a:schemeClr val="accent4">
                    <a:lumMod val="75000"/>
                  </a:schemeClr>
                </a:solidFill>
                <a:latin typeface="Courier"/>
                <a:cs typeface="Courier"/>
                <a:sym typeface="Wingdings"/>
              </a:rPr>
              <a:t>evtime</a:t>
            </a:r>
            <a:r>
              <a:rPr lang="cs-CZ" sz="1500" dirty="0" smtClean="0">
                <a:solidFill>
                  <a:schemeClr val="accent4">
                    <a:lumMod val="75000"/>
                  </a:schemeClr>
                </a:solidFill>
                <a:latin typeface="Courier"/>
                <a:cs typeface="Courier"/>
                <a:sym typeface="Wingdings"/>
              </a:rPr>
              <a:t>}"</a:t>
            </a:r>
          </a:p>
          <a:p>
            <a:pPr marL="0" indent="0">
              <a:spcBef>
                <a:spcPts val="200"/>
              </a:spcBef>
              <a:buNone/>
            </a:pPr>
            <a:r>
              <a:rPr lang="cs-CZ" sz="1500" dirty="0" err="1" smtClean="0">
                <a:solidFill>
                  <a:schemeClr val="accent4">
                    <a:lumMod val="75000"/>
                  </a:schemeClr>
                </a:solidFill>
                <a:latin typeface="Courier"/>
                <a:cs typeface="Courier"/>
                <a:sym typeface="Wingdings"/>
              </a:rPr>
              <a:t>evend</a:t>
            </a:r>
            <a:r>
              <a:rPr lang="cs-CZ" sz="1500" dirty="0" smtClean="0">
                <a:solidFill>
                  <a:schemeClr val="accent4">
                    <a:lumMod val="75000"/>
                  </a:schemeClr>
                </a:solidFill>
                <a:latin typeface="Courier"/>
                <a:cs typeface="Courier"/>
                <a:sym typeface="Wingdings"/>
              </a:rPr>
              <a:t>=</a:t>
            </a:r>
            <a:r>
              <a:rPr lang="cs-CZ" sz="1500" dirty="0">
                <a:solidFill>
                  <a:schemeClr val="accent4">
                    <a:lumMod val="75000"/>
                  </a:schemeClr>
                </a:solidFill>
                <a:latin typeface="Courier"/>
                <a:cs typeface="Courier"/>
                <a:sym typeface="Wingdings"/>
              </a:rPr>
              <a:t>"${</a:t>
            </a:r>
            <a:r>
              <a:rPr lang="cs-CZ" sz="1500" dirty="0" err="1">
                <a:solidFill>
                  <a:schemeClr val="accent4">
                    <a:lumMod val="75000"/>
                  </a:schemeClr>
                </a:solidFill>
                <a:latin typeface="Courier"/>
                <a:cs typeface="Courier"/>
                <a:sym typeface="Wingdings"/>
              </a:rPr>
              <a:t>evdate</a:t>
            </a:r>
            <a:r>
              <a:rPr lang="cs-CZ" sz="1500" dirty="0">
                <a:solidFill>
                  <a:schemeClr val="accent4">
                    <a:lumMod val="75000"/>
                  </a:schemeClr>
                </a:solidFill>
                <a:latin typeface="Courier"/>
                <a:cs typeface="Courier"/>
                <a:sym typeface="Wingdings"/>
              </a:rPr>
              <a:t>}T${</a:t>
            </a:r>
            <a:r>
              <a:rPr lang="cs-CZ" sz="1500" dirty="0" err="1" smtClean="0">
                <a:solidFill>
                  <a:schemeClr val="accent4">
                    <a:lumMod val="75000"/>
                  </a:schemeClr>
                </a:solidFill>
                <a:latin typeface="Courier"/>
                <a:cs typeface="Courier"/>
                <a:sym typeface="Wingdings"/>
              </a:rPr>
              <a:t>evendtime</a:t>
            </a:r>
            <a:r>
              <a:rPr lang="cs-CZ" sz="1500" dirty="0" smtClean="0">
                <a:solidFill>
                  <a:schemeClr val="accent4">
                    <a:lumMod val="75000"/>
                  </a:schemeClr>
                </a:solidFill>
                <a:latin typeface="Courier"/>
                <a:cs typeface="Courier"/>
                <a:sym typeface="Wingdings"/>
              </a:rPr>
              <a:t>}"</a:t>
            </a:r>
            <a:endParaRPr lang="en-US" sz="1500" dirty="0">
              <a:solidFill>
                <a:schemeClr val="accent4">
                  <a:lumMod val="75000"/>
                </a:schemeClr>
              </a:solidFill>
              <a:latin typeface="Courier"/>
              <a:cs typeface="Courier"/>
            </a:endParaRPr>
          </a:p>
          <a:p>
            <a:pPr marL="0" indent="0">
              <a:spcBef>
                <a:spcPts val="200"/>
              </a:spcBef>
              <a:buNone/>
            </a:pPr>
            <a:endParaRPr lang="en-US" sz="1500" dirty="0" smtClean="0">
              <a:latin typeface="Courier"/>
              <a:cs typeface="Courier"/>
            </a:endParaRPr>
          </a:p>
          <a:p>
            <a:pPr marL="0" indent="0">
              <a:spcBef>
                <a:spcPts val="200"/>
              </a:spcBef>
              <a:buNone/>
            </a:pPr>
            <a:r>
              <a:rPr lang="en-US" sz="1500" b="1" dirty="0" smtClean="0">
                <a:latin typeface="Courier"/>
                <a:cs typeface="Courier"/>
              </a:rPr>
              <a:t>./</a:t>
            </a:r>
            <a:r>
              <a:rPr lang="en-US" sz="1500" b="1" dirty="0" err="1" smtClean="0">
                <a:solidFill>
                  <a:srgbClr val="0000FF"/>
                </a:solidFill>
                <a:latin typeface="Courier"/>
                <a:cs typeface="Courier"/>
              </a:rPr>
              <a:t>FetchData</a:t>
            </a:r>
            <a:r>
              <a:rPr lang="en-US" sz="1500" b="1" dirty="0" smtClean="0">
                <a:latin typeface="Courier"/>
                <a:cs typeface="Courier"/>
              </a:rPr>
              <a:t> -N _GSN -C BHZ -</a:t>
            </a:r>
            <a:r>
              <a:rPr lang="en-US" sz="1500" b="1" dirty="0">
                <a:latin typeface="Courier"/>
                <a:cs typeface="Courier"/>
              </a:rPr>
              <a:t>s </a:t>
            </a:r>
            <a:r>
              <a:rPr lang="en-US" sz="1500" b="1" dirty="0" smtClean="0">
                <a:latin typeface="Courier"/>
                <a:cs typeface="Courier"/>
              </a:rPr>
              <a:t>${</a:t>
            </a:r>
            <a:r>
              <a:rPr lang="en-US" sz="1500" b="1" dirty="0" err="1" smtClean="0">
                <a:latin typeface="Courier"/>
                <a:cs typeface="Courier"/>
              </a:rPr>
              <a:t>evstart</a:t>
            </a:r>
            <a:r>
              <a:rPr lang="en-US" sz="1500" b="1" dirty="0" smtClean="0">
                <a:latin typeface="Courier"/>
                <a:cs typeface="Courier"/>
              </a:rPr>
              <a:t>} -</a:t>
            </a:r>
            <a:r>
              <a:rPr lang="en-US" sz="1500" b="1" dirty="0">
                <a:latin typeface="Courier"/>
                <a:cs typeface="Courier"/>
              </a:rPr>
              <a:t>e </a:t>
            </a:r>
            <a:r>
              <a:rPr lang="en-US" sz="1500" b="1" dirty="0" smtClean="0">
                <a:latin typeface="Courier"/>
                <a:cs typeface="Courier"/>
              </a:rPr>
              <a:t>${</a:t>
            </a:r>
            <a:r>
              <a:rPr lang="en-US" sz="1500" b="1" dirty="0" err="1" smtClean="0">
                <a:latin typeface="Courier"/>
                <a:cs typeface="Courier"/>
              </a:rPr>
              <a:t>evend</a:t>
            </a:r>
            <a:r>
              <a:rPr lang="en-US" sz="1500" b="1" dirty="0" smtClean="0">
                <a:latin typeface="Courier"/>
                <a:cs typeface="Courier"/>
              </a:rPr>
              <a:t>} -o </a:t>
            </a:r>
            <a:r>
              <a:rPr lang="en-US" sz="1500" b="1" dirty="0" err="1" smtClean="0">
                <a:latin typeface="Courier"/>
                <a:cs typeface="Courier"/>
              </a:rPr>
              <a:t>data.mseed</a:t>
            </a:r>
            <a:r>
              <a:rPr lang="en-US" sz="1500" b="1" dirty="0" smtClean="0">
                <a:latin typeface="Courier"/>
                <a:cs typeface="Courier"/>
              </a:rPr>
              <a:t> </a:t>
            </a:r>
            <a:r>
              <a:rPr lang="en-US" sz="1500" b="1" dirty="0">
                <a:latin typeface="Lucida Grande"/>
                <a:ea typeface="Lucida Grande"/>
                <a:cs typeface="Lucida Grande"/>
              </a:rPr>
              <a:t/>
            </a:r>
            <a:br>
              <a:rPr lang="en-US" sz="1500" b="1" dirty="0">
                <a:latin typeface="Lucida Grande"/>
                <a:ea typeface="Lucida Grande"/>
                <a:cs typeface="Lucida Grande"/>
              </a:rPr>
            </a:br>
            <a:r>
              <a:rPr lang="en-US" sz="1500" b="1" dirty="0" smtClean="0">
                <a:latin typeface="Lucida Grande"/>
                <a:ea typeface="Lucida Grande"/>
                <a:cs typeface="Lucida Grande"/>
              </a:rPr>
              <a:t>	</a:t>
            </a:r>
            <a:r>
              <a:rPr lang="en-US" sz="1500" b="1" dirty="0">
                <a:latin typeface="Courier"/>
                <a:cs typeface="Courier"/>
              </a:rPr>
              <a:t>-</a:t>
            </a:r>
            <a:r>
              <a:rPr lang="en-US" sz="1500" b="1" dirty="0" smtClean="0">
                <a:latin typeface="Courier"/>
                <a:cs typeface="Courier"/>
              </a:rPr>
              <a:t>m </a:t>
            </a:r>
            <a:r>
              <a:rPr lang="en-US" sz="1500" b="1" dirty="0" err="1" smtClean="0">
                <a:latin typeface="Courier"/>
                <a:cs typeface="Courier"/>
              </a:rPr>
              <a:t>data.meta</a:t>
            </a:r>
            <a:r>
              <a:rPr lang="en-US" sz="1500" b="1" dirty="0" smtClean="0">
                <a:latin typeface="Courier"/>
                <a:cs typeface="Courier"/>
              </a:rPr>
              <a:t> -A test --radius ${</a:t>
            </a:r>
            <a:r>
              <a:rPr lang="en-US" sz="1500" b="1" dirty="0" err="1" smtClean="0">
                <a:latin typeface="Courier"/>
                <a:cs typeface="Courier"/>
              </a:rPr>
              <a:t>evlat</a:t>
            </a:r>
            <a:r>
              <a:rPr lang="en-US" sz="1500" b="1" dirty="0" smtClean="0">
                <a:latin typeface="Courier"/>
                <a:cs typeface="Courier"/>
              </a:rPr>
              <a:t>}:${</a:t>
            </a:r>
            <a:r>
              <a:rPr lang="en-US" sz="1500" b="1" dirty="0" err="1" smtClean="0">
                <a:latin typeface="Courier"/>
                <a:cs typeface="Courier"/>
              </a:rPr>
              <a:t>evlon</a:t>
            </a:r>
            <a:r>
              <a:rPr lang="en-US" sz="1500" b="1" dirty="0" smtClean="0">
                <a:latin typeface="Courier"/>
                <a:cs typeface="Courier"/>
              </a:rPr>
              <a:t>}:85:95</a:t>
            </a:r>
          </a:p>
          <a:p>
            <a:pPr marL="0" indent="0">
              <a:spcBef>
                <a:spcPts val="200"/>
              </a:spcBef>
              <a:buNone/>
            </a:pPr>
            <a:endParaRPr lang="en-US" sz="1500" dirty="0" smtClean="0">
              <a:latin typeface="Courier"/>
              <a:cs typeface="Courier"/>
            </a:endParaRPr>
          </a:p>
          <a:p>
            <a:pPr marL="0" indent="0">
              <a:spcBef>
                <a:spcPts val="200"/>
              </a:spcBef>
              <a:buNone/>
            </a:pPr>
            <a:r>
              <a:rPr lang="en-US" sz="1500" b="1" dirty="0" smtClean="0">
                <a:latin typeface="Courier"/>
                <a:cs typeface="Courier"/>
              </a:rPr>
              <a:t>./</a:t>
            </a:r>
            <a:r>
              <a:rPr lang="en-US" sz="1500" b="1" dirty="0" smtClean="0">
                <a:solidFill>
                  <a:srgbClr val="0000FF"/>
                </a:solidFill>
                <a:latin typeface="Courier"/>
                <a:cs typeface="Courier"/>
              </a:rPr>
              <a:t>mseed2sac</a:t>
            </a:r>
            <a:r>
              <a:rPr lang="en-US" sz="1500" b="1" dirty="0" smtClean="0">
                <a:latin typeface="Courier"/>
                <a:cs typeface="Courier"/>
              </a:rPr>
              <a:t> data -m </a:t>
            </a:r>
            <a:r>
              <a:rPr lang="en-US" sz="1500" b="1" dirty="0" err="1" smtClean="0">
                <a:latin typeface="Courier"/>
                <a:cs typeface="Courier"/>
              </a:rPr>
              <a:t>data.meta</a:t>
            </a:r>
            <a:r>
              <a:rPr lang="en-US" sz="1500" b="1" dirty="0" smtClean="0">
                <a:latin typeface="Courier"/>
                <a:cs typeface="Courier"/>
              </a:rPr>
              <a:t> </a:t>
            </a:r>
            <a:r>
              <a:rPr lang="en-US" sz="1500" b="1" dirty="0" err="1" smtClean="0">
                <a:latin typeface="Courier"/>
                <a:cs typeface="Courier"/>
              </a:rPr>
              <a:t>data.mseed</a:t>
            </a:r>
            <a:r>
              <a:rPr lang="en-US" sz="1500" b="1" dirty="0" smtClean="0">
                <a:latin typeface="Courier"/>
                <a:cs typeface="Courier"/>
              </a:rPr>
              <a:t> </a:t>
            </a:r>
          </a:p>
          <a:p>
            <a:pPr marL="0" indent="0">
              <a:spcBef>
                <a:spcPts val="200"/>
              </a:spcBef>
              <a:buNone/>
            </a:pPr>
            <a:endParaRPr lang="en-US" sz="1400" dirty="0" smtClean="0">
              <a:latin typeface="Courier"/>
              <a:cs typeface="Courier"/>
            </a:endParaRPr>
          </a:p>
        </p:txBody>
      </p:sp>
    </p:spTree>
    <p:extLst>
      <p:ext uri="{BB962C8B-B14F-4D97-AF65-F5344CB8AC3E}">
        <p14:creationId xmlns:p14="http://schemas.microsoft.com/office/powerpoint/2010/main" val="6292064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3" algn="l" rtl="0">
              <a:spcBef>
                <a:spcPct val="0"/>
              </a:spcBef>
            </a:pPr>
            <a:r>
              <a:rPr lang="en-US" sz="3600" kern="1200" dirty="0">
                <a:solidFill>
                  <a:schemeClr val="accent1"/>
                </a:solidFill>
              </a:rPr>
              <a:t>WILBER3</a:t>
            </a:r>
            <a:r>
              <a:rPr lang="en-US" sz="1200" dirty="0" smtClean="0"/>
              <a:t/>
            </a:r>
            <a:br>
              <a:rPr lang="en-US" sz="1200" dirty="0" smtClean="0"/>
            </a:br>
            <a:r>
              <a:rPr lang="en-US" sz="3600" kern="1200" dirty="0" smtClean="0">
                <a:solidFill>
                  <a:schemeClr val="accent1"/>
                </a:solidFill>
                <a:latin typeface="+mj-lt"/>
                <a:ea typeface="+mj-ea"/>
                <a:cs typeface="+mj-cs"/>
              </a:rPr>
              <a:t>Event-related data access</a:t>
            </a:r>
            <a:br>
              <a:rPr lang="en-US" sz="3600" kern="1200" dirty="0" smtClean="0">
                <a:solidFill>
                  <a:schemeClr val="accent1"/>
                </a:solidFill>
                <a:latin typeface="+mj-lt"/>
                <a:ea typeface="+mj-ea"/>
                <a:cs typeface="+mj-cs"/>
              </a:rPr>
            </a:br>
            <a:endParaRPr lang="en-US" dirty="0"/>
          </a:p>
        </p:txBody>
      </p:sp>
      <p:sp>
        <p:nvSpPr>
          <p:cNvPr id="3" name="Content Placeholder 2"/>
          <p:cNvSpPr>
            <a:spLocks noGrp="1"/>
          </p:cNvSpPr>
          <p:nvPr>
            <p:ph idx="1"/>
          </p:nvPr>
        </p:nvSpPr>
        <p:spPr>
          <a:xfrm>
            <a:off x="498474" y="1981200"/>
            <a:ext cx="8000108" cy="4144963"/>
          </a:xfrm>
        </p:spPr>
        <p:txBody>
          <a:bodyPr>
            <a:normAutofit/>
          </a:bodyPr>
          <a:lstStyle/>
          <a:p>
            <a:r>
              <a:rPr lang="en-US" sz="2400" dirty="0" smtClean="0"/>
              <a:t>Purpose:</a:t>
            </a:r>
            <a:r>
              <a:rPr lang="en-US" sz="2400" dirty="0"/>
              <a:t> </a:t>
            </a:r>
            <a:r>
              <a:rPr lang="en-US" sz="2400" dirty="0" smtClean="0"/>
              <a:t>Leverage IRIS/FDSN web services to request event-related data</a:t>
            </a:r>
          </a:p>
          <a:p>
            <a:r>
              <a:rPr lang="en-US" sz="2400" dirty="0" smtClean="0"/>
              <a:t>Scenario: Need waveforms relating to a specific event</a:t>
            </a:r>
          </a:p>
          <a:p>
            <a:pPr lvl="2"/>
            <a:r>
              <a:rPr lang="en-US" sz="2400" dirty="0" smtClean="0"/>
              <a:t>Stations with spread</a:t>
            </a:r>
          </a:p>
          <a:p>
            <a:pPr lvl="2"/>
            <a:r>
              <a:rPr lang="en-US" sz="2400" dirty="0" smtClean="0"/>
              <a:t>Choose distances &amp; azimuths</a:t>
            </a:r>
          </a:p>
          <a:p>
            <a:pPr lvl="2"/>
            <a:r>
              <a:rPr lang="en-US" sz="2400" dirty="0" smtClean="0"/>
              <a:t>Preview ability</a:t>
            </a:r>
          </a:p>
          <a:p>
            <a:r>
              <a:rPr lang="en-US" sz="2400" dirty="0" smtClean="0"/>
              <a:t>Interface: Web based, all you need is a browser</a:t>
            </a:r>
            <a:endParaRPr lang="en-US" sz="2400" dirty="0"/>
          </a:p>
          <a:p>
            <a:pPr marL="0" indent="0" algn="ctr">
              <a:buNone/>
            </a:pPr>
            <a:r>
              <a:rPr lang="en-US" sz="2400" dirty="0" err="1" smtClean="0">
                <a:hlinkClick r:id="rId2"/>
              </a:rPr>
              <a:t>ds.iris.edu</a:t>
            </a:r>
            <a:r>
              <a:rPr lang="en-US" sz="2400" dirty="0">
                <a:hlinkClick r:id="rId2"/>
              </a:rPr>
              <a:t>/wilber3</a:t>
            </a:r>
            <a:endParaRPr lang="en-US" sz="2400" dirty="0" smtClean="0"/>
          </a:p>
          <a:p>
            <a:pPr lvl="2"/>
            <a:endParaRPr lang="en-US" dirty="0" smtClean="0"/>
          </a:p>
        </p:txBody>
      </p:sp>
    </p:spTree>
    <p:extLst>
      <p:ext uri="{BB962C8B-B14F-4D97-AF65-F5344CB8AC3E}">
        <p14:creationId xmlns:p14="http://schemas.microsoft.com/office/powerpoint/2010/main" val="58397165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Waveform access, by need</a:t>
            </a:r>
            <a:endParaRPr lang="en-US" dirty="0"/>
          </a:p>
        </p:txBody>
      </p:sp>
      <p:pic>
        <p:nvPicPr>
          <p:cNvPr id="4" name="Content Placeholder 3" descr="Screen Shot 2014-12-11 at 12.31.24 PM.png"/>
          <p:cNvPicPr>
            <a:picLocks noGrp="1" noChangeAspect="1"/>
          </p:cNvPicPr>
          <p:nvPr>
            <p:ph idx="1"/>
          </p:nvPr>
        </p:nvPicPr>
        <p:blipFill>
          <a:blip r:embed="rId2"/>
          <a:srcRect l="-8971" r="-8971"/>
          <a:stretch>
            <a:fillRect/>
          </a:stretch>
        </p:blipFill>
        <p:spPr>
          <a:xfrm>
            <a:off x="-196093" y="1600200"/>
            <a:ext cx="8870563" cy="4865886"/>
          </a:xfrm>
        </p:spPr>
      </p:pic>
      <p:sp>
        <p:nvSpPr>
          <p:cNvPr id="5" name="Frame 4"/>
          <p:cNvSpPr/>
          <p:nvPr/>
        </p:nvSpPr>
        <p:spPr>
          <a:xfrm>
            <a:off x="4898593" y="2053516"/>
            <a:ext cx="3156194" cy="675499"/>
          </a:xfrm>
          <a:prstGeom prst="frame">
            <a:avLst/>
          </a:prstGeom>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2435289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REQuest FAST (BREQ_FAST)</a:t>
            </a:r>
            <a:endParaRPr lang="en-US" dirty="0"/>
          </a:p>
        </p:txBody>
      </p:sp>
      <p:sp>
        <p:nvSpPr>
          <p:cNvPr id="3" name="Content Placeholder 2"/>
          <p:cNvSpPr>
            <a:spLocks noGrp="1"/>
          </p:cNvSpPr>
          <p:nvPr>
            <p:ph idx="1"/>
          </p:nvPr>
        </p:nvSpPr>
        <p:spPr>
          <a:xfrm>
            <a:off x="498474" y="1981200"/>
            <a:ext cx="8390764" cy="4667081"/>
          </a:xfrm>
        </p:spPr>
        <p:txBody>
          <a:bodyPr/>
          <a:lstStyle/>
          <a:p>
            <a:r>
              <a:rPr lang="en-US" sz="2800" b="1" dirty="0" smtClean="0"/>
              <a:t>Purpose</a:t>
            </a:r>
            <a:r>
              <a:rPr lang="en-US" sz="2800" dirty="0" smtClean="0"/>
              <a:t>: Request large volume of SEED information asynchronously</a:t>
            </a:r>
          </a:p>
          <a:p>
            <a:r>
              <a:rPr lang="en-US" sz="2800" b="1" dirty="0" smtClean="0"/>
              <a:t>Scenario</a:t>
            </a:r>
            <a:r>
              <a:rPr lang="en-US" sz="2800" dirty="0" smtClean="0"/>
              <a:t>: You’re away, and need to get data.</a:t>
            </a:r>
          </a:p>
          <a:p>
            <a:pPr lvl="1"/>
            <a:r>
              <a:rPr lang="en-US" sz="2800" dirty="0" smtClean="0"/>
              <a:t>Not at your computer</a:t>
            </a:r>
          </a:p>
          <a:p>
            <a:pPr lvl="1"/>
            <a:r>
              <a:rPr lang="en-US" sz="2800" dirty="0" smtClean="0"/>
              <a:t>Slow internet connection</a:t>
            </a:r>
          </a:p>
          <a:p>
            <a:pPr lvl="1"/>
            <a:r>
              <a:rPr lang="en-US" sz="2800" dirty="0" smtClean="0"/>
              <a:t>Need large volume of data</a:t>
            </a:r>
          </a:p>
          <a:p>
            <a:pPr lvl="1"/>
            <a:r>
              <a:rPr lang="en-US" sz="2800" dirty="0" smtClean="0"/>
              <a:t>Don’t/can’t need to work on it right away</a:t>
            </a:r>
          </a:p>
          <a:p>
            <a:endParaRPr lang="en-US" dirty="0"/>
          </a:p>
        </p:txBody>
      </p:sp>
    </p:spTree>
    <p:extLst>
      <p:ext uri="{BB962C8B-B14F-4D97-AF65-F5344CB8AC3E}">
        <p14:creationId xmlns:p14="http://schemas.microsoft.com/office/powerpoint/2010/main" val="37205737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SEED now, process later </a:t>
            </a:r>
            <a:br>
              <a:rPr lang="en-US" dirty="0" smtClean="0"/>
            </a:br>
            <a:r>
              <a:rPr lang="en-US" dirty="0" smtClean="0"/>
              <a:t>with BREQ_FAST</a:t>
            </a:r>
            <a:endParaRPr lang="en-US" dirty="0"/>
          </a:p>
        </p:txBody>
      </p:sp>
      <p:pic>
        <p:nvPicPr>
          <p:cNvPr id="4" name="Content Placeholder 3" descr="Screen Shot 2014-12-11 at 1.06.28 PM.png"/>
          <p:cNvPicPr>
            <a:picLocks noGrp="1" noChangeAspect="1"/>
          </p:cNvPicPr>
          <p:nvPr>
            <p:ph idx="1"/>
          </p:nvPr>
        </p:nvPicPr>
        <p:blipFill>
          <a:blip r:embed="rId2"/>
          <a:srcRect l="-7641" r="-7641"/>
          <a:stretch>
            <a:fillRect/>
          </a:stretch>
        </p:blipFill>
        <p:spPr/>
      </p:pic>
    </p:spTree>
    <p:extLst>
      <p:ext uri="{BB962C8B-B14F-4D97-AF65-F5344CB8AC3E}">
        <p14:creationId xmlns:p14="http://schemas.microsoft.com/office/powerpoint/2010/main" val="254892744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BREQ_FAST via </a:t>
            </a:r>
            <a:r>
              <a:rPr lang="en-US" sz="3200" dirty="0" err="1" smtClean="0"/>
              <a:t>SeismiQuery</a:t>
            </a:r>
            <a:endParaRPr lang="en-US" sz="3200" dirty="0"/>
          </a:p>
        </p:txBody>
      </p:sp>
      <p:sp>
        <p:nvSpPr>
          <p:cNvPr id="10" name="Content Placeholder 9"/>
          <p:cNvSpPr>
            <a:spLocks noGrp="1"/>
          </p:cNvSpPr>
          <p:nvPr>
            <p:ph type="body" sz="half" idx="2"/>
          </p:nvPr>
        </p:nvSpPr>
        <p:spPr>
          <a:xfrm>
            <a:off x="457200" y="2499360"/>
            <a:ext cx="3008313" cy="3626803"/>
          </a:xfrm>
        </p:spPr>
        <p:txBody>
          <a:bodyPr>
            <a:normAutofit/>
          </a:bodyPr>
          <a:lstStyle/>
          <a:p>
            <a:endParaRPr lang="en-US" dirty="0" smtClean="0"/>
          </a:p>
        </p:txBody>
      </p:sp>
      <p:pic>
        <p:nvPicPr>
          <p:cNvPr id="5" name="Content Placeholder 4"/>
          <p:cNvPicPr>
            <a:picLocks noGrp="1" noChangeAspect="1"/>
          </p:cNvPicPr>
          <p:nvPr>
            <p:ph idx="1"/>
          </p:nvPr>
        </p:nvPicPr>
        <p:blipFill rotWithShape="1">
          <a:blip r:embed="rId3"/>
          <a:srcRect t="6361" b="2585"/>
          <a:stretch/>
        </p:blipFill>
        <p:spPr>
          <a:xfrm>
            <a:off x="3246841" y="117929"/>
            <a:ext cx="5989357" cy="6584951"/>
          </a:xfrm>
        </p:spPr>
      </p:pic>
      <p:sp>
        <p:nvSpPr>
          <p:cNvPr id="17" name="Rectangle 16"/>
          <p:cNvSpPr/>
          <p:nvPr/>
        </p:nvSpPr>
        <p:spPr>
          <a:xfrm>
            <a:off x="3005667" y="6474936"/>
            <a:ext cx="6138333" cy="369332"/>
          </a:xfrm>
          <a:prstGeom prst="rect">
            <a:avLst/>
          </a:prstGeom>
        </p:spPr>
        <p:txBody>
          <a:bodyPr wrap="square">
            <a:spAutoFit/>
          </a:bodyPr>
          <a:lstStyle/>
          <a:p>
            <a:pPr algn="r"/>
            <a:r>
              <a:rPr lang="en-US" dirty="0">
                <a:solidFill>
                  <a:srgbClr val="7F7F7F"/>
                </a:solidFill>
              </a:rPr>
              <a:t>http://</a:t>
            </a:r>
            <a:r>
              <a:rPr lang="en-US" dirty="0" err="1">
                <a:solidFill>
                  <a:srgbClr val="7F7F7F"/>
                </a:solidFill>
              </a:rPr>
              <a:t>www.iris.edu</a:t>
            </a:r>
            <a:r>
              <a:rPr lang="en-US" dirty="0">
                <a:solidFill>
                  <a:srgbClr val="7F7F7F"/>
                </a:solidFill>
              </a:rPr>
              <a:t>/</a:t>
            </a:r>
            <a:r>
              <a:rPr lang="en-US" dirty="0" err="1">
                <a:solidFill>
                  <a:srgbClr val="7F7F7F"/>
                </a:solidFill>
              </a:rPr>
              <a:t>SeismiQuery</a:t>
            </a:r>
            <a:r>
              <a:rPr lang="en-US" dirty="0">
                <a:solidFill>
                  <a:srgbClr val="7F7F7F"/>
                </a:solidFill>
              </a:rPr>
              <a:t>/</a:t>
            </a:r>
            <a:r>
              <a:rPr lang="en-US" dirty="0" err="1">
                <a:solidFill>
                  <a:srgbClr val="7F7F7F"/>
                </a:solidFill>
              </a:rPr>
              <a:t>breq_fast.phtml</a:t>
            </a:r>
            <a:endParaRPr lang="en-US" dirty="0">
              <a:solidFill>
                <a:srgbClr val="7F7F7F"/>
              </a:solidFill>
            </a:endParaRPr>
          </a:p>
        </p:txBody>
      </p:sp>
      <p:pic>
        <p:nvPicPr>
          <p:cNvPr id="6" name="Picture 5"/>
          <p:cNvPicPr>
            <a:picLocks noChangeAspect="1"/>
          </p:cNvPicPr>
          <p:nvPr/>
        </p:nvPicPr>
        <p:blipFill>
          <a:blip r:embed="rId4"/>
          <a:stretch>
            <a:fillRect/>
          </a:stretch>
        </p:blipFill>
        <p:spPr>
          <a:xfrm>
            <a:off x="457200" y="1435100"/>
            <a:ext cx="2857500" cy="838200"/>
          </a:xfrm>
          <a:prstGeom prst="rect">
            <a:avLst/>
          </a:prstGeom>
          <a:ln>
            <a:noFill/>
          </a:ln>
          <a:effectLst>
            <a:softEdge rad="112500"/>
          </a:effectLst>
        </p:spPr>
      </p:pic>
      <p:sp>
        <p:nvSpPr>
          <p:cNvPr id="7" name="Rectangle 6"/>
          <p:cNvSpPr/>
          <p:nvPr/>
        </p:nvSpPr>
        <p:spPr>
          <a:xfrm>
            <a:off x="1026160" y="1574800"/>
            <a:ext cx="1005840" cy="314960"/>
          </a:xfrm>
          <a:prstGeom prst="rect">
            <a:avLst/>
          </a:prstGeom>
          <a:noFill/>
          <a:ln>
            <a:solidFill>
              <a:schemeClr val="accent2">
                <a:lumMod val="75000"/>
              </a:schemeClr>
            </a:solidFill>
          </a:ln>
          <a:effectLst>
            <a:glow rad="101600">
              <a:srgbClr val="FFFF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2">
                    <a:lumMod val="75000"/>
                  </a:schemeClr>
                </a:solidFill>
              </a:ln>
            </a:endParaRPr>
          </a:p>
        </p:txBody>
      </p:sp>
    </p:spTree>
    <p:extLst>
      <p:ext uri="{BB962C8B-B14F-4D97-AF65-F5344CB8AC3E}">
        <p14:creationId xmlns:p14="http://schemas.microsoft.com/office/powerpoint/2010/main" val="2003409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700" tmFilter="0, 0; .2, .5; .8, .5; 1, 0"/>
                                        <p:tgtEl>
                                          <p:spTgt spid="7"/>
                                        </p:tgtEl>
                                      </p:cBhvr>
                                    </p:animEffect>
                                    <p:animScale>
                                      <p:cBhvr>
                                        <p:cTn id="7" dur="3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BREQ_FAST via </a:t>
            </a:r>
            <a:r>
              <a:rPr lang="en-US" sz="3200" dirty="0" err="1" smtClean="0"/>
              <a:t>SeismiQuery</a:t>
            </a:r>
            <a:endParaRPr lang="en-US" sz="3200" dirty="0"/>
          </a:p>
        </p:txBody>
      </p:sp>
      <p:sp>
        <p:nvSpPr>
          <p:cNvPr id="10" name="Content Placeholder 9"/>
          <p:cNvSpPr>
            <a:spLocks noGrp="1"/>
          </p:cNvSpPr>
          <p:nvPr>
            <p:ph type="body" sz="half" idx="2"/>
          </p:nvPr>
        </p:nvSpPr>
        <p:spPr/>
        <p:txBody>
          <a:bodyPr>
            <a:normAutofit/>
          </a:bodyPr>
          <a:lstStyle/>
          <a:p>
            <a:endParaRPr lang="en-US" dirty="0" smtClean="0"/>
          </a:p>
        </p:txBody>
      </p:sp>
      <p:pic>
        <p:nvPicPr>
          <p:cNvPr id="5" name="Content Placeholder 4"/>
          <p:cNvPicPr>
            <a:picLocks noGrp="1" noChangeAspect="1"/>
          </p:cNvPicPr>
          <p:nvPr>
            <p:ph idx="1"/>
          </p:nvPr>
        </p:nvPicPr>
        <p:blipFill>
          <a:blip r:embed="rId3">
            <a:alphaModFix amt="49000"/>
          </a:blip>
          <a:srcRect t="2585" b="2585"/>
          <a:stretch>
            <a:fillRect/>
          </a:stretch>
        </p:blipFill>
        <p:spPr>
          <a:xfrm>
            <a:off x="3154643" y="1"/>
            <a:ext cx="5989357" cy="6858000"/>
          </a:xfrm>
        </p:spPr>
      </p:pic>
      <p:pic>
        <p:nvPicPr>
          <p:cNvPr id="3" name="Picture 2"/>
          <p:cNvPicPr>
            <a:picLocks noChangeAspect="1"/>
          </p:cNvPicPr>
          <p:nvPr/>
        </p:nvPicPr>
        <p:blipFill>
          <a:blip r:embed="rId4"/>
          <a:stretch>
            <a:fillRect/>
          </a:stretch>
        </p:blipFill>
        <p:spPr>
          <a:xfrm>
            <a:off x="1007995" y="1551375"/>
            <a:ext cx="6896485" cy="4253581"/>
          </a:xfrm>
          <a:prstGeom prst="rect">
            <a:avLst/>
          </a:prstGeom>
          <a:ln w="38100" cap="sq">
            <a:solidFill>
              <a:srgbClr val="000000"/>
            </a:solidFill>
            <a:prstDash val="solid"/>
            <a:miter lim="800000"/>
          </a:ln>
          <a:effectLst>
            <a:outerShdw blurRad="177800" dist="825500" dir="2700000" algn="tl" rotWithShape="0">
              <a:srgbClr val="000000">
                <a:alpha val="43000"/>
              </a:srgbClr>
            </a:outerShdw>
          </a:effectLst>
        </p:spPr>
      </p:pic>
      <p:cxnSp>
        <p:nvCxnSpPr>
          <p:cNvPr id="6" name="Straight Connector 5"/>
          <p:cNvCxnSpPr/>
          <p:nvPr/>
        </p:nvCxnSpPr>
        <p:spPr>
          <a:xfrm flipV="1">
            <a:off x="1007995" y="518766"/>
            <a:ext cx="2533782" cy="1032609"/>
          </a:xfrm>
          <a:prstGeom prst="line">
            <a:avLst/>
          </a:prstGeom>
          <a:ln w="12700" cmpd="sng">
            <a:gradFill flip="none" rotWithShape="1">
              <a:gsLst>
                <a:gs pos="0">
                  <a:schemeClr val="dk1">
                    <a:shade val="95000"/>
                    <a:satMod val="105000"/>
                  </a:schemeClr>
                </a:gs>
                <a:gs pos="100000">
                  <a:schemeClr val="bg1">
                    <a:lumMod val="50000"/>
                    <a:alpha val="45000"/>
                  </a:schemeClr>
                </a:gs>
              </a:gsLst>
              <a:lin ang="0" scaled="1"/>
              <a:tileRect/>
            </a:gra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7904480" y="518766"/>
            <a:ext cx="788972" cy="1032609"/>
          </a:xfrm>
          <a:prstGeom prst="line">
            <a:avLst/>
          </a:prstGeom>
          <a:ln w="12700" cmpd="sng">
            <a:gradFill flip="none" rotWithShape="1">
              <a:gsLst>
                <a:gs pos="0">
                  <a:schemeClr val="dk1">
                    <a:shade val="95000"/>
                    <a:satMod val="105000"/>
                  </a:schemeClr>
                </a:gs>
                <a:gs pos="100000">
                  <a:schemeClr val="bg1">
                    <a:lumMod val="50000"/>
                    <a:alpha val="45000"/>
                  </a:schemeClr>
                </a:gs>
              </a:gsLst>
              <a:lin ang="0" scaled="1"/>
              <a:tileRect/>
            </a:gra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7904480" y="3783416"/>
            <a:ext cx="788972" cy="2021540"/>
          </a:xfrm>
          <a:prstGeom prst="line">
            <a:avLst/>
          </a:prstGeom>
          <a:ln w="12700" cmpd="sng">
            <a:gradFill flip="none" rotWithShape="1">
              <a:gsLst>
                <a:gs pos="0">
                  <a:schemeClr val="dk1">
                    <a:shade val="95000"/>
                    <a:satMod val="105000"/>
                  </a:schemeClr>
                </a:gs>
                <a:gs pos="100000">
                  <a:schemeClr val="bg1">
                    <a:lumMod val="50000"/>
                    <a:alpha val="45000"/>
                  </a:schemeClr>
                </a:gs>
              </a:gsLst>
              <a:lin ang="0" scaled="1"/>
              <a:tileRect/>
            </a:gradFill>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3005667" y="6474936"/>
            <a:ext cx="6138333" cy="369332"/>
          </a:xfrm>
          <a:prstGeom prst="rect">
            <a:avLst/>
          </a:prstGeom>
        </p:spPr>
        <p:txBody>
          <a:bodyPr wrap="square">
            <a:spAutoFit/>
          </a:bodyPr>
          <a:lstStyle/>
          <a:p>
            <a:pPr algn="r"/>
            <a:r>
              <a:rPr lang="en-US" dirty="0">
                <a:solidFill>
                  <a:srgbClr val="7F7F7F"/>
                </a:solidFill>
              </a:rPr>
              <a:t>http://</a:t>
            </a:r>
            <a:r>
              <a:rPr lang="en-US" dirty="0" err="1">
                <a:solidFill>
                  <a:srgbClr val="7F7F7F"/>
                </a:solidFill>
              </a:rPr>
              <a:t>www.iris.edu</a:t>
            </a:r>
            <a:r>
              <a:rPr lang="en-US" dirty="0">
                <a:solidFill>
                  <a:srgbClr val="7F7F7F"/>
                </a:solidFill>
              </a:rPr>
              <a:t>/</a:t>
            </a:r>
            <a:r>
              <a:rPr lang="en-US" dirty="0" err="1">
                <a:solidFill>
                  <a:srgbClr val="7F7F7F"/>
                </a:solidFill>
              </a:rPr>
              <a:t>SeismiQuery</a:t>
            </a:r>
            <a:r>
              <a:rPr lang="en-US" dirty="0">
                <a:solidFill>
                  <a:srgbClr val="7F7F7F"/>
                </a:solidFill>
              </a:rPr>
              <a:t>/</a:t>
            </a:r>
            <a:r>
              <a:rPr lang="en-US" dirty="0" err="1">
                <a:solidFill>
                  <a:srgbClr val="7F7F7F"/>
                </a:solidFill>
              </a:rPr>
              <a:t>breq_fast.phtml</a:t>
            </a:r>
            <a:endParaRPr lang="en-US" dirty="0">
              <a:solidFill>
                <a:srgbClr val="7F7F7F"/>
              </a:solidFill>
            </a:endParaRPr>
          </a:p>
        </p:txBody>
      </p:sp>
    </p:spTree>
    <p:extLst>
      <p:ext uri="{BB962C8B-B14F-4D97-AF65-F5344CB8AC3E}">
        <p14:creationId xmlns:p14="http://schemas.microsoft.com/office/powerpoint/2010/main" val="182025157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BREQ_FAST via </a:t>
            </a:r>
            <a:r>
              <a:rPr lang="en-US" sz="3200" dirty="0" err="1"/>
              <a:t>SeismiQuiery</a:t>
            </a:r>
            <a:endParaRPr lang="en-US" sz="3200" dirty="0"/>
          </a:p>
        </p:txBody>
      </p:sp>
      <p:sp>
        <p:nvSpPr>
          <p:cNvPr id="10" name="Content Placeholder 9"/>
          <p:cNvSpPr>
            <a:spLocks noGrp="1"/>
          </p:cNvSpPr>
          <p:nvPr>
            <p:ph type="body" sz="half" idx="2"/>
          </p:nvPr>
        </p:nvSpPr>
        <p:spPr/>
        <p:txBody>
          <a:bodyPr>
            <a:normAutofit/>
          </a:bodyPr>
          <a:lstStyle/>
          <a:p>
            <a:endParaRPr lang="en-US" dirty="0" smtClean="0"/>
          </a:p>
        </p:txBody>
      </p:sp>
      <p:pic>
        <p:nvPicPr>
          <p:cNvPr id="5" name="Content Placeholder 4"/>
          <p:cNvPicPr>
            <a:picLocks noGrp="1" noChangeAspect="1"/>
          </p:cNvPicPr>
          <p:nvPr>
            <p:ph idx="1"/>
          </p:nvPr>
        </p:nvPicPr>
        <p:blipFill>
          <a:blip r:embed="rId3">
            <a:alphaModFix amt="49000"/>
          </a:blip>
          <a:srcRect t="2585" b="2585"/>
          <a:stretch>
            <a:fillRect/>
          </a:stretch>
        </p:blipFill>
        <p:spPr>
          <a:xfrm>
            <a:off x="3154643" y="1"/>
            <a:ext cx="5989357" cy="6858000"/>
          </a:xfrm>
        </p:spPr>
      </p:pic>
      <p:pic>
        <p:nvPicPr>
          <p:cNvPr id="3" name="Picture 2"/>
          <p:cNvPicPr>
            <a:picLocks noChangeAspect="1"/>
          </p:cNvPicPr>
          <p:nvPr/>
        </p:nvPicPr>
        <p:blipFill>
          <a:blip r:embed="rId4"/>
          <a:stretch>
            <a:fillRect/>
          </a:stretch>
        </p:blipFill>
        <p:spPr>
          <a:xfrm>
            <a:off x="1058795" y="1696617"/>
            <a:ext cx="6149973" cy="3546154"/>
          </a:xfrm>
          <a:prstGeom prst="rect">
            <a:avLst/>
          </a:prstGeom>
          <a:ln w="38100" cap="sq">
            <a:solidFill>
              <a:srgbClr val="000000"/>
            </a:solidFill>
            <a:prstDash val="solid"/>
            <a:miter lim="800000"/>
          </a:ln>
          <a:effectLst>
            <a:outerShdw blurRad="177800" dist="1384300" dir="2700000" algn="tl" rotWithShape="0">
              <a:srgbClr val="000000">
                <a:alpha val="43000"/>
              </a:srgbClr>
            </a:outerShdw>
          </a:effectLst>
        </p:spPr>
      </p:pic>
      <p:cxnSp>
        <p:nvCxnSpPr>
          <p:cNvPr id="7" name="Straight Connector 6"/>
          <p:cNvCxnSpPr/>
          <p:nvPr/>
        </p:nvCxnSpPr>
        <p:spPr>
          <a:xfrm>
            <a:off x="1058795" y="5242773"/>
            <a:ext cx="2482982" cy="1197084"/>
          </a:xfrm>
          <a:prstGeom prst="line">
            <a:avLst/>
          </a:prstGeom>
          <a:ln w="12700" cmpd="sng">
            <a:gradFill flip="none" rotWithShape="1">
              <a:gsLst>
                <a:gs pos="0">
                  <a:schemeClr val="dk1">
                    <a:shade val="95000"/>
                    <a:satMod val="105000"/>
                  </a:schemeClr>
                </a:gs>
                <a:gs pos="100000">
                  <a:schemeClr val="bg1">
                    <a:lumMod val="50000"/>
                    <a:alpha val="45000"/>
                  </a:schemeClr>
                </a:gs>
              </a:gsLst>
              <a:lin ang="0" scaled="1"/>
              <a:tileRect/>
            </a:gra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7208768" y="1696617"/>
            <a:ext cx="1484684" cy="2140464"/>
          </a:xfrm>
          <a:prstGeom prst="line">
            <a:avLst/>
          </a:prstGeom>
          <a:ln w="12700" cmpd="sng">
            <a:gradFill flip="none" rotWithShape="1">
              <a:gsLst>
                <a:gs pos="0">
                  <a:schemeClr val="dk1">
                    <a:shade val="95000"/>
                    <a:satMod val="105000"/>
                  </a:schemeClr>
                </a:gs>
                <a:gs pos="100000">
                  <a:schemeClr val="bg1">
                    <a:lumMod val="50000"/>
                    <a:alpha val="45000"/>
                  </a:schemeClr>
                </a:gs>
              </a:gsLst>
              <a:lin ang="0" scaled="1"/>
              <a:tileRect/>
            </a:gra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7208768" y="5242772"/>
            <a:ext cx="1484684" cy="1197085"/>
          </a:xfrm>
          <a:prstGeom prst="line">
            <a:avLst/>
          </a:prstGeom>
          <a:ln w="12700" cmpd="sng">
            <a:gradFill flip="none" rotWithShape="1">
              <a:gsLst>
                <a:gs pos="0">
                  <a:schemeClr val="dk1">
                    <a:shade val="95000"/>
                    <a:satMod val="105000"/>
                  </a:schemeClr>
                </a:gs>
                <a:gs pos="100000">
                  <a:schemeClr val="bg1">
                    <a:lumMod val="50000"/>
                    <a:alpha val="45000"/>
                  </a:schemeClr>
                </a:gs>
              </a:gsLst>
              <a:lin ang="0" scaled="1"/>
              <a:tileRect/>
            </a:gradFill>
          </a:ln>
        </p:spPr>
        <p:style>
          <a:lnRef idx="1">
            <a:schemeClr val="dk1"/>
          </a:lnRef>
          <a:fillRef idx="0">
            <a:schemeClr val="dk1"/>
          </a:fillRef>
          <a:effectRef idx="0">
            <a:schemeClr val="dk1"/>
          </a:effectRef>
          <a:fontRef idx="minor">
            <a:schemeClr val="tx1"/>
          </a:fontRef>
        </p:style>
      </p:cxnSp>
      <p:sp>
        <p:nvSpPr>
          <p:cNvPr id="28" name="Rectangle 27"/>
          <p:cNvSpPr/>
          <p:nvPr/>
        </p:nvSpPr>
        <p:spPr>
          <a:xfrm>
            <a:off x="3005667" y="6474936"/>
            <a:ext cx="6138333" cy="369332"/>
          </a:xfrm>
          <a:prstGeom prst="rect">
            <a:avLst/>
          </a:prstGeom>
        </p:spPr>
        <p:txBody>
          <a:bodyPr wrap="square">
            <a:spAutoFit/>
          </a:bodyPr>
          <a:lstStyle/>
          <a:p>
            <a:pPr algn="r"/>
            <a:r>
              <a:rPr lang="en-US" dirty="0">
                <a:solidFill>
                  <a:srgbClr val="7F7F7F"/>
                </a:solidFill>
              </a:rPr>
              <a:t>http://</a:t>
            </a:r>
            <a:r>
              <a:rPr lang="en-US" dirty="0" err="1">
                <a:solidFill>
                  <a:srgbClr val="7F7F7F"/>
                </a:solidFill>
              </a:rPr>
              <a:t>www.iris.edu</a:t>
            </a:r>
            <a:r>
              <a:rPr lang="en-US" dirty="0">
                <a:solidFill>
                  <a:srgbClr val="7F7F7F"/>
                </a:solidFill>
              </a:rPr>
              <a:t>/</a:t>
            </a:r>
            <a:r>
              <a:rPr lang="en-US" dirty="0" err="1">
                <a:solidFill>
                  <a:srgbClr val="7F7F7F"/>
                </a:solidFill>
              </a:rPr>
              <a:t>SeismiQuery</a:t>
            </a:r>
            <a:r>
              <a:rPr lang="en-US" dirty="0">
                <a:solidFill>
                  <a:srgbClr val="7F7F7F"/>
                </a:solidFill>
              </a:rPr>
              <a:t>/</a:t>
            </a:r>
            <a:r>
              <a:rPr lang="en-US" dirty="0" err="1">
                <a:solidFill>
                  <a:srgbClr val="7F7F7F"/>
                </a:solidFill>
              </a:rPr>
              <a:t>breq_fast.phtml</a:t>
            </a:r>
            <a:endParaRPr lang="en-US" dirty="0">
              <a:solidFill>
                <a:srgbClr val="7F7F7F"/>
              </a:solidFill>
            </a:endParaRPr>
          </a:p>
        </p:txBody>
      </p:sp>
    </p:spTree>
    <p:extLst>
      <p:ext uri="{BB962C8B-B14F-4D97-AF65-F5344CB8AC3E}">
        <p14:creationId xmlns:p14="http://schemas.microsoft.com/office/powerpoint/2010/main" val="28804719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0"/>
            <a:ext cx="7556313" cy="1116106"/>
          </a:xfrm>
        </p:spPr>
        <p:txBody>
          <a:bodyPr/>
          <a:lstStyle/>
          <a:p>
            <a:r>
              <a:rPr lang="en-US" dirty="0" smtClean="0"/>
              <a:t>Virtual Networks: Currently 54</a:t>
            </a:r>
            <a:endParaRPr lang="en-US" dirty="0"/>
          </a:p>
        </p:txBody>
      </p:sp>
      <p:pic>
        <p:nvPicPr>
          <p:cNvPr id="4" name="Content Placeholder 3" descr="Screen Shot 2014-12-08 at 2.37.17 PM.png"/>
          <p:cNvPicPr>
            <a:picLocks noGrp="1" noChangeAspect="1"/>
          </p:cNvPicPr>
          <p:nvPr>
            <p:ph idx="1"/>
          </p:nvPr>
        </p:nvPicPr>
        <p:blipFill>
          <a:blip r:embed="rId2"/>
          <a:srcRect l="-72695" r="-72695"/>
          <a:stretch>
            <a:fillRect/>
          </a:stretch>
        </p:blipFill>
        <p:spPr>
          <a:xfrm>
            <a:off x="-776444" y="1080798"/>
            <a:ext cx="9493302" cy="5726887"/>
          </a:xfrm>
        </p:spPr>
      </p:pic>
    </p:spTree>
    <p:extLst>
      <p:ext uri="{BB962C8B-B14F-4D97-AF65-F5344CB8AC3E}">
        <p14:creationId xmlns:p14="http://schemas.microsoft.com/office/powerpoint/2010/main" val="56492602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BREQ_FAST via </a:t>
            </a:r>
            <a:r>
              <a:rPr lang="en-US" sz="3200" dirty="0" err="1" smtClean="0"/>
              <a:t>SeismiQuiery</a:t>
            </a:r>
            <a:endParaRPr lang="en-US" sz="3200" dirty="0"/>
          </a:p>
        </p:txBody>
      </p:sp>
      <p:sp>
        <p:nvSpPr>
          <p:cNvPr id="10" name="Content Placeholder 9"/>
          <p:cNvSpPr>
            <a:spLocks noGrp="1"/>
          </p:cNvSpPr>
          <p:nvPr>
            <p:ph type="body" sz="half" idx="2"/>
          </p:nvPr>
        </p:nvSpPr>
        <p:spPr/>
        <p:txBody>
          <a:bodyPr>
            <a:normAutofit/>
          </a:bodyPr>
          <a:lstStyle/>
          <a:p>
            <a:endParaRPr lang="en-US" dirty="0" smtClean="0"/>
          </a:p>
        </p:txBody>
      </p:sp>
      <p:pic>
        <p:nvPicPr>
          <p:cNvPr id="6" name="Picture 5"/>
          <p:cNvPicPr>
            <a:picLocks noChangeAspect="1"/>
          </p:cNvPicPr>
          <p:nvPr/>
        </p:nvPicPr>
        <p:blipFill>
          <a:blip r:embed="rId3"/>
          <a:stretch>
            <a:fillRect/>
          </a:stretch>
        </p:blipFill>
        <p:spPr>
          <a:xfrm>
            <a:off x="3293004" y="0"/>
            <a:ext cx="5850996" cy="6609797"/>
          </a:xfrm>
          <a:prstGeom prst="rect">
            <a:avLst/>
          </a:prstGeom>
        </p:spPr>
      </p:pic>
      <p:sp>
        <p:nvSpPr>
          <p:cNvPr id="11" name="Rectangle 10"/>
          <p:cNvSpPr/>
          <p:nvPr/>
        </p:nvSpPr>
        <p:spPr>
          <a:xfrm>
            <a:off x="3005667" y="6474936"/>
            <a:ext cx="6138333" cy="369332"/>
          </a:xfrm>
          <a:prstGeom prst="rect">
            <a:avLst/>
          </a:prstGeom>
        </p:spPr>
        <p:txBody>
          <a:bodyPr wrap="square">
            <a:spAutoFit/>
          </a:bodyPr>
          <a:lstStyle/>
          <a:p>
            <a:pPr algn="r"/>
            <a:r>
              <a:rPr lang="en-US" dirty="0">
                <a:solidFill>
                  <a:srgbClr val="7F7F7F"/>
                </a:solidFill>
              </a:rPr>
              <a:t>http://</a:t>
            </a:r>
            <a:r>
              <a:rPr lang="en-US" dirty="0" err="1">
                <a:solidFill>
                  <a:srgbClr val="7F7F7F"/>
                </a:solidFill>
              </a:rPr>
              <a:t>www.iris.edu</a:t>
            </a:r>
            <a:r>
              <a:rPr lang="en-US" dirty="0">
                <a:solidFill>
                  <a:srgbClr val="7F7F7F"/>
                </a:solidFill>
              </a:rPr>
              <a:t>/</a:t>
            </a:r>
            <a:r>
              <a:rPr lang="en-US" dirty="0" err="1">
                <a:solidFill>
                  <a:srgbClr val="7F7F7F"/>
                </a:solidFill>
              </a:rPr>
              <a:t>SeismiQuery</a:t>
            </a:r>
            <a:r>
              <a:rPr lang="en-US" dirty="0">
                <a:solidFill>
                  <a:srgbClr val="7F7F7F"/>
                </a:solidFill>
              </a:rPr>
              <a:t>/</a:t>
            </a:r>
            <a:r>
              <a:rPr lang="en-US" dirty="0" err="1">
                <a:solidFill>
                  <a:srgbClr val="7F7F7F"/>
                </a:solidFill>
              </a:rPr>
              <a:t>breq_fast.phtml</a:t>
            </a:r>
            <a:endParaRPr lang="en-US" dirty="0">
              <a:solidFill>
                <a:srgbClr val="7F7F7F"/>
              </a:solidFill>
            </a:endParaRPr>
          </a:p>
        </p:txBody>
      </p:sp>
    </p:spTree>
    <p:extLst>
      <p:ext uri="{BB962C8B-B14F-4D97-AF65-F5344CB8AC3E}">
        <p14:creationId xmlns:p14="http://schemas.microsoft.com/office/powerpoint/2010/main" val="73819134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Request from BREQ_FAST Via Email</a:t>
            </a:r>
            <a:endParaRPr lang="en-US" dirty="0"/>
          </a:p>
        </p:txBody>
      </p:sp>
      <p:sp>
        <p:nvSpPr>
          <p:cNvPr id="3" name="Content Placeholder 2"/>
          <p:cNvSpPr>
            <a:spLocks noGrp="1"/>
          </p:cNvSpPr>
          <p:nvPr>
            <p:ph idx="1"/>
          </p:nvPr>
        </p:nvSpPr>
        <p:spPr>
          <a:xfrm>
            <a:off x="189399" y="1530931"/>
            <a:ext cx="8954603" cy="1670523"/>
          </a:xfrm>
        </p:spPr>
        <p:txBody>
          <a:bodyPr>
            <a:normAutofit fontScale="32500" lnSpcReduction="20000"/>
          </a:bodyPr>
          <a:lstStyle/>
          <a:p>
            <a:pPr>
              <a:buNone/>
            </a:pPr>
            <a:r>
              <a:rPr lang="en-US" sz="2800" dirty="0" smtClean="0"/>
              <a:t>Request SEED          		</a:t>
            </a:r>
            <a:r>
              <a:rPr lang="en-US" sz="2800" i="1" dirty="0" smtClean="0"/>
              <a:t>: </a:t>
            </a:r>
            <a:r>
              <a:rPr lang="en-US" sz="2800" i="1" dirty="0" err="1" smtClean="0">
                <a:solidFill>
                  <a:srgbClr val="0000FF"/>
                </a:solidFill>
              </a:rPr>
              <a:t>breq_fast@iris.washington.edu</a:t>
            </a:r>
            <a:endParaRPr lang="en-US" sz="2800" i="1" dirty="0" smtClean="0">
              <a:solidFill>
                <a:srgbClr val="0000FF"/>
              </a:solidFill>
            </a:endParaRPr>
          </a:p>
          <a:p>
            <a:pPr>
              <a:buNone/>
            </a:pPr>
            <a:r>
              <a:rPr lang="en-US" sz="2800" dirty="0" smtClean="0"/>
              <a:t>Request SEED metadata	</a:t>
            </a:r>
            <a:r>
              <a:rPr lang="en-US" sz="2800" i="1" dirty="0" smtClean="0"/>
              <a:t>: </a:t>
            </a:r>
            <a:r>
              <a:rPr lang="en-US" sz="2800" i="1" dirty="0" smtClean="0">
                <a:solidFill>
                  <a:srgbClr val="0000FF"/>
                </a:solidFill>
                <a:hlinkClick r:id="rId3"/>
              </a:rPr>
              <a:t>dataless@iris.washington.edu</a:t>
            </a:r>
            <a:endParaRPr lang="en-US" sz="2800" i="1" dirty="0" smtClean="0">
              <a:solidFill>
                <a:srgbClr val="0000FF"/>
              </a:solidFill>
            </a:endParaRPr>
          </a:p>
          <a:p>
            <a:pPr>
              <a:buNone/>
            </a:pPr>
            <a:r>
              <a:rPr lang="en-US" sz="2800" dirty="0" smtClean="0"/>
              <a:t>Request miniSEED 		</a:t>
            </a:r>
            <a:r>
              <a:rPr lang="en-US" sz="2800" i="1" dirty="0" smtClean="0"/>
              <a:t>: </a:t>
            </a:r>
            <a:r>
              <a:rPr lang="en-US" sz="2800" i="1" dirty="0" err="1" smtClean="0">
                <a:solidFill>
                  <a:srgbClr val="0000FF"/>
                </a:solidFill>
              </a:rPr>
              <a:t>miniseed@iris.washington.edu</a:t>
            </a:r>
            <a:endParaRPr lang="en-US" sz="2800" i="1" dirty="0" smtClean="0">
              <a:solidFill>
                <a:srgbClr val="0000FF"/>
              </a:solidFill>
            </a:endParaRPr>
          </a:p>
          <a:p>
            <a:pPr>
              <a:buNone/>
            </a:pPr>
            <a:endParaRPr lang="en-US" sz="2800" dirty="0">
              <a:solidFill>
                <a:srgbClr val="0000FF"/>
              </a:solidFill>
            </a:endParaRPr>
          </a:p>
          <a:p>
            <a:pPr>
              <a:buNone/>
            </a:pPr>
            <a:r>
              <a:rPr lang="en-US" sz="2800" dirty="0" smtClean="0"/>
              <a:t>Manual: </a:t>
            </a:r>
            <a:r>
              <a:rPr lang="en-US" sz="2800" i="1" dirty="0"/>
              <a:t>http://</a:t>
            </a:r>
            <a:r>
              <a:rPr lang="en-US" sz="2800" i="1" dirty="0" err="1"/>
              <a:t>www.iris.edu</a:t>
            </a:r>
            <a:r>
              <a:rPr lang="en-US" sz="2800" i="1" dirty="0"/>
              <a:t>/</a:t>
            </a:r>
            <a:r>
              <a:rPr lang="en-US" sz="2800" i="1" dirty="0" err="1"/>
              <a:t>dms</a:t>
            </a:r>
            <a:r>
              <a:rPr lang="en-US" sz="2800" i="1" dirty="0"/>
              <a:t>/nodes/</a:t>
            </a:r>
            <a:r>
              <a:rPr lang="en-US" sz="2800" i="1" dirty="0" err="1"/>
              <a:t>dmc</a:t>
            </a:r>
            <a:r>
              <a:rPr lang="en-US" sz="2800" i="1" dirty="0"/>
              <a:t>/manuals/</a:t>
            </a:r>
            <a:r>
              <a:rPr lang="en-US" sz="2800" i="1" dirty="0" err="1"/>
              <a:t>breq_fast</a:t>
            </a:r>
            <a:r>
              <a:rPr lang="en-US" sz="2800" i="1" dirty="0"/>
              <a:t>/</a:t>
            </a:r>
            <a:endParaRPr lang="en-US" sz="2800" i="1" dirty="0" smtClean="0"/>
          </a:p>
        </p:txBody>
      </p:sp>
      <p:sp>
        <p:nvSpPr>
          <p:cNvPr id="5" name="TextBox 4"/>
          <p:cNvSpPr txBox="1"/>
          <p:nvPr/>
        </p:nvSpPr>
        <p:spPr>
          <a:xfrm>
            <a:off x="189399" y="3201454"/>
            <a:ext cx="8738262" cy="3539430"/>
          </a:xfrm>
          <a:prstGeom prst="rect">
            <a:avLst/>
          </a:prstGeom>
          <a:solidFill>
            <a:schemeClr val="bg1"/>
          </a:solidFill>
          <a:ln>
            <a:solidFill>
              <a:schemeClr val="bg2">
                <a:lumMod val="75000"/>
              </a:schemeClr>
            </a:solidFill>
          </a:ln>
        </p:spPr>
        <p:txBody>
          <a:bodyPr wrap="square" rtlCol="0">
            <a:spAutoFit/>
          </a:bodyPr>
          <a:lstStyle/>
          <a:p>
            <a:pPr algn="l"/>
            <a:r>
              <a:rPr lang="en-US" sz="1600" dirty="0" smtClean="0">
                <a:latin typeface="Consolas"/>
                <a:cs typeface="Consolas"/>
              </a:rPr>
              <a:t>.NAME Joe Seismologist </a:t>
            </a:r>
          </a:p>
          <a:p>
            <a:pPr algn="l"/>
            <a:r>
              <a:rPr lang="en-US" sz="1600" dirty="0" smtClean="0">
                <a:latin typeface="Consolas"/>
                <a:cs typeface="Consolas"/>
              </a:rPr>
              <a:t>.EMAIL </a:t>
            </a:r>
            <a:r>
              <a:rPr lang="en-US" sz="1600" dirty="0" err="1" smtClean="0">
                <a:latin typeface="Consolas"/>
                <a:cs typeface="Consolas"/>
              </a:rPr>
              <a:t>joe@podunk.edu</a:t>
            </a:r>
            <a:r>
              <a:rPr lang="en-US" sz="1600" dirty="0" smtClean="0">
                <a:latin typeface="Consolas"/>
                <a:cs typeface="Consolas"/>
              </a:rPr>
              <a:t> </a:t>
            </a:r>
          </a:p>
          <a:p>
            <a:pPr algn="l"/>
            <a:r>
              <a:rPr lang="en-US" sz="1600" dirty="0" smtClean="0">
                <a:latin typeface="Consolas"/>
                <a:cs typeface="Consolas"/>
              </a:rPr>
              <a:t>.MEDIA FTP</a:t>
            </a:r>
          </a:p>
          <a:p>
            <a:pPr algn="l"/>
            <a:r>
              <a:rPr lang="en-US" sz="1600" dirty="0" smtClean="0">
                <a:latin typeface="Consolas"/>
                <a:cs typeface="Consolas"/>
              </a:rPr>
              <a:t>.LABEL Earthquake1</a:t>
            </a:r>
          </a:p>
          <a:p>
            <a:pPr algn="l"/>
            <a:r>
              <a:rPr lang="en-US" sz="1600" dirty="0" smtClean="0">
                <a:latin typeface="Consolas"/>
                <a:cs typeface="Consolas"/>
              </a:rPr>
              <a:t>.QUALITY B </a:t>
            </a:r>
          </a:p>
          <a:p>
            <a:pPr algn="l"/>
            <a:r>
              <a:rPr lang="en-US" sz="1600" dirty="0" smtClean="0">
                <a:latin typeface="Consolas"/>
                <a:cs typeface="Consolas"/>
              </a:rPr>
              <a:t>.END </a:t>
            </a:r>
          </a:p>
          <a:p>
            <a:pPr algn="l"/>
            <a:r>
              <a:rPr lang="en-US" sz="1600" dirty="0" smtClean="0">
                <a:latin typeface="Consolas"/>
                <a:cs typeface="Consolas"/>
              </a:rPr>
              <a:t>GRFO IU 1999 01 02 00 18 10.4 1999 01 02 00 20 10.4 1 SHZ </a:t>
            </a:r>
          </a:p>
          <a:p>
            <a:pPr algn="l"/>
            <a:r>
              <a:rPr lang="en-US" sz="1600" dirty="0" smtClean="0">
                <a:latin typeface="Consolas"/>
                <a:cs typeface="Consolas"/>
              </a:rPr>
              <a:t>ANTO IU 1999 01 02 02 10 36.6 1999 01 02 02 12 36.6 1 SH? </a:t>
            </a:r>
          </a:p>
          <a:p>
            <a:pPr algn="l"/>
            <a:r>
              <a:rPr lang="en-US" sz="1600" dirty="0" smtClean="0">
                <a:latin typeface="Consolas"/>
                <a:cs typeface="Consolas"/>
              </a:rPr>
              <a:t>AFI IU 1999 01 02 02 10 37.1 1999 01 02 02 12 37.1 1 BH? 00 </a:t>
            </a:r>
          </a:p>
          <a:p>
            <a:pPr algn="l"/>
            <a:r>
              <a:rPr lang="en-US" sz="1600" dirty="0" smtClean="0">
                <a:latin typeface="Consolas"/>
                <a:cs typeface="Consolas"/>
              </a:rPr>
              <a:t>SEE CD 1999 01 02 14 45 08.9 1999 01 02 14 47 08.9 1 SHZ </a:t>
            </a:r>
          </a:p>
          <a:p>
            <a:pPr algn="l"/>
            <a:r>
              <a:rPr lang="en-US" sz="1600" dirty="0" smtClean="0">
                <a:latin typeface="Consolas"/>
                <a:cs typeface="Consolas"/>
              </a:rPr>
              <a:t>CASY IU 1999 01 04 02 42 13.4 1999 01 04 02 44 13.4 1 BHZ 10 </a:t>
            </a:r>
          </a:p>
          <a:p>
            <a:pPr algn="l"/>
            <a:r>
              <a:rPr lang="en-US" sz="1600" dirty="0" smtClean="0">
                <a:latin typeface="Consolas"/>
                <a:cs typeface="Consolas"/>
              </a:rPr>
              <a:t>KMI CD 1999 01 04 02 41 57.5 1999 01 04 02 43 57.5 1 BHZ </a:t>
            </a:r>
          </a:p>
          <a:p>
            <a:pPr algn="l"/>
            <a:r>
              <a:rPr lang="en-US" sz="1600" dirty="0" smtClean="0">
                <a:latin typeface="Consolas"/>
                <a:cs typeface="Consolas"/>
              </a:rPr>
              <a:t>SSE CD 1999 01 04 02 18 25.4 1999 01 04 02 20 25.4 2 B?? SHZ </a:t>
            </a:r>
          </a:p>
          <a:p>
            <a:pPr algn="l"/>
            <a:r>
              <a:rPr lang="en-US" sz="1600" dirty="0" smtClean="0">
                <a:latin typeface="Consolas"/>
                <a:cs typeface="Consolas"/>
              </a:rPr>
              <a:t>PAS TS 1999 1 4 2 10 49 1999 1 4 2 12 49 3 BH? SHZ L?? </a:t>
            </a:r>
            <a:endParaRPr lang="en-US" sz="1600" dirty="0">
              <a:latin typeface="Consolas"/>
              <a:cs typeface="Consolas"/>
            </a:endParaRPr>
          </a:p>
        </p:txBody>
      </p:sp>
    </p:spTree>
    <p:extLst>
      <p:ext uri="{BB962C8B-B14F-4D97-AF65-F5344CB8AC3E}">
        <p14:creationId xmlns:p14="http://schemas.microsoft.com/office/powerpoint/2010/main" val="220331233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730" y="0"/>
            <a:ext cx="7556313" cy="1116106"/>
          </a:xfrm>
        </p:spPr>
        <p:txBody>
          <a:bodyPr/>
          <a:lstStyle/>
          <a:p>
            <a:r>
              <a:rPr lang="en-US" dirty="0" smtClean="0"/>
              <a:t>Real-Time Data Import:</a:t>
            </a:r>
            <a:endParaRPr lang="en-US" dirty="0"/>
          </a:p>
        </p:txBody>
      </p:sp>
      <p:pic>
        <p:nvPicPr>
          <p:cNvPr id="6" name="Content Placeholder 5" descr="Screen Shot 2014-12-08 at 8.32.19 AM.png"/>
          <p:cNvPicPr>
            <a:picLocks noGrp="1" noChangeAspect="1"/>
          </p:cNvPicPr>
          <p:nvPr>
            <p:ph idx="1"/>
          </p:nvPr>
        </p:nvPicPr>
        <p:blipFill>
          <a:blip r:embed="rId2"/>
          <a:srcRect l="-15699" r="-15699"/>
          <a:stretch>
            <a:fillRect/>
          </a:stretch>
        </p:blipFill>
        <p:spPr>
          <a:xfrm>
            <a:off x="-810698" y="1040268"/>
            <a:ext cx="9954698" cy="5711073"/>
          </a:xfrm>
        </p:spPr>
      </p:pic>
    </p:spTree>
    <p:extLst>
      <p:ext uri="{BB962C8B-B14F-4D97-AF65-F5344CB8AC3E}">
        <p14:creationId xmlns:p14="http://schemas.microsoft.com/office/powerpoint/2010/main" val="167513543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Seedlink</a:t>
            </a:r>
            <a:r>
              <a:rPr lang="en-US" dirty="0" smtClean="0"/>
              <a:t>: Real-Time Data Export</a:t>
            </a:r>
            <a:endParaRPr lang="en-US" dirty="0"/>
          </a:p>
        </p:txBody>
      </p:sp>
      <p:pic>
        <p:nvPicPr>
          <p:cNvPr id="4" name="Content Placeholder 3" descr="Screen Shot 2014-12-08 at 1.05.54 PM.png"/>
          <p:cNvPicPr>
            <a:picLocks noGrp="1" noChangeAspect="1"/>
          </p:cNvPicPr>
          <p:nvPr>
            <p:ph idx="1"/>
          </p:nvPr>
        </p:nvPicPr>
        <p:blipFill>
          <a:blip r:embed="rId2"/>
          <a:srcRect l="-102" r="-102"/>
          <a:stretch>
            <a:fillRect/>
          </a:stretch>
        </p:blipFill>
        <p:spPr>
          <a:xfrm>
            <a:off x="498474" y="1600200"/>
            <a:ext cx="7556313" cy="4525963"/>
          </a:xfrm>
        </p:spPr>
      </p:pic>
    </p:spTree>
    <p:extLst>
      <p:ext uri="{BB962C8B-B14F-4D97-AF65-F5344CB8AC3E}">
        <p14:creationId xmlns:p14="http://schemas.microsoft.com/office/powerpoint/2010/main" val="395677473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 of Uniform Data: BUD</a:t>
            </a:r>
            <a:endParaRPr lang="en-US" dirty="0"/>
          </a:p>
        </p:txBody>
      </p:sp>
      <p:pic>
        <p:nvPicPr>
          <p:cNvPr id="4" name="Content Placeholder 3" descr="Screen Shot 2014-12-09 at 7.59.13 AM.png"/>
          <p:cNvPicPr>
            <a:picLocks noGrp="1" noChangeAspect="1"/>
          </p:cNvPicPr>
          <p:nvPr>
            <p:ph idx="1"/>
          </p:nvPr>
        </p:nvPicPr>
        <p:blipFill>
          <a:blip r:embed="rId2"/>
          <a:srcRect l="-18176" r="-18176"/>
          <a:stretch>
            <a:fillRect/>
          </a:stretch>
        </p:blipFill>
        <p:spPr>
          <a:xfrm>
            <a:off x="0" y="1600200"/>
            <a:ext cx="9249460" cy="5073727"/>
          </a:xfrm>
        </p:spPr>
      </p:pic>
    </p:spTree>
    <p:extLst>
      <p:ext uri="{BB962C8B-B14F-4D97-AF65-F5344CB8AC3E}">
        <p14:creationId xmlns:p14="http://schemas.microsoft.com/office/powerpoint/2010/main" val="302613509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29670"/>
            <a:ext cx="7556313" cy="1116106"/>
          </a:xfrm>
        </p:spPr>
        <p:txBody>
          <a:bodyPr/>
          <a:lstStyle/>
          <a:p>
            <a:r>
              <a:rPr lang="en-US" dirty="0" smtClean="0"/>
              <a:t>How IRIS DS Serves “SeedLink” Data</a:t>
            </a:r>
            <a:endParaRPr lang="en-US" dirty="0"/>
          </a:p>
        </p:txBody>
      </p:sp>
      <p:pic>
        <p:nvPicPr>
          <p:cNvPr id="4" name="Content Placeholder 3" descr="Screen Shot 2014-12-08 at 3.17.19 PM.png"/>
          <p:cNvPicPr>
            <a:picLocks noGrp="1" noChangeAspect="1"/>
          </p:cNvPicPr>
          <p:nvPr>
            <p:ph idx="1"/>
          </p:nvPr>
        </p:nvPicPr>
        <p:blipFill>
          <a:blip r:embed="rId2"/>
          <a:srcRect l="-18984" r="-18984"/>
          <a:stretch>
            <a:fillRect/>
          </a:stretch>
        </p:blipFill>
        <p:spPr>
          <a:xfrm>
            <a:off x="-196093" y="1600200"/>
            <a:ext cx="9340093" cy="5123443"/>
          </a:xfrm>
        </p:spPr>
      </p:pic>
    </p:spTree>
    <p:extLst>
      <p:ext uri="{BB962C8B-B14F-4D97-AF65-F5344CB8AC3E}">
        <p14:creationId xmlns:p14="http://schemas.microsoft.com/office/powerpoint/2010/main" val="318325399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16160"/>
            <a:ext cx="7556313" cy="1116106"/>
          </a:xfrm>
        </p:spPr>
        <p:txBody>
          <a:bodyPr/>
          <a:lstStyle/>
          <a:p>
            <a:r>
              <a:rPr lang="en-US" sz="3200" dirty="0" smtClean="0"/>
              <a:t>Connection and Expectation (We do not regard this as High Availability)</a:t>
            </a:r>
            <a:endParaRPr lang="en-US" sz="3200" dirty="0"/>
          </a:p>
        </p:txBody>
      </p:sp>
      <p:pic>
        <p:nvPicPr>
          <p:cNvPr id="4" name="Content Placeholder 3" descr="Screen Shot 2014-12-08 at 3.16.00 PM.png"/>
          <p:cNvPicPr>
            <a:picLocks noGrp="1" noChangeAspect="1"/>
          </p:cNvPicPr>
          <p:nvPr>
            <p:ph idx="1"/>
          </p:nvPr>
        </p:nvPicPr>
        <p:blipFill>
          <a:blip r:embed="rId2"/>
          <a:srcRect l="-18488" r="-18488"/>
          <a:stretch>
            <a:fillRect/>
          </a:stretch>
        </p:blipFill>
        <p:spPr>
          <a:xfrm>
            <a:off x="-553977" y="1600200"/>
            <a:ext cx="9697977" cy="5123443"/>
          </a:xfrm>
        </p:spPr>
      </p:pic>
    </p:spTree>
    <p:extLst>
      <p:ext uri="{BB962C8B-B14F-4D97-AF65-F5344CB8AC3E}">
        <p14:creationId xmlns:p14="http://schemas.microsoft.com/office/powerpoint/2010/main" val="37103027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Stations: Total </a:t>
            </a:r>
            <a:r>
              <a:rPr lang="en-US" dirty="0" err="1" smtClean="0"/>
              <a:t>vs</a:t>
            </a:r>
            <a:r>
              <a:rPr lang="en-US" dirty="0" smtClean="0"/>
              <a:t> </a:t>
            </a:r>
            <a:r>
              <a:rPr lang="en-US" dirty="0" err="1" smtClean="0"/>
              <a:t>RealTime</a:t>
            </a:r>
            <a:endParaRPr lang="en-US" dirty="0"/>
          </a:p>
        </p:txBody>
      </p:sp>
      <p:pic>
        <p:nvPicPr>
          <p:cNvPr id="4" name="Content Placeholder 3" descr="Screen Shot 2014-12-08 at 2.20.26 PM.png"/>
          <p:cNvPicPr>
            <a:picLocks noGrp="1" noChangeAspect="1"/>
          </p:cNvPicPr>
          <p:nvPr>
            <p:ph idx="1"/>
          </p:nvPr>
        </p:nvPicPr>
        <p:blipFill>
          <a:blip r:embed="rId2"/>
          <a:srcRect l="-10147" r="-10147"/>
          <a:stretch>
            <a:fillRect/>
          </a:stretch>
        </p:blipFill>
        <p:spPr>
          <a:xfrm>
            <a:off x="-196092" y="1600200"/>
            <a:ext cx="9340092" cy="5123443"/>
          </a:xfrm>
        </p:spPr>
      </p:pic>
    </p:spTree>
    <p:extLst>
      <p:ext uri="{BB962C8B-B14F-4D97-AF65-F5344CB8AC3E}">
        <p14:creationId xmlns:p14="http://schemas.microsoft.com/office/powerpoint/2010/main" val="62475803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Seedlink</a:t>
            </a:r>
            <a:r>
              <a:rPr lang="en-US" dirty="0" smtClean="0"/>
              <a:t> Shipments are Significant</a:t>
            </a:r>
            <a:endParaRPr lang="en-US" dirty="0"/>
          </a:p>
        </p:txBody>
      </p:sp>
      <p:pic>
        <p:nvPicPr>
          <p:cNvPr id="4" name="Content Placeholder 3" descr="Screen Shot 2014-12-08 at 2.16.45 PM.png"/>
          <p:cNvPicPr>
            <a:picLocks noGrp="1" noChangeAspect="1"/>
          </p:cNvPicPr>
          <p:nvPr>
            <p:ph idx="1"/>
          </p:nvPr>
        </p:nvPicPr>
        <p:blipFill>
          <a:blip r:embed="rId2"/>
          <a:srcRect l="-33139" r="-33139"/>
          <a:stretch>
            <a:fillRect/>
          </a:stretch>
        </p:blipFill>
        <p:spPr>
          <a:xfrm>
            <a:off x="5420472" y="3512591"/>
            <a:ext cx="4510581" cy="2615869"/>
          </a:xfrm>
        </p:spPr>
      </p:pic>
      <p:pic>
        <p:nvPicPr>
          <p:cNvPr id="5" name="Picture 4" descr="AGU_DS-info.Dec10.png"/>
          <p:cNvPicPr>
            <a:picLocks noChangeAspect="1"/>
          </p:cNvPicPr>
          <p:nvPr/>
        </p:nvPicPr>
        <p:blipFill>
          <a:blip r:embed="rId3"/>
          <a:stretch>
            <a:fillRect/>
          </a:stretch>
        </p:blipFill>
        <p:spPr>
          <a:xfrm>
            <a:off x="0" y="1823846"/>
            <a:ext cx="6292033" cy="3507525"/>
          </a:xfrm>
          <a:prstGeom prst="rect">
            <a:avLst/>
          </a:prstGeom>
        </p:spPr>
      </p:pic>
    </p:spTree>
    <p:extLst>
      <p:ext uri="{BB962C8B-B14F-4D97-AF65-F5344CB8AC3E}">
        <p14:creationId xmlns:p14="http://schemas.microsoft.com/office/powerpoint/2010/main" val="317508409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IRIS MUSTANG Quality Assurance System</a:t>
            </a:r>
            <a:endParaRPr lang="en-US" dirty="0"/>
          </a:p>
        </p:txBody>
      </p:sp>
      <p:sp>
        <p:nvSpPr>
          <p:cNvPr id="3" name="Content Placeholder 2"/>
          <p:cNvSpPr>
            <a:spLocks noGrp="1"/>
          </p:cNvSpPr>
          <p:nvPr>
            <p:ph idx="1"/>
          </p:nvPr>
        </p:nvSpPr>
        <p:spPr/>
        <p:txBody>
          <a:bodyPr/>
          <a:lstStyle/>
          <a:p>
            <a:r>
              <a:rPr lang="en-US" dirty="0" smtClean="0"/>
              <a:t>What is MUSTANG?</a:t>
            </a:r>
          </a:p>
          <a:p>
            <a:pPr lvl="1"/>
            <a:r>
              <a:rPr lang="en-US" dirty="0" smtClean="0">
                <a:solidFill>
                  <a:srgbClr val="B465BB"/>
                </a:solidFill>
              </a:rPr>
              <a:t>M</a:t>
            </a:r>
            <a:r>
              <a:rPr lang="en-US" dirty="0" smtClean="0"/>
              <a:t>odular </a:t>
            </a:r>
            <a:r>
              <a:rPr lang="en-US" dirty="0" smtClean="0">
                <a:solidFill>
                  <a:srgbClr val="B465BB"/>
                </a:solidFill>
              </a:rPr>
              <a:t>U</a:t>
            </a:r>
            <a:r>
              <a:rPr lang="en-US" dirty="0" smtClean="0"/>
              <a:t>tility for </a:t>
            </a:r>
            <a:r>
              <a:rPr lang="en-US" dirty="0" err="1" smtClean="0">
                <a:solidFill>
                  <a:srgbClr val="B465BB"/>
                </a:solidFill>
              </a:rPr>
              <a:t>STA</a:t>
            </a:r>
            <a:r>
              <a:rPr lang="en-US" dirty="0" err="1" smtClean="0"/>
              <a:t>tistical</a:t>
            </a:r>
            <a:r>
              <a:rPr lang="en-US" dirty="0" smtClean="0"/>
              <a:t> </a:t>
            </a:r>
            <a:r>
              <a:rPr lang="en-US" dirty="0" err="1" smtClean="0"/>
              <a:t>k</a:t>
            </a:r>
            <a:r>
              <a:rPr lang="en-US" dirty="0" err="1" smtClean="0">
                <a:solidFill>
                  <a:srgbClr val="B465BB"/>
                </a:solidFill>
              </a:rPr>
              <a:t>N</a:t>
            </a:r>
            <a:r>
              <a:rPr lang="en-US" dirty="0" err="1" smtClean="0"/>
              <a:t>owledge</a:t>
            </a:r>
            <a:r>
              <a:rPr lang="en-US" dirty="0" smtClean="0"/>
              <a:t> </a:t>
            </a:r>
            <a:r>
              <a:rPr lang="en-US" dirty="0" smtClean="0">
                <a:solidFill>
                  <a:srgbClr val="B465BB"/>
                </a:solidFill>
              </a:rPr>
              <a:t>G</a:t>
            </a:r>
            <a:r>
              <a:rPr lang="en-US" dirty="0" smtClean="0"/>
              <a:t>athering</a:t>
            </a:r>
          </a:p>
          <a:p>
            <a:pPr lvl="1"/>
            <a:r>
              <a:rPr lang="en-US" dirty="0" smtClean="0"/>
              <a:t>Suite of web services that calculate, store and retrieve data quality measurements</a:t>
            </a:r>
          </a:p>
          <a:p>
            <a:pPr lvl="1"/>
            <a:r>
              <a:rPr lang="en-US" dirty="0" smtClean="0"/>
              <a:t>Modular – new </a:t>
            </a:r>
            <a:r>
              <a:rPr lang="en-US" dirty="0" smtClean="0">
                <a:solidFill>
                  <a:srgbClr val="B465BB"/>
                </a:solidFill>
              </a:rPr>
              <a:t>metrics</a:t>
            </a:r>
            <a:r>
              <a:rPr lang="en-US" dirty="0" smtClean="0"/>
              <a:t> can easily be contributed and implemented</a:t>
            </a:r>
          </a:p>
          <a:p>
            <a:pPr lvl="1"/>
            <a:r>
              <a:rPr lang="en-US" dirty="0" smtClean="0"/>
              <a:t>Able to house contributed </a:t>
            </a:r>
            <a:r>
              <a:rPr lang="en-US" dirty="0" smtClean="0">
                <a:solidFill>
                  <a:srgbClr val="B465BB"/>
                </a:solidFill>
              </a:rPr>
              <a:t>measurements </a:t>
            </a:r>
            <a:r>
              <a:rPr lang="en-US" dirty="0" smtClean="0"/>
              <a:t>from other institutions</a:t>
            </a:r>
          </a:p>
          <a:p>
            <a:pPr lvl="1"/>
            <a:r>
              <a:rPr lang="en-US" dirty="0" smtClean="0"/>
              <a:t>Queries for MUSTANG measurements are in the form of a URL</a:t>
            </a:r>
          </a:p>
        </p:txBody>
      </p:sp>
    </p:spTree>
    <p:extLst>
      <p:ext uri="{BB962C8B-B14F-4D97-AF65-F5344CB8AC3E}">
        <p14:creationId xmlns:p14="http://schemas.microsoft.com/office/powerpoint/2010/main" val="10330830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USArray</a:t>
            </a:r>
            <a:r>
              <a:rPr lang="en-US" dirty="0" smtClean="0"/>
              <a:t> Virtual Networks </a:t>
            </a:r>
            <a:endParaRPr lang="en-US" dirty="0"/>
          </a:p>
        </p:txBody>
      </p:sp>
      <p:graphicFrame>
        <p:nvGraphicFramePr>
          <p:cNvPr id="4" name="Content Placeholder 3"/>
          <p:cNvGraphicFramePr>
            <a:graphicFrameLocks noGrp="1"/>
          </p:cNvGraphicFramePr>
          <p:nvPr>
            <p:ph idx="1"/>
          </p:nvPr>
        </p:nvGraphicFramePr>
        <p:xfrm>
          <a:off x="498475" y="1981200"/>
          <a:ext cx="7556500" cy="4724400"/>
        </p:xfrm>
        <a:graphic>
          <a:graphicData uri="http://schemas.openxmlformats.org/drawingml/2006/table">
            <a:tbl>
              <a:tblPr firstRow="1" bandRow="1">
                <a:tableStyleId>{5C22544A-7EE6-4342-B048-85BDC9FD1C3A}</a:tableStyleId>
              </a:tblPr>
              <a:tblGrid>
                <a:gridCol w="3778250"/>
                <a:gridCol w="3778250"/>
              </a:tblGrid>
              <a:tr h="370840">
                <a:tc>
                  <a:txBody>
                    <a:bodyPr/>
                    <a:lstStyle/>
                    <a:p>
                      <a:pPr algn="ctr"/>
                      <a:r>
                        <a:rPr lang="en-US" sz="2200" dirty="0" smtClean="0">
                          <a:solidFill>
                            <a:schemeClr val="tx1"/>
                          </a:solidFill>
                        </a:rPr>
                        <a:t>Virtual Network</a:t>
                      </a:r>
                      <a:endParaRPr lang="en-US" sz="2200" dirty="0">
                        <a:solidFill>
                          <a:schemeClr val="tx1"/>
                        </a:solidFill>
                      </a:endParaRPr>
                    </a:p>
                  </a:txBody>
                  <a:tcPr anchor="ctr"/>
                </a:tc>
                <a:tc>
                  <a:txBody>
                    <a:bodyPr/>
                    <a:lstStyle/>
                    <a:p>
                      <a:pPr algn="ctr"/>
                      <a:r>
                        <a:rPr lang="en-US" sz="2200" dirty="0" smtClean="0">
                          <a:solidFill>
                            <a:srgbClr val="000000"/>
                          </a:solidFill>
                        </a:rPr>
                        <a:t>Description</a:t>
                      </a:r>
                      <a:endParaRPr lang="en-US" sz="2200" dirty="0">
                        <a:solidFill>
                          <a:srgbClr val="000000"/>
                        </a:solidFill>
                      </a:endParaRPr>
                    </a:p>
                  </a:txBody>
                  <a:tcPr anchor="ctr"/>
                </a:tc>
              </a:tr>
              <a:tr h="370840">
                <a:tc>
                  <a:txBody>
                    <a:bodyPr/>
                    <a:lstStyle/>
                    <a:p>
                      <a:pPr algn="ctr"/>
                      <a:r>
                        <a:rPr lang="en-US" sz="2400" b="1" dirty="0" smtClean="0"/>
                        <a:t>_US-TA</a:t>
                      </a:r>
                      <a:endParaRPr lang="en-US" sz="2400" b="1" dirty="0"/>
                    </a:p>
                  </a:txBody>
                  <a:tcPr anchor="ctr"/>
                </a:tc>
                <a:tc>
                  <a:txBody>
                    <a:bodyPr/>
                    <a:lstStyle/>
                    <a:p>
                      <a:r>
                        <a:rPr lang="en-US" sz="2400" dirty="0" smtClean="0"/>
                        <a:t>USArray Transportable Array</a:t>
                      </a:r>
                      <a:endParaRPr lang="en-US" sz="2400" dirty="0"/>
                    </a:p>
                  </a:txBody>
                  <a:tcPr anchor="ctr"/>
                </a:tc>
              </a:tr>
              <a:tr h="370840">
                <a:tc>
                  <a:txBody>
                    <a:bodyPr/>
                    <a:lstStyle/>
                    <a:p>
                      <a:pPr algn="ctr"/>
                      <a:r>
                        <a:rPr lang="en-US" sz="2400" b="1" dirty="0" smtClean="0"/>
                        <a:t>_US-REF</a:t>
                      </a:r>
                    </a:p>
                  </a:txBody>
                  <a:tcPr anchor="ctr"/>
                </a:tc>
                <a:tc>
                  <a:txBody>
                    <a:bodyPr/>
                    <a:lstStyle/>
                    <a:p>
                      <a:r>
                        <a:rPr lang="en-US" sz="2400" dirty="0" smtClean="0"/>
                        <a:t>USArray Reference Network</a:t>
                      </a:r>
                      <a:endParaRPr lang="en-US" sz="2400" dirty="0"/>
                    </a:p>
                  </a:txBody>
                  <a:tcPr anchor="ctr"/>
                </a:tc>
              </a:tr>
              <a:tr h="370840">
                <a:tc>
                  <a:txBody>
                    <a:bodyPr/>
                    <a:lstStyle/>
                    <a:p>
                      <a:pPr algn="ctr"/>
                      <a:r>
                        <a:rPr lang="en-US" sz="2400" b="1" dirty="0" smtClean="0"/>
                        <a:t>_US-FA</a:t>
                      </a:r>
                      <a:endParaRPr lang="en-US" sz="2400" b="1" dirty="0"/>
                    </a:p>
                  </a:txBody>
                  <a:tcPr anchor="ctr"/>
                </a:tc>
                <a:tc>
                  <a:txBody>
                    <a:bodyPr/>
                    <a:lstStyle/>
                    <a:p>
                      <a:r>
                        <a:rPr lang="en-US" sz="2400" dirty="0" smtClean="0"/>
                        <a:t>USArray Flexible</a:t>
                      </a:r>
                      <a:r>
                        <a:rPr lang="en-US" sz="2400" baseline="0" dirty="0" smtClean="0"/>
                        <a:t> Array</a:t>
                      </a:r>
                      <a:endParaRPr lang="en-US" sz="2400" dirty="0"/>
                    </a:p>
                  </a:txBody>
                  <a:tcPr anchor="ctr"/>
                </a:tc>
              </a:tr>
              <a:tr h="370840">
                <a:tc>
                  <a:txBody>
                    <a:bodyPr/>
                    <a:lstStyle/>
                    <a:p>
                      <a:pPr algn="ctr"/>
                      <a:r>
                        <a:rPr lang="en-US" sz="2400" b="1" dirty="0" smtClean="0"/>
                        <a:t>_US-MT</a:t>
                      </a:r>
                      <a:endParaRPr lang="en-US" sz="2400" b="1" dirty="0"/>
                    </a:p>
                  </a:txBody>
                  <a:tcPr anchor="ctr"/>
                </a:tc>
                <a:tc>
                  <a:txBody>
                    <a:bodyPr/>
                    <a:lstStyle/>
                    <a:p>
                      <a:r>
                        <a:rPr lang="en-US" sz="2400" dirty="0" smtClean="0"/>
                        <a:t>USArray Magnetotelluric</a:t>
                      </a:r>
                      <a:endParaRPr lang="en-US" sz="2400" dirty="0"/>
                    </a:p>
                  </a:txBody>
                  <a:tcPr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smtClean="0"/>
                        <a:t>_US-ALL</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All USArray Components</a:t>
                      </a:r>
                    </a:p>
                  </a:txBody>
                  <a:tcPr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smtClean="0"/>
                        <a:t>_PBO</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Plate Boundary Observatory</a:t>
                      </a:r>
                    </a:p>
                  </a:txBody>
                  <a:tcPr anchor="ctr"/>
                </a:tc>
              </a:tr>
              <a:tr h="370840">
                <a:tc>
                  <a:txBody>
                    <a:bodyPr/>
                    <a:lstStyle/>
                    <a:p>
                      <a:pPr algn="ctr"/>
                      <a:r>
                        <a:rPr lang="en-US" sz="2400" b="1" dirty="0" smtClean="0"/>
                        <a:t>_SAFOD</a:t>
                      </a:r>
                      <a:endParaRPr lang="en-US" sz="2400" b="0" dirty="0"/>
                    </a:p>
                  </a:txBody>
                  <a:tcPr anchor="ctr"/>
                </a:tc>
                <a:tc>
                  <a:txBody>
                    <a:bodyPr/>
                    <a:lstStyle/>
                    <a:p>
                      <a:r>
                        <a:rPr lang="en-US" sz="2400" dirty="0" smtClean="0"/>
                        <a:t>SAFOD</a:t>
                      </a:r>
                      <a:endParaRPr lang="en-US" sz="2400" dirty="0"/>
                    </a:p>
                  </a:txBody>
                  <a:tcPr anchor="ctr"/>
                </a:tc>
              </a:tr>
            </a:tbl>
          </a:graphicData>
        </a:graphic>
      </p:graphicFrame>
    </p:spTree>
    <p:extLst>
      <p:ext uri="{BB962C8B-B14F-4D97-AF65-F5344CB8AC3E}">
        <p14:creationId xmlns:p14="http://schemas.microsoft.com/office/powerpoint/2010/main" val="185044192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a:t>f</a:t>
            </a:r>
            <a:r>
              <a:rPr lang="en-US" dirty="0" smtClean="0"/>
              <a:t>ew terms</a:t>
            </a:r>
            <a:endParaRPr lang="en-US" dirty="0"/>
          </a:p>
        </p:txBody>
      </p:sp>
      <p:sp>
        <p:nvSpPr>
          <p:cNvPr id="3" name="Content Placeholder 2"/>
          <p:cNvSpPr>
            <a:spLocks noGrp="1"/>
          </p:cNvSpPr>
          <p:nvPr>
            <p:ph idx="1"/>
          </p:nvPr>
        </p:nvSpPr>
        <p:spPr/>
        <p:txBody>
          <a:bodyPr/>
          <a:lstStyle/>
          <a:p>
            <a:r>
              <a:rPr lang="en-US" dirty="0" smtClean="0"/>
              <a:t>Metric – an algorithm that calculates some value related to data quality. </a:t>
            </a:r>
          </a:p>
          <a:p>
            <a:r>
              <a:rPr lang="en-US" dirty="0" smtClean="0"/>
              <a:t>Target – a data channel described by its SEED network, station, location and channel IDs, plus its SEED quality code (e.g. IU.ANMO.00.BHZ.Q).</a:t>
            </a:r>
          </a:p>
          <a:p>
            <a:r>
              <a:rPr lang="en-US" dirty="0" smtClean="0"/>
              <a:t>Measurement – a value calculated by a data quality </a:t>
            </a:r>
            <a:r>
              <a:rPr lang="en-US" dirty="0" smtClean="0">
                <a:solidFill>
                  <a:schemeClr val="tx2">
                    <a:lumMod val="50000"/>
                    <a:lumOff val="50000"/>
                  </a:schemeClr>
                </a:solidFill>
              </a:rPr>
              <a:t>metric</a:t>
            </a:r>
            <a:r>
              <a:rPr lang="en-US" dirty="0" smtClean="0">
                <a:solidFill>
                  <a:schemeClr val="accent1">
                    <a:lumMod val="60000"/>
                    <a:lumOff val="40000"/>
                  </a:schemeClr>
                </a:solidFill>
              </a:rPr>
              <a:t> </a:t>
            </a:r>
            <a:r>
              <a:rPr lang="en-US" dirty="0" smtClean="0"/>
              <a:t>for a single </a:t>
            </a:r>
            <a:r>
              <a:rPr lang="en-US" dirty="0" smtClean="0">
                <a:solidFill>
                  <a:srgbClr val="B465BB"/>
                </a:solidFill>
              </a:rPr>
              <a:t>target </a:t>
            </a:r>
            <a:r>
              <a:rPr lang="en-US" dirty="0" smtClean="0"/>
              <a:t>and time window.</a:t>
            </a:r>
          </a:p>
          <a:p>
            <a:endParaRPr lang="en-US" dirty="0"/>
          </a:p>
        </p:txBody>
      </p:sp>
    </p:spTree>
    <p:extLst>
      <p:ext uri="{BB962C8B-B14F-4D97-AF65-F5344CB8AC3E}">
        <p14:creationId xmlns:p14="http://schemas.microsoft.com/office/powerpoint/2010/main" val="421925922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MUSTANG </a:t>
            </a:r>
            <a:r>
              <a:rPr lang="en-US" dirty="0"/>
              <a:t>s</a:t>
            </a:r>
            <a:r>
              <a:rPr lang="en-US" dirty="0" smtClean="0"/>
              <a:t>ystem</a:t>
            </a:r>
            <a:endParaRPr lang="en-US" dirty="0"/>
          </a:p>
        </p:txBody>
      </p:sp>
      <p:pic>
        <p:nvPicPr>
          <p:cNvPr id="10" name="Content Placeholder 9" descr="Slide1.png"/>
          <p:cNvPicPr>
            <a:picLocks noGrp="1" noChangeAspect="1"/>
          </p:cNvPicPr>
          <p:nvPr>
            <p:ph idx="1"/>
          </p:nvPr>
        </p:nvPicPr>
        <p:blipFill>
          <a:blip r:embed="rId2">
            <a:extLst>
              <a:ext uri="{28A0092B-C50C-407E-A947-70E740481C1C}">
                <a14:useLocalDpi xmlns:a14="http://schemas.microsoft.com/office/drawing/2010/main" val="0"/>
              </a:ext>
            </a:extLst>
          </a:blip>
          <a:srcRect l="-18365" r="-18365"/>
          <a:stretch>
            <a:fillRect/>
          </a:stretch>
        </p:blipFill>
        <p:spPr>
          <a:xfrm>
            <a:off x="498286" y="1609271"/>
            <a:ext cx="8808999" cy="4831996"/>
          </a:xfrm>
        </p:spPr>
      </p:pic>
    </p:spTree>
    <p:extLst>
      <p:ext uri="{BB962C8B-B14F-4D97-AF65-F5344CB8AC3E}">
        <p14:creationId xmlns:p14="http://schemas.microsoft.com/office/powerpoint/2010/main" val="140212784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MUSTANG measure?</a:t>
            </a:r>
            <a:endParaRPr lang="en-US" dirty="0"/>
          </a:p>
        </p:txBody>
      </p:sp>
      <p:pic>
        <p:nvPicPr>
          <p:cNvPr id="6" name="Content Placeholder 5" descr="MetricsTable.png"/>
          <p:cNvPicPr>
            <a:picLocks noGrp="1" noChangeAspect="1"/>
          </p:cNvPicPr>
          <p:nvPr>
            <p:ph idx="1"/>
          </p:nvPr>
        </p:nvPicPr>
        <p:blipFill>
          <a:blip r:embed="rId2">
            <a:extLst>
              <a:ext uri="{28A0092B-C50C-407E-A947-70E740481C1C}">
                <a14:useLocalDpi xmlns:a14="http://schemas.microsoft.com/office/drawing/2010/main" val="0"/>
              </a:ext>
            </a:extLst>
          </a:blip>
          <a:srcRect t="-27993" b="-27993"/>
          <a:stretch>
            <a:fillRect/>
          </a:stretch>
        </p:blipFill>
        <p:spPr>
          <a:xfrm>
            <a:off x="498474" y="1454160"/>
            <a:ext cx="7556313" cy="4144963"/>
          </a:xfrm>
        </p:spPr>
      </p:pic>
      <p:sp>
        <p:nvSpPr>
          <p:cNvPr id="7" name="TextBox 6"/>
          <p:cNvSpPr txBox="1"/>
          <p:nvPr/>
        </p:nvSpPr>
        <p:spPr>
          <a:xfrm>
            <a:off x="498474" y="1745280"/>
            <a:ext cx="1862484" cy="369332"/>
          </a:xfrm>
          <a:prstGeom prst="rect">
            <a:avLst/>
          </a:prstGeom>
          <a:noFill/>
        </p:spPr>
        <p:txBody>
          <a:bodyPr wrap="none" rtlCol="0">
            <a:spAutoFit/>
          </a:bodyPr>
          <a:lstStyle/>
          <a:p>
            <a:r>
              <a:rPr lang="en-US" dirty="0" smtClean="0">
                <a:solidFill>
                  <a:srgbClr val="660066"/>
                </a:solidFill>
              </a:rPr>
              <a:t>Current metrics</a:t>
            </a:r>
            <a:endParaRPr lang="en-US" dirty="0">
              <a:solidFill>
                <a:srgbClr val="660066"/>
              </a:solidFill>
            </a:endParaRPr>
          </a:p>
        </p:txBody>
      </p:sp>
    </p:spTree>
    <p:extLst>
      <p:ext uri="{BB962C8B-B14F-4D97-AF65-F5344CB8AC3E}">
        <p14:creationId xmlns:p14="http://schemas.microsoft.com/office/powerpoint/2010/main" val="42315435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MUSTANG measure?</a:t>
            </a:r>
            <a:endParaRPr lang="en-US" dirty="0"/>
          </a:p>
        </p:txBody>
      </p:sp>
      <p:pic>
        <p:nvPicPr>
          <p:cNvPr id="4" name="Content Placeholder 3" descr="MUSTANG_Coverage.pdf"/>
          <p:cNvPicPr>
            <a:picLocks noGrp="1" noChangeAspect="1"/>
          </p:cNvPicPr>
          <p:nvPr>
            <p:ph idx="1"/>
          </p:nvPr>
        </p:nvPicPr>
        <p:blipFill>
          <a:blip r:embed="rId2">
            <a:extLst>
              <a:ext uri="{28A0092B-C50C-407E-A947-70E740481C1C}">
                <a14:useLocalDpi xmlns:a14="http://schemas.microsoft.com/office/drawing/2010/main" val="0"/>
              </a:ext>
            </a:extLst>
          </a:blip>
          <a:srcRect t="-4854" b="-4854"/>
          <a:stretch>
            <a:fillRect/>
          </a:stretch>
        </p:blipFill>
        <p:spPr/>
      </p:pic>
      <p:sp>
        <p:nvSpPr>
          <p:cNvPr id="5" name="TextBox 4"/>
          <p:cNvSpPr txBox="1"/>
          <p:nvPr/>
        </p:nvSpPr>
        <p:spPr>
          <a:xfrm>
            <a:off x="717092" y="1981200"/>
            <a:ext cx="5268840" cy="369332"/>
          </a:xfrm>
          <a:prstGeom prst="rect">
            <a:avLst/>
          </a:prstGeom>
          <a:noFill/>
        </p:spPr>
        <p:txBody>
          <a:bodyPr wrap="none" rtlCol="0">
            <a:spAutoFit/>
          </a:bodyPr>
          <a:lstStyle/>
          <a:p>
            <a:r>
              <a:rPr lang="en-US" dirty="0" smtClean="0">
                <a:solidFill>
                  <a:srgbClr val="660066"/>
                </a:solidFill>
              </a:rPr>
              <a:t>Current network coverage (mainly BH channels)</a:t>
            </a:r>
            <a:endParaRPr lang="en-US" dirty="0">
              <a:solidFill>
                <a:srgbClr val="660066"/>
              </a:solidFill>
            </a:endParaRPr>
          </a:p>
        </p:txBody>
      </p:sp>
      <p:sp>
        <p:nvSpPr>
          <p:cNvPr id="3" name="TextBox 2"/>
          <p:cNvSpPr txBox="1"/>
          <p:nvPr/>
        </p:nvSpPr>
        <p:spPr>
          <a:xfrm>
            <a:off x="717092" y="5756831"/>
            <a:ext cx="3692913" cy="369332"/>
          </a:xfrm>
          <a:prstGeom prst="rect">
            <a:avLst/>
          </a:prstGeom>
          <a:noFill/>
        </p:spPr>
        <p:txBody>
          <a:bodyPr wrap="none" rtlCol="0">
            <a:spAutoFit/>
          </a:bodyPr>
          <a:lstStyle/>
          <a:p>
            <a:r>
              <a:rPr lang="en-US" dirty="0" smtClean="0">
                <a:solidFill>
                  <a:srgbClr val="660066"/>
                </a:solidFill>
              </a:rPr>
              <a:t>Coming next: G, GE, MN, NL &amp; NZ </a:t>
            </a:r>
            <a:endParaRPr lang="en-US" dirty="0">
              <a:solidFill>
                <a:srgbClr val="660066"/>
              </a:solidFill>
            </a:endParaRPr>
          </a:p>
        </p:txBody>
      </p:sp>
    </p:spTree>
    <p:extLst>
      <p:ext uri="{BB962C8B-B14F-4D97-AF65-F5344CB8AC3E}">
        <p14:creationId xmlns:p14="http://schemas.microsoft.com/office/powerpoint/2010/main" val="109999724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you find MUSTANG?</a:t>
            </a:r>
            <a:endParaRPr lang="en-US" dirty="0"/>
          </a:p>
        </p:txBody>
      </p:sp>
      <p:sp>
        <p:nvSpPr>
          <p:cNvPr id="3" name="Content Placeholder 2"/>
          <p:cNvSpPr>
            <a:spLocks noGrp="1"/>
          </p:cNvSpPr>
          <p:nvPr>
            <p:ph idx="1"/>
          </p:nvPr>
        </p:nvSpPr>
        <p:spPr>
          <a:xfrm>
            <a:off x="498474" y="1987200"/>
            <a:ext cx="7556313" cy="4138963"/>
          </a:xfrm>
        </p:spPr>
        <p:txBody>
          <a:bodyPr/>
          <a:lstStyle/>
          <a:p>
            <a:r>
              <a:rPr lang="en-US" dirty="0" smtClean="0"/>
              <a:t>Main MUSTANG web page </a:t>
            </a:r>
          </a:p>
          <a:p>
            <a:pPr marL="0" indent="0" algn="ctr">
              <a:buNone/>
            </a:pPr>
            <a:r>
              <a:rPr lang="en-US" sz="1600" dirty="0" smtClean="0">
                <a:hlinkClick r:id="rId2"/>
              </a:rPr>
              <a:t>http://service.iris.edu</a:t>
            </a:r>
            <a:r>
              <a:rPr lang="en-US" sz="1600" dirty="0">
                <a:hlinkClick r:id="rId2"/>
              </a:rPr>
              <a:t>/</a:t>
            </a:r>
            <a:r>
              <a:rPr lang="en-US" sz="1600" dirty="0" smtClean="0">
                <a:hlinkClick r:id="rId2"/>
              </a:rPr>
              <a:t>mustang/</a:t>
            </a:r>
            <a:endParaRPr lang="en-US" sz="1600" dirty="0" smtClean="0"/>
          </a:p>
          <a:p>
            <a:r>
              <a:rPr lang="en-US" dirty="0" smtClean="0"/>
              <a:t>Tutorial: </a:t>
            </a:r>
            <a:r>
              <a:rPr lang="en-US" dirty="0"/>
              <a:t>Getting Started With MUSTANG </a:t>
            </a:r>
            <a:endParaRPr lang="en-US" dirty="0" smtClean="0"/>
          </a:p>
          <a:p>
            <a:pPr marL="0" indent="0" algn="ctr">
              <a:buNone/>
            </a:pPr>
            <a:r>
              <a:rPr lang="en-US" sz="1600" dirty="0">
                <a:hlinkClick r:id="rId3"/>
              </a:rPr>
              <a:t>http://</a:t>
            </a:r>
            <a:r>
              <a:rPr lang="en-US" sz="1600" dirty="0" err="1">
                <a:hlinkClick r:id="rId3"/>
              </a:rPr>
              <a:t>ds.iris.edu</a:t>
            </a:r>
            <a:r>
              <a:rPr lang="en-US" sz="1600" dirty="0">
                <a:hlinkClick r:id="rId3"/>
              </a:rPr>
              <a:t>/ds/nodes/</a:t>
            </a:r>
            <a:r>
              <a:rPr lang="en-US" sz="1600" dirty="0" err="1">
                <a:hlinkClick r:id="rId3"/>
              </a:rPr>
              <a:t>dmc</a:t>
            </a:r>
            <a:r>
              <a:rPr lang="en-US" sz="1600" dirty="0">
                <a:hlinkClick r:id="rId3"/>
              </a:rPr>
              <a:t>/tutorials/getting-started-with-mustang/</a:t>
            </a:r>
            <a:endParaRPr lang="en-US" sz="1600" dirty="0"/>
          </a:p>
        </p:txBody>
      </p:sp>
    </p:spTree>
    <p:extLst>
      <p:ext uri="{BB962C8B-B14F-4D97-AF65-F5344CB8AC3E}">
        <p14:creationId xmlns:p14="http://schemas.microsoft.com/office/powerpoint/2010/main" val="39459859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access MUSTANG measurements?</a:t>
            </a:r>
            <a:endParaRPr lang="en-US" dirty="0"/>
          </a:p>
        </p:txBody>
      </p:sp>
      <p:sp>
        <p:nvSpPr>
          <p:cNvPr id="3" name="Content Placeholder 2"/>
          <p:cNvSpPr>
            <a:spLocks noGrp="1"/>
          </p:cNvSpPr>
          <p:nvPr>
            <p:ph idx="1"/>
          </p:nvPr>
        </p:nvSpPr>
        <p:spPr>
          <a:xfrm>
            <a:off x="498474" y="1987200"/>
            <a:ext cx="7556313" cy="4138963"/>
          </a:xfrm>
        </p:spPr>
        <p:txBody>
          <a:bodyPr/>
          <a:lstStyle/>
          <a:p>
            <a:r>
              <a:rPr lang="en-US" dirty="0" smtClean="0"/>
              <a:t>Existing clients</a:t>
            </a:r>
          </a:p>
          <a:p>
            <a:pPr lvl="1"/>
            <a:r>
              <a:rPr lang="en-US" dirty="0" smtClean="0"/>
              <a:t>Builder</a:t>
            </a:r>
          </a:p>
          <a:p>
            <a:pPr lvl="1"/>
            <a:r>
              <a:rPr lang="en-US" dirty="0" smtClean="0"/>
              <a:t>LASSO</a:t>
            </a:r>
          </a:p>
          <a:p>
            <a:pPr lvl="1"/>
            <a:r>
              <a:rPr lang="en-US" dirty="0" smtClean="0"/>
              <a:t>Databrowser</a:t>
            </a:r>
          </a:p>
          <a:p>
            <a:r>
              <a:rPr lang="en-US" dirty="0" smtClean="0"/>
              <a:t>Write a client customized to your needs</a:t>
            </a:r>
          </a:p>
          <a:p>
            <a:pPr lvl="1"/>
            <a:r>
              <a:rPr lang="en-US" dirty="0" smtClean="0"/>
              <a:t>Any language that can use </a:t>
            </a:r>
            <a:r>
              <a:rPr lang="en-US" dirty="0" err="1" smtClean="0"/>
              <a:t>HyperText</a:t>
            </a:r>
            <a:r>
              <a:rPr lang="en-US" dirty="0" smtClean="0"/>
              <a:t> Transfer Protocol (HTTP) to send commands and receive data can be used to write a client.</a:t>
            </a:r>
          </a:p>
        </p:txBody>
      </p:sp>
    </p:spTree>
    <p:extLst>
      <p:ext uri="{BB962C8B-B14F-4D97-AF65-F5344CB8AC3E}">
        <p14:creationId xmlns:p14="http://schemas.microsoft.com/office/powerpoint/2010/main" val="321164588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557407"/>
            <a:ext cx="7953375" cy="491244"/>
          </a:xfrm>
        </p:spPr>
        <p:txBody>
          <a:bodyPr>
            <a:normAutofit fontScale="90000"/>
          </a:bodyPr>
          <a:lstStyle/>
          <a:p>
            <a:r>
              <a:rPr lang="en-US" dirty="0" smtClean="0"/>
              <a:t>IRIS DMC: </a:t>
            </a:r>
            <a:br>
              <a:rPr lang="en-US" dirty="0" smtClean="0"/>
            </a:br>
            <a:r>
              <a:rPr lang="en-US" dirty="0" smtClean="0"/>
              <a:t>Research Ready Data Sets</a:t>
            </a:r>
            <a:endParaRPr lang="en-US" sz="2800" dirty="0">
              <a:latin typeface="+mj-lt"/>
            </a:endParaRPr>
          </a:p>
        </p:txBody>
      </p:sp>
      <p:pic>
        <p:nvPicPr>
          <p:cNvPr id="4" name="Picture 3"/>
          <p:cNvPicPr>
            <a:picLocks noChangeAspect="1"/>
          </p:cNvPicPr>
          <p:nvPr/>
        </p:nvPicPr>
        <p:blipFill>
          <a:blip r:embed="rId2"/>
          <a:stretch>
            <a:fillRect/>
          </a:stretch>
        </p:blipFill>
        <p:spPr>
          <a:xfrm>
            <a:off x="230117" y="4157117"/>
            <a:ext cx="3530869" cy="708291"/>
          </a:xfrm>
          <a:prstGeom prst="rect">
            <a:avLst/>
          </a:prstGeom>
        </p:spPr>
      </p:pic>
      <p:sp>
        <p:nvSpPr>
          <p:cNvPr id="5" name="Rectangle 4"/>
          <p:cNvSpPr/>
          <p:nvPr/>
        </p:nvSpPr>
        <p:spPr>
          <a:xfrm>
            <a:off x="603498" y="2105534"/>
            <a:ext cx="2784107" cy="1058364"/>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MUSTANG Metric Estimators</a:t>
            </a:r>
          </a:p>
          <a:p>
            <a:pPr algn="ctr"/>
            <a:r>
              <a:rPr lang="en-US" sz="1200" dirty="0" smtClean="0">
                <a:solidFill>
                  <a:schemeClr val="tx1"/>
                </a:solidFill>
              </a:rPr>
              <a:t>Gaps, overlaps, completeness, signal to noise, power density, pdf mode changes,</a:t>
            </a:r>
          </a:p>
          <a:p>
            <a:pPr algn="ctr"/>
            <a:r>
              <a:rPr lang="en-US" sz="1200" dirty="0" smtClean="0">
                <a:solidFill>
                  <a:schemeClr val="tx1"/>
                </a:solidFill>
              </a:rPr>
              <a:t>Glitches, (~24 metrics in phase 2) </a:t>
            </a:r>
            <a:endParaRPr lang="en-US" sz="1200" dirty="0">
              <a:solidFill>
                <a:schemeClr val="tx1"/>
              </a:solidFill>
            </a:endParaRPr>
          </a:p>
        </p:txBody>
      </p:sp>
      <p:cxnSp>
        <p:nvCxnSpPr>
          <p:cNvPr id="8" name="Straight Connector 7"/>
          <p:cNvCxnSpPr>
            <a:stCxn id="5" idx="2"/>
          </p:cNvCxnSpPr>
          <p:nvPr/>
        </p:nvCxnSpPr>
        <p:spPr>
          <a:xfrm rot="5400000">
            <a:off x="616226" y="2777790"/>
            <a:ext cx="993219" cy="176543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5" idx="2"/>
          </p:cNvCxnSpPr>
          <p:nvPr/>
        </p:nvCxnSpPr>
        <p:spPr>
          <a:xfrm rot="16200000" flipH="1">
            <a:off x="2381661" y="2777789"/>
            <a:ext cx="993219" cy="176543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3" name="Group 74"/>
          <p:cNvGrpSpPr/>
          <p:nvPr/>
        </p:nvGrpSpPr>
        <p:grpSpPr>
          <a:xfrm>
            <a:off x="3387605" y="2107122"/>
            <a:ext cx="2050350" cy="1058364"/>
            <a:chOff x="3387605" y="1898489"/>
            <a:chExt cx="2050350" cy="1058364"/>
          </a:xfrm>
        </p:grpSpPr>
        <p:sp>
          <p:nvSpPr>
            <p:cNvPr id="6" name="Rectangle 5"/>
            <p:cNvSpPr/>
            <p:nvPr/>
          </p:nvSpPr>
          <p:spPr>
            <a:xfrm>
              <a:off x="4019207" y="1898489"/>
              <a:ext cx="1418748" cy="1058364"/>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PostgreSQL Database</a:t>
              </a:r>
            </a:p>
          </p:txBody>
        </p:sp>
        <p:cxnSp>
          <p:nvCxnSpPr>
            <p:cNvPr id="13" name="Straight Connector 12"/>
            <p:cNvCxnSpPr>
              <a:stCxn id="5" idx="3"/>
              <a:endCxn id="6" idx="1"/>
            </p:cNvCxnSpPr>
            <p:nvPr/>
          </p:nvCxnSpPr>
          <p:spPr>
            <a:xfrm flipV="1">
              <a:off x="3387605" y="2427671"/>
              <a:ext cx="631602" cy="7483"/>
            </a:xfrm>
            <a:prstGeom prst="line">
              <a:avLst/>
            </a:prstGeom>
            <a:ln>
              <a:solidFill>
                <a:srgbClr val="000090"/>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7" name="Group 73"/>
          <p:cNvGrpSpPr/>
          <p:nvPr/>
        </p:nvGrpSpPr>
        <p:grpSpPr>
          <a:xfrm>
            <a:off x="5437955" y="2103944"/>
            <a:ext cx="3449341" cy="1059953"/>
            <a:chOff x="5437955" y="1895311"/>
            <a:chExt cx="3449341" cy="1059953"/>
          </a:xfrm>
        </p:grpSpPr>
        <p:sp>
          <p:nvSpPr>
            <p:cNvPr id="16" name="Rectangle 15"/>
            <p:cNvSpPr/>
            <p:nvPr/>
          </p:nvSpPr>
          <p:spPr>
            <a:xfrm>
              <a:off x="6206770" y="1896900"/>
              <a:ext cx="1005846" cy="1058364"/>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Data Quality Technician</a:t>
              </a:r>
            </a:p>
          </p:txBody>
        </p:sp>
        <p:sp>
          <p:nvSpPr>
            <p:cNvPr id="17" name="Rectangle 16"/>
            <p:cNvSpPr/>
            <p:nvPr/>
          </p:nvSpPr>
          <p:spPr>
            <a:xfrm>
              <a:off x="7881450" y="1895311"/>
              <a:ext cx="1005846" cy="1058364"/>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Domestic &amp; Non-US</a:t>
              </a:r>
            </a:p>
            <a:p>
              <a:pPr algn="ctr"/>
              <a:r>
                <a:rPr lang="en-US" sz="1200" dirty="0" smtClean="0">
                  <a:solidFill>
                    <a:schemeClr val="tx1"/>
                  </a:solidFill>
                </a:rPr>
                <a:t>Network Operators</a:t>
              </a:r>
            </a:p>
          </p:txBody>
        </p:sp>
        <p:cxnSp>
          <p:nvCxnSpPr>
            <p:cNvPr id="18" name="Straight Connector 17"/>
            <p:cNvCxnSpPr>
              <a:stCxn id="6" idx="3"/>
              <a:endCxn id="16" idx="1"/>
            </p:cNvCxnSpPr>
            <p:nvPr/>
          </p:nvCxnSpPr>
          <p:spPr>
            <a:xfrm flipV="1">
              <a:off x="5437955" y="2426082"/>
              <a:ext cx="768815" cy="10660"/>
            </a:xfrm>
            <a:prstGeom prst="line">
              <a:avLst/>
            </a:prstGeom>
            <a:ln>
              <a:solidFill>
                <a:srgbClr val="00009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6" idx="3"/>
              <a:endCxn id="17" idx="1"/>
            </p:cNvCxnSpPr>
            <p:nvPr/>
          </p:nvCxnSpPr>
          <p:spPr>
            <a:xfrm flipV="1">
              <a:off x="7212616" y="2424493"/>
              <a:ext cx="668834" cy="1589"/>
            </a:xfrm>
            <a:prstGeom prst="line">
              <a:avLst/>
            </a:prstGeom>
            <a:ln>
              <a:solidFill>
                <a:srgbClr val="000090"/>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10" name="Group 48"/>
          <p:cNvGrpSpPr/>
          <p:nvPr/>
        </p:nvGrpSpPr>
        <p:grpSpPr>
          <a:xfrm>
            <a:off x="1988344" y="1605127"/>
            <a:ext cx="6389617" cy="552521"/>
            <a:chOff x="1994758" y="1553807"/>
            <a:chExt cx="6389617" cy="552521"/>
          </a:xfrm>
        </p:grpSpPr>
        <p:cxnSp>
          <p:nvCxnSpPr>
            <p:cNvPr id="37" name="Straight Arrow Connector 36"/>
            <p:cNvCxnSpPr>
              <a:endCxn id="5" idx="0"/>
            </p:cNvCxnSpPr>
            <p:nvPr/>
          </p:nvCxnSpPr>
          <p:spPr>
            <a:xfrm rot="5400000">
              <a:off x="1723215" y="1833197"/>
              <a:ext cx="544674" cy="1588"/>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995552" y="1553807"/>
              <a:ext cx="6388823" cy="317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endCxn id="17" idx="0"/>
            </p:cNvCxnSpPr>
            <p:nvPr/>
          </p:nvCxnSpPr>
          <p:spPr>
            <a:xfrm rot="5400000">
              <a:off x="8113230" y="1832799"/>
              <a:ext cx="542288" cy="2"/>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grpSp>
      <p:sp>
        <p:nvSpPr>
          <p:cNvPr id="50" name="Rectangle 49"/>
          <p:cNvSpPr/>
          <p:nvPr/>
        </p:nvSpPr>
        <p:spPr>
          <a:xfrm>
            <a:off x="4000634" y="5556632"/>
            <a:ext cx="1418748" cy="105836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Researcher Specifies  Required Data Metric Constraints</a:t>
            </a:r>
          </a:p>
        </p:txBody>
      </p:sp>
      <p:grpSp>
        <p:nvGrpSpPr>
          <p:cNvPr id="11" name="Group 75"/>
          <p:cNvGrpSpPr/>
          <p:nvPr/>
        </p:nvGrpSpPr>
        <p:grpSpPr>
          <a:xfrm>
            <a:off x="4007603" y="3174557"/>
            <a:ext cx="1418748" cy="2391146"/>
            <a:chOff x="4007603" y="2965924"/>
            <a:chExt cx="1418748" cy="2391146"/>
          </a:xfrm>
        </p:grpSpPr>
        <p:sp>
          <p:nvSpPr>
            <p:cNvPr id="55" name="Rectangle 54"/>
            <p:cNvSpPr/>
            <p:nvPr/>
          </p:nvSpPr>
          <p:spPr>
            <a:xfrm>
              <a:off x="4007603" y="3740885"/>
              <a:ext cx="1418748" cy="1058364"/>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DMC Filters Data Request  Using Defined Constraints</a:t>
              </a:r>
            </a:p>
          </p:txBody>
        </p:sp>
        <p:cxnSp>
          <p:nvCxnSpPr>
            <p:cNvPr id="56" name="Straight Connector 55"/>
            <p:cNvCxnSpPr>
              <a:stCxn id="50" idx="0"/>
              <a:endCxn id="55" idx="2"/>
            </p:cNvCxnSpPr>
            <p:nvPr/>
          </p:nvCxnSpPr>
          <p:spPr>
            <a:xfrm flipV="1">
              <a:off x="4710008" y="4799249"/>
              <a:ext cx="6969" cy="557821"/>
            </a:xfrm>
            <a:prstGeom prst="line">
              <a:avLst/>
            </a:prstGeom>
            <a:ln>
              <a:solidFill>
                <a:srgbClr val="00009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5" idx="0"/>
              <a:endCxn id="6" idx="2"/>
            </p:cNvCxnSpPr>
            <p:nvPr/>
          </p:nvCxnSpPr>
          <p:spPr>
            <a:xfrm flipV="1">
              <a:off x="4716977" y="2965924"/>
              <a:ext cx="11604" cy="774961"/>
            </a:xfrm>
            <a:prstGeom prst="line">
              <a:avLst/>
            </a:prstGeom>
            <a:ln>
              <a:solidFill>
                <a:srgbClr val="000090"/>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12" name="Group 77"/>
          <p:cNvGrpSpPr/>
          <p:nvPr/>
        </p:nvGrpSpPr>
        <p:grpSpPr>
          <a:xfrm>
            <a:off x="5419383" y="4673391"/>
            <a:ext cx="2501477" cy="1621056"/>
            <a:chOff x="5419383" y="4464758"/>
            <a:chExt cx="2501477" cy="1621056"/>
          </a:xfrm>
        </p:grpSpPr>
        <p:grpSp>
          <p:nvGrpSpPr>
            <p:cNvPr id="14" name="Group 72"/>
            <p:cNvGrpSpPr/>
            <p:nvPr/>
          </p:nvGrpSpPr>
          <p:grpSpPr>
            <a:xfrm>
              <a:off x="5419383" y="4464758"/>
              <a:ext cx="1687416" cy="1621056"/>
              <a:chOff x="5419383" y="4464758"/>
              <a:chExt cx="650175" cy="1621056"/>
            </a:xfrm>
          </p:grpSpPr>
          <p:cxnSp>
            <p:nvCxnSpPr>
              <p:cNvPr id="65" name="Straight Connector 64"/>
              <p:cNvCxnSpPr>
                <a:stCxn id="55" idx="3"/>
              </p:cNvCxnSpPr>
              <p:nvPr/>
            </p:nvCxnSpPr>
            <p:spPr>
              <a:xfrm>
                <a:off x="5426351" y="4478700"/>
                <a:ext cx="643206" cy="1588"/>
              </a:xfrm>
              <a:prstGeom prst="line">
                <a:avLst/>
              </a:prstGeom>
              <a:ln>
                <a:solidFill>
                  <a:srgbClr val="00009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flipH="1" flipV="1">
                <a:off x="5263862" y="5258850"/>
                <a:ext cx="1599787" cy="11604"/>
              </a:xfrm>
              <a:prstGeom prst="line">
                <a:avLst/>
              </a:prstGeom>
              <a:ln>
                <a:solidFill>
                  <a:srgbClr val="00009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a:endCxn id="50" idx="3"/>
              </p:cNvCxnSpPr>
              <p:nvPr/>
            </p:nvCxnSpPr>
            <p:spPr>
              <a:xfrm rot="10800000" flipV="1">
                <a:off x="5419383" y="6078490"/>
                <a:ext cx="638575" cy="7324"/>
              </a:xfrm>
              <a:prstGeom prst="line">
                <a:avLst/>
              </a:prstGeom>
              <a:ln>
                <a:solidFill>
                  <a:srgbClr val="000090"/>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77" name="Rectangle 76"/>
            <p:cNvSpPr/>
            <p:nvPr/>
          </p:nvSpPr>
          <p:spPr>
            <a:xfrm>
              <a:off x="6195039" y="4799249"/>
              <a:ext cx="1725821" cy="548751"/>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Filtered Data Request Returned to Researcher </a:t>
              </a:r>
              <a:endParaRPr lang="en-US" sz="1200" dirty="0">
                <a:solidFill>
                  <a:srgbClr val="000000"/>
                </a:solidFill>
              </a:endParaRPr>
            </a:p>
          </p:txBody>
        </p:sp>
      </p:grpSp>
      <p:sp>
        <p:nvSpPr>
          <p:cNvPr id="82" name="TextBox 81"/>
          <p:cNvSpPr txBox="1"/>
          <p:nvPr/>
        </p:nvSpPr>
        <p:spPr>
          <a:xfrm>
            <a:off x="603498" y="5007882"/>
            <a:ext cx="3241279" cy="369332"/>
          </a:xfrm>
          <a:prstGeom prst="rect">
            <a:avLst/>
          </a:prstGeom>
          <a:noFill/>
        </p:spPr>
        <p:txBody>
          <a:bodyPr wrap="none" rtlCol="0">
            <a:spAutoFit/>
          </a:bodyPr>
          <a:lstStyle/>
          <a:p>
            <a:r>
              <a:rPr lang="en-US" dirty="0" smtClean="0">
                <a:solidFill>
                  <a:srgbClr val="FF0000"/>
                </a:solidFill>
              </a:rPr>
              <a:t>Archived and Real Time Data</a:t>
            </a:r>
            <a:endParaRPr lang="en-US" dirty="0">
              <a:solidFill>
                <a:srgbClr val="FF0000"/>
              </a:solidFill>
            </a:endParaRPr>
          </a:p>
        </p:txBody>
      </p:sp>
      <p:sp>
        <p:nvSpPr>
          <p:cNvPr id="32" name="TextBox 31"/>
          <p:cNvSpPr txBox="1"/>
          <p:nvPr/>
        </p:nvSpPr>
        <p:spPr>
          <a:xfrm>
            <a:off x="5702300" y="3949518"/>
            <a:ext cx="2623397" cy="369332"/>
          </a:xfrm>
          <a:prstGeom prst="rect">
            <a:avLst/>
          </a:prstGeom>
          <a:noFill/>
        </p:spPr>
        <p:txBody>
          <a:bodyPr wrap="none" rtlCol="0">
            <a:spAutoFit/>
          </a:bodyPr>
          <a:lstStyle/>
          <a:p>
            <a:r>
              <a:rPr lang="en-US" dirty="0" smtClean="0">
                <a:solidFill>
                  <a:srgbClr val="FF0000"/>
                </a:solidFill>
              </a:rPr>
              <a:t>Research Ready Data Sets</a:t>
            </a:r>
            <a:endParaRPr lang="en-US" dirty="0">
              <a:solidFill>
                <a:srgbClr val="FF0000"/>
              </a:solidFill>
            </a:endParaRPr>
          </a:p>
        </p:txBody>
      </p:sp>
    </p:spTree>
    <p:extLst>
      <p:ext uri="{BB962C8B-B14F-4D97-AF65-F5344CB8AC3E}">
        <p14:creationId xmlns:p14="http://schemas.microsoft.com/office/powerpoint/2010/main" val="23604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2000"/>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IRIS Data Services Posters</a:t>
            </a:r>
            <a:br>
              <a:rPr lang="en-US" dirty="0" smtClean="0"/>
            </a:br>
            <a:endParaRPr lang="en-US" dirty="0"/>
          </a:p>
        </p:txBody>
      </p:sp>
      <p:sp>
        <p:nvSpPr>
          <p:cNvPr id="3" name="Content Placeholder 2"/>
          <p:cNvSpPr>
            <a:spLocks noGrp="1"/>
          </p:cNvSpPr>
          <p:nvPr>
            <p:ph idx="1"/>
          </p:nvPr>
        </p:nvSpPr>
        <p:spPr>
          <a:xfrm>
            <a:off x="498474" y="1351885"/>
            <a:ext cx="8269114" cy="5407539"/>
          </a:xfrm>
        </p:spPr>
        <p:txBody>
          <a:bodyPr>
            <a:normAutofit fontScale="77500" lnSpcReduction="20000"/>
          </a:bodyPr>
          <a:lstStyle/>
          <a:p>
            <a:pPr marL="0" indent="0">
              <a:buNone/>
            </a:pPr>
            <a:r>
              <a:rPr lang="en-US" dirty="0" smtClean="0"/>
              <a:t>Data Access:</a:t>
            </a:r>
          </a:p>
          <a:p>
            <a:r>
              <a:rPr lang="en-US" dirty="0" smtClean="0"/>
              <a:t>GC13F-0716: Developing Federated Services within Seismology: IRIS’ involvement in the </a:t>
            </a:r>
            <a:r>
              <a:rPr lang="en-US" dirty="0" err="1" smtClean="0"/>
              <a:t>CoopEUS</a:t>
            </a:r>
            <a:r>
              <a:rPr lang="en-US" dirty="0" smtClean="0"/>
              <a:t> Project</a:t>
            </a:r>
          </a:p>
          <a:p>
            <a:pPr marL="228600" lvl="1" indent="0">
              <a:buNone/>
            </a:pPr>
            <a:r>
              <a:rPr lang="en-US" sz="1400" dirty="0" smtClean="0"/>
              <a:t>Monday, Dec. 15, 2014, 01:40 PM – 06:00 PM</a:t>
            </a:r>
            <a:r>
              <a:rPr lang="en-US" sz="1400" dirty="0"/>
              <a:t>, Moscone </a:t>
            </a:r>
            <a:r>
              <a:rPr lang="en-US" sz="1400" dirty="0" smtClean="0"/>
              <a:t>West</a:t>
            </a:r>
          </a:p>
          <a:p>
            <a:r>
              <a:rPr lang="en-US" dirty="0" smtClean="0"/>
              <a:t>S43A-4536: Federated data access and other services offered by the IRIS DMC</a:t>
            </a:r>
          </a:p>
          <a:p>
            <a:pPr marL="228600" lvl="1" indent="0">
              <a:buNone/>
            </a:pPr>
            <a:r>
              <a:rPr lang="en-US" sz="1400" dirty="0" smtClean="0"/>
              <a:t>Thursday, Dec. 18, 2014, </a:t>
            </a:r>
            <a:r>
              <a:rPr lang="en-US" sz="1400" dirty="0"/>
              <a:t>01:40 PM – 06:00 </a:t>
            </a:r>
            <a:r>
              <a:rPr lang="en-US" sz="1400" dirty="0" smtClean="0"/>
              <a:t>PM, Moscone South</a:t>
            </a:r>
            <a:endParaRPr lang="en-US" dirty="0" smtClean="0"/>
          </a:p>
          <a:p>
            <a:pPr marL="0" indent="0">
              <a:buNone/>
            </a:pPr>
            <a:r>
              <a:rPr lang="en-US" dirty="0" smtClean="0"/>
              <a:t>Data Products:</a:t>
            </a:r>
          </a:p>
          <a:p>
            <a:r>
              <a:rPr lang="en-US" dirty="0" smtClean="0"/>
              <a:t>S33A-4478: The IRIS DMC’s Earth Model Collaboration (EMC)</a:t>
            </a:r>
            <a:br>
              <a:rPr lang="en-US" dirty="0" smtClean="0"/>
            </a:br>
            <a:r>
              <a:rPr lang="en-US" sz="1400" dirty="0" smtClean="0"/>
              <a:t>Wednesday, Dec. 17, 2014, 01:40 PM - 06:00 PM</a:t>
            </a:r>
            <a:r>
              <a:rPr lang="en-US" sz="1400" dirty="0"/>
              <a:t>, Moscone South</a:t>
            </a:r>
            <a:endParaRPr lang="en-US" sz="1400" dirty="0" smtClean="0"/>
          </a:p>
          <a:p>
            <a:r>
              <a:rPr lang="en-US" dirty="0" smtClean="0"/>
              <a:t>S43A-4506: A highlight of data products from IRIS Data Services</a:t>
            </a:r>
            <a:br>
              <a:rPr lang="en-US" dirty="0" smtClean="0"/>
            </a:br>
            <a:r>
              <a:rPr lang="en-US" sz="1400" dirty="0" smtClean="0"/>
              <a:t>Thursday, Dec. 18, 2014, 01:40 PM - 06:00 PM</a:t>
            </a:r>
            <a:r>
              <a:rPr lang="en-US" sz="1400" dirty="0"/>
              <a:t>, Moscone </a:t>
            </a:r>
            <a:r>
              <a:rPr lang="en-US" sz="1400" dirty="0" smtClean="0"/>
              <a:t>South</a:t>
            </a:r>
          </a:p>
          <a:p>
            <a:pPr marL="0" indent="0">
              <a:buNone/>
            </a:pPr>
            <a:r>
              <a:rPr lang="en-US" sz="2100" dirty="0" smtClean="0"/>
              <a:t>Quality Assurance:</a:t>
            </a:r>
          </a:p>
          <a:p>
            <a:r>
              <a:rPr lang="en-US" sz="2100" dirty="0" smtClean="0"/>
              <a:t>S13C-4471: The Future of Seismic Data Quality Assurance at the IRIS DMC</a:t>
            </a:r>
          </a:p>
          <a:p>
            <a:pPr marL="228600" lvl="1" indent="0">
              <a:buNone/>
            </a:pPr>
            <a:r>
              <a:rPr lang="en-US" sz="1700" dirty="0"/>
              <a:t>Monday, Dec. 15, 2014, 01:40 PM – 06:00 PM, Moscone </a:t>
            </a:r>
            <a:r>
              <a:rPr lang="en-US" sz="1700" dirty="0" smtClean="0"/>
              <a:t>South</a:t>
            </a:r>
          </a:p>
          <a:p>
            <a:r>
              <a:rPr lang="en-US" sz="2100" dirty="0" smtClean="0"/>
              <a:t>S43A-4525: MUSTANG, A Community-Facing Web Service to Improve Seismic Data Quality Awareness Through Metrics</a:t>
            </a:r>
          </a:p>
          <a:p>
            <a:pPr marL="228600" lvl="1" indent="0">
              <a:buNone/>
            </a:pPr>
            <a:r>
              <a:rPr lang="en-US" sz="1400" dirty="0" smtClean="0"/>
              <a:t>Thursday, Dec. 18, 2014, </a:t>
            </a:r>
            <a:r>
              <a:rPr lang="en-US" sz="1400" dirty="0"/>
              <a:t>01:40 PM - 06:00 PM, Moscone South</a:t>
            </a:r>
          </a:p>
          <a:p>
            <a:pPr marL="228600" lvl="1" indent="0">
              <a:buNone/>
            </a:pPr>
            <a:endParaRPr lang="en-US" sz="1900" dirty="0" smtClean="0"/>
          </a:p>
          <a:p>
            <a:pPr marL="0" indent="0">
              <a:buNone/>
            </a:pPr>
            <a:endParaRPr lang="en-US" sz="2100" dirty="0" smtClean="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for your Questions</a:t>
            </a:r>
            <a:endParaRPr lang="en-US" dirty="0"/>
          </a:p>
        </p:txBody>
      </p:sp>
      <p:pic>
        <p:nvPicPr>
          <p:cNvPr id="5" name="Picture 4"/>
          <p:cNvPicPr>
            <a:picLocks noChangeAspect="1"/>
          </p:cNvPicPr>
          <p:nvPr/>
        </p:nvPicPr>
        <p:blipFill>
          <a:blip r:embed="rId2"/>
          <a:stretch>
            <a:fillRect/>
          </a:stretch>
        </p:blipFill>
        <p:spPr>
          <a:xfrm>
            <a:off x="2421352" y="1779974"/>
            <a:ext cx="4513500" cy="4513500"/>
          </a:xfrm>
          <a:prstGeom prst="rect">
            <a:avLst/>
          </a:prstGeom>
        </p:spPr>
      </p:pic>
    </p:spTree>
    <p:extLst>
      <p:ext uri="{BB962C8B-B14F-4D97-AF65-F5344CB8AC3E}">
        <p14:creationId xmlns:p14="http://schemas.microsoft.com/office/powerpoint/2010/main" val="1446939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An overview of web services</a:t>
            </a:r>
            <a:endParaRPr lang="en-US" dirty="0"/>
          </a:p>
        </p:txBody>
      </p:sp>
      <p:sp>
        <p:nvSpPr>
          <p:cNvPr id="5" name="TextBox 4"/>
          <p:cNvSpPr txBox="1"/>
          <p:nvPr/>
        </p:nvSpPr>
        <p:spPr>
          <a:xfrm>
            <a:off x="5274091" y="6384276"/>
            <a:ext cx="3753579" cy="461665"/>
          </a:xfrm>
          <a:prstGeom prst="rect">
            <a:avLst/>
          </a:prstGeom>
          <a:noFill/>
        </p:spPr>
        <p:txBody>
          <a:bodyPr wrap="square" rtlCol="0">
            <a:spAutoFit/>
          </a:bodyPr>
          <a:lstStyle/>
          <a:p>
            <a:pPr algn="r"/>
            <a:r>
              <a:rPr lang="en-US" sz="2400" dirty="0" err="1" smtClean="0">
                <a:solidFill>
                  <a:srgbClr val="7F7F7F"/>
                </a:solidFill>
                <a:cs typeface="Eurostile"/>
              </a:rPr>
              <a:t>service.iris.edu</a:t>
            </a:r>
            <a:endParaRPr lang="en-US" sz="2400" dirty="0">
              <a:solidFill>
                <a:srgbClr val="7F7F7F"/>
              </a:solidFill>
              <a:cs typeface="Eurostile"/>
            </a:endParaRPr>
          </a:p>
        </p:txBody>
      </p:sp>
      <p:sp>
        <p:nvSpPr>
          <p:cNvPr id="2" name="Content Placeholder 1"/>
          <p:cNvSpPr>
            <a:spLocks noGrp="1"/>
          </p:cNvSpPr>
          <p:nvPr>
            <p:ph sz="half" idx="1"/>
          </p:nvPr>
        </p:nvSpPr>
        <p:spPr>
          <a:xfrm>
            <a:off x="498518" y="1985963"/>
            <a:ext cx="8361252" cy="4066795"/>
          </a:xfrm>
        </p:spPr>
        <p:txBody>
          <a:bodyPr>
            <a:normAutofit/>
          </a:bodyPr>
          <a:lstStyle/>
          <a:p>
            <a:pPr marL="0" indent="0">
              <a:buNone/>
            </a:pPr>
            <a:endParaRPr lang="en-US" sz="2600" dirty="0" smtClean="0"/>
          </a:p>
          <a:p>
            <a:pPr marL="0" indent="0">
              <a:buNone/>
            </a:pPr>
            <a:r>
              <a:rPr lang="en-US" sz="2600" dirty="0" smtClean="0"/>
              <a:t>Web </a:t>
            </a:r>
            <a:r>
              <a:rPr lang="en-US" sz="2600" dirty="0"/>
              <a:t>services use HTTP to get information from IRIS to your computer</a:t>
            </a:r>
            <a:r>
              <a:rPr lang="en-US" sz="2600" dirty="0" smtClean="0"/>
              <a:t>.</a:t>
            </a:r>
          </a:p>
          <a:p>
            <a:pPr marL="0" indent="0">
              <a:buNone/>
            </a:pPr>
            <a:endParaRPr lang="en-US" sz="2600" dirty="0"/>
          </a:p>
          <a:p>
            <a:pPr marL="0" indent="0">
              <a:buNone/>
            </a:pPr>
            <a:r>
              <a:rPr lang="en-US" sz="2600" dirty="0" smtClean="0"/>
              <a:t>Next: the basics and what the IRIS DMC has to offer.</a:t>
            </a:r>
          </a:p>
          <a:p>
            <a:pPr marL="0" indent="0">
              <a:buNone/>
            </a:pPr>
            <a:endParaRPr lang="en-US" sz="2600" dirty="0"/>
          </a:p>
        </p:txBody>
      </p:sp>
    </p:spTree>
    <p:extLst>
      <p:ext uri="{BB962C8B-B14F-4D97-AF65-F5344CB8AC3E}">
        <p14:creationId xmlns:p14="http://schemas.microsoft.com/office/powerpoint/2010/main" val="1528817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Web Service Requests</a:t>
            </a:r>
            <a:endParaRPr lang="en-US" dirty="0"/>
          </a:p>
        </p:txBody>
      </p:sp>
      <p:sp>
        <p:nvSpPr>
          <p:cNvPr id="11" name="Rectangle 10"/>
          <p:cNvSpPr/>
          <p:nvPr/>
        </p:nvSpPr>
        <p:spPr>
          <a:xfrm>
            <a:off x="454641" y="1869141"/>
            <a:ext cx="1483355" cy="4257022"/>
          </a:xfrm>
          <a:prstGeom prst="rect">
            <a:avLst/>
          </a:prstGeom>
          <a:ln w="127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rgbClr val="000000"/>
                </a:solidFill>
                <a:latin typeface="Eurostile"/>
                <a:cs typeface="Eurostile"/>
              </a:rPr>
              <a:t>Client</a:t>
            </a:r>
            <a:endParaRPr lang="en-US" sz="2400" b="1" dirty="0">
              <a:solidFill>
                <a:srgbClr val="000000"/>
              </a:solidFill>
              <a:latin typeface="Eurostile"/>
              <a:cs typeface="Eurostile"/>
            </a:endParaRPr>
          </a:p>
        </p:txBody>
      </p:sp>
      <p:sp>
        <p:nvSpPr>
          <p:cNvPr id="21" name="Rectangle 20"/>
          <p:cNvSpPr/>
          <p:nvPr/>
        </p:nvSpPr>
        <p:spPr>
          <a:xfrm>
            <a:off x="2850078" y="2597074"/>
            <a:ext cx="2780076" cy="988450"/>
          </a:xfrm>
          <a:prstGeom prst="rect">
            <a:avLst/>
          </a:prstGeom>
          <a:ln w="127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rgbClr val="000000"/>
                </a:solidFill>
                <a:latin typeface="Eurostile"/>
                <a:cs typeface="Eurostile"/>
              </a:rPr>
              <a:t>URL</a:t>
            </a:r>
          </a:p>
          <a:p>
            <a:pPr algn="ctr"/>
            <a:r>
              <a:rPr lang="en-US" b="1" dirty="0" smtClean="0">
                <a:solidFill>
                  <a:srgbClr val="000000"/>
                </a:solidFill>
                <a:latin typeface="Eurostile"/>
                <a:cs typeface="Eurostile"/>
              </a:rPr>
              <a:t>(with parameter list..)</a:t>
            </a:r>
          </a:p>
        </p:txBody>
      </p:sp>
      <p:cxnSp>
        <p:nvCxnSpPr>
          <p:cNvPr id="30" name="Elbow Connector 29"/>
          <p:cNvCxnSpPr>
            <a:endCxn id="21" idx="1"/>
          </p:cNvCxnSpPr>
          <p:nvPr/>
        </p:nvCxnSpPr>
        <p:spPr>
          <a:xfrm>
            <a:off x="1937997" y="3091299"/>
            <a:ext cx="912081" cy="0"/>
          </a:xfrm>
          <a:prstGeom prst="straightConnector1">
            <a:avLst/>
          </a:prstGeom>
          <a:ln w="38100" cmpd="sng">
            <a:headEnd type="none"/>
            <a:tailEnd type="arrow"/>
          </a:ln>
        </p:spPr>
        <p:style>
          <a:lnRef idx="2">
            <a:schemeClr val="dk1"/>
          </a:lnRef>
          <a:fillRef idx="1">
            <a:schemeClr val="lt1"/>
          </a:fillRef>
          <a:effectRef idx="0">
            <a:schemeClr val="dk1"/>
          </a:effectRef>
          <a:fontRef idx="minor">
            <a:schemeClr val="dk1"/>
          </a:fontRef>
        </p:style>
      </p:cxnSp>
      <p:sp>
        <p:nvSpPr>
          <p:cNvPr id="75" name="Rectangle 74"/>
          <p:cNvSpPr/>
          <p:nvPr/>
        </p:nvSpPr>
        <p:spPr>
          <a:xfrm>
            <a:off x="2850078" y="4410697"/>
            <a:ext cx="2780076" cy="967534"/>
          </a:xfrm>
          <a:prstGeom prst="rect">
            <a:avLst/>
          </a:prstGeom>
          <a:ln w="127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rgbClr val="000000"/>
                </a:solidFill>
                <a:latin typeface="Eurostile"/>
                <a:cs typeface="Eurostile"/>
              </a:rPr>
              <a:t>Header &amp; </a:t>
            </a:r>
          </a:p>
          <a:p>
            <a:pPr algn="ctr"/>
            <a:r>
              <a:rPr lang="en-US" b="1" dirty="0" smtClean="0">
                <a:solidFill>
                  <a:srgbClr val="000000"/>
                </a:solidFill>
                <a:latin typeface="Eurostile"/>
                <a:cs typeface="Eurostile"/>
              </a:rPr>
              <a:t>Content</a:t>
            </a:r>
            <a:endParaRPr lang="en-US" b="1" dirty="0">
              <a:solidFill>
                <a:srgbClr val="000000"/>
              </a:solidFill>
              <a:latin typeface="Eurostile"/>
              <a:cs typeface="Eurostile"/>
            </a:endParaRPr>
          </a:p>
        </p:txBody>
      </p:sp>
      <p:cxnSp>
        <p:nvCxnSpPr>
          <p:cNvPr id="115" name="Straight Arrow Connector 114"/>
          <p:cNvCxnSpPr>
            <a:stCxn id="75" idx="1"/>
          </p:cNvCxnSpPr>
          <p:nvPr/>
        </p:nvCxnSpPr>
        <p:spPr>
          <a:xfrm flipH="1">
            <a:off x="1937997" y="4894464"/>
            <a:ext cx="912081" cy="0"/>
          </a:xfrm>
          <a:prstGeom prst="straightConnector1">
            <a:avLst/>
          </a:prstGeom>
          <a:ln w="38100" cmpd="sng">
            <a:tailEnd type="arrow"/>
          </a:ln>
        </p:spPr>
        <p:style>
          <a:lnRef idx="2">
            <a:schemeClr val="dk1"/>
          </a:lnRef>
          <a:fillRef idx="1">
            <a:schemeClr val="lt1"/>
          </a:fillRef>
          <a:effectRef idx="0">
            <a:schemeClr val="dk1"/>
          </a:effectRef>
          <a:fontRef idx="minor">
            <a:schemeClr val="dk1"/>
          </a:fontRef>
        </p:style>
      </p:cxnSp>
      <p:grpSp>
        <p:nvGrpSpPr>
          <p:cNvPr id="2" name="Group 1"/>
          <p:cNvGrpSpPr/>
          <p:nvPr/>
        </p:nvGrpSpPr>
        <p:grpSpPr>
          <a:xfrm>
            <a:off x="6580180" y="1869141"/>
            <a:ext cx="1756453" cy="4257022"/>
            <a:chOff x="5395557" y="2678062"/>
            <a:chExt cx="991022" cy="2657314"/>
          </a:xfrm>
          <a:solidFill>
            <a:srgbClr val="595959"/>
          </a:solidFill>
        </p:grpSpPr>
        <p:grpSp>
          <p:nvGrpSpPr>
            <p:cNvPr id="190" name="Group 189"/>
            <p:cNvGrpSpPr/>
            <p:nvPr/>
          </p:nvGrpSpPr>
          <p:grpSpPr>
            <a:xfrm>
              <a:off x="6210398" y="3319286"/>
              <a:ext cx="176181" cy="1233869"/>
              <a:chOff x="-1299338" y="2575927"/>
              <a:chExt cx="176181" cy="1233869"/>
            </a:xfrm>
            <a:grpFill/>
          </p:grpSpPr>
          <p:sp>
            <p:nvSpPr>
              <p:cNvPr id="187" name="Rectangle 186"/>
              <p:cNvSpPr/>
              <p:nvPr/>
            </p:nvSpPr>
            <p:spPr>
              <a:xfrm>
                <a:off x="-1299338" y="3605526"/>
                <a:ext cx="176181" cy="204270"/>
              </a:xfrm>
              <a:prstGeom prst="rect">
                <a:avLst/>
              </a:prstGeom>
              <a:ln w="127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Eurostile"/>
                  <a:cs typeface="Eurostile"/>
                </a:endParaRPr>
              </a:p>
            </p:txBody>
          </p:sp>
          <p:sp>
            <p:nvSpPr>
              <p:cNvPr id="188" name="Rectangle 187"/>
              <p:cNvSpPr/>
              <p:nvPr/>
            </p:nvSpPr>
            <p:spPr>
              <a:xfrm>
                <a:off x="-1299338" y="2575927"/>
                <a:ext cx="176181" cy="204270"/>
              </a:xfrm>
              <a:prstGeom prst="rect">
                <a:avLst/>
              </a:prstGeom>
              <a:ln w="127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Eurostile"/>
                  <a:cs typeface="Eurostile"/>
                </a:endParaRPr>
              </a:p>
            </p:txBody>
          </p:sp>
          <p:sp>
            <p:nvSpPr>
              <p:cNvPr id="189" name="Rectangle 188"/>
              <p:cNvSpPr/>
              <p:nvPr/>
            </p:nvSpPr>
            <p:spPr>
              <a:xfrm>
                <a:off x="-1299338" y="3111301"/>
                <a:ext cx="176181" cy="204270"/>
              </a:xfrm>
              <a:prstGeom prst="rect">
                <a:avLst/>
              </a:prstGeom>
              <a:ln w="127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Eurostile"/>
                  <a:cs typeface="Eurostile"/>
                </a:endParaRPr>
              </a:p>
            </p:txBody>
          </p:sp>
        </p:grpSp>
        <p:sp>
          <p:nvSpPr>
            <p:cNvPr id="4" name="Rectangle 3"/>
            <p:cNvSpPr/>
            <p:nvPr/>
          </p:nvSpPr>
          <p:spPr>
            <a:xfrm>
              <a:off x="5395557" y="2678062"/>
              <a:ext cx="991021" cy="2657314"/>
            </a:xfrm>
            <a:prstGeom prst="rect">
              <a:avLst/>
            </a:prstGeom>
            <a:ln w="127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rgbClr val="000000"/>
                  </a:solidFill>
                  <a:latin typeface="Eurostile"/>
                  <a:cs typeface="Eurostile"/>
                </a:rPr>
                <a:t>Web Services</a:t>
              </a:r>
              <a:endParaRPr lang="en-US" b="1" dirty="0">
                <a:solidFill>
                  <a:srgbClr val="000000"/>
                </a:solidFill>
                <a:latin typeface="Eurostile"/>
                <a:cs typeface="Eurostile"/>
              </a:endParaRPr>
            </a:p>
          </p:txBody>
        </p:sp>
      </p:grpSp>
      <p:cxnSp>
        <p:nvCxnSpPr>
          <p:cNvPr id="6" name="Straight Arrow Connector 5"/>
          <p:cNvCxnSpPr>
            <a:stCxn id="21" idx="3"/>
          </p:cNvCxnSpPr>
          <p:nvPr/>
        </p:nvCxnSpPr>
        <p:spPr>
          <a:xfrm>
            <a:off x="5630154" y="3091299"/>
            <a:ext cx="950026" cy="0"/>
          </a:xfrm>
          <a:prstGeom prst="straightConnector1">
            <a:avLst/>
          </a:prstGeom>
          <a:ln w="38100" cmpd="sng">
            <a:tailEnd type="arrow"/>
          </a:ln>
        </p:spPr>
        <p:style>
          <a:lnRef idx="2">
            <a:schemeClr val="dk1"/>
          </a:lnRef>
          <a:fillRef idx="1">
            <a:schemeClr val="lt1"/>
          </a:fillRef>
          <a:effectRef idx="0">
            <a:schemeClr val="dk1"/>
          </a:effectRef>
          <a:fontRef idx="minor">
            <a:schemeClr val="dk1"/>
          </a:fontRef>
        </p:style>
      </p:cxnSp>
      <p:cxnSp>
        <p:nvCxnSpPr>
          <p:cNvPr id="13" name="Straight Arrow Connector 12"/>
          <p:cNvCxnSpPr>
            <a:endCxn id="75" idx="3"/>
          </p:cNvCxnSpPr>
          <p:nvPr/>
        </p:nvCxnSpPr>
        <p:spPr>
          <a:xfrm flipH="1">
            <a:off x="5630154" y="4894464"/>
            <a:ext cx="950026" cy="0"/>
          </a:xfrm>
          <a:prstGeom prst="straightConnector1">
            <a:avLst/>
          </a:prstGeom>
          <a:ln w="38100" cmpd="sng">
            <a:tailEnd type="arrow"/>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42628828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Communicate using client</a:t>
            </a:r>
            <a:endParaRPr lang="en-US" dirty="0"/>
          </a:p>
        </p:txBody>
      </p:sp>
      <p:sp>
        <p:nvSpPr>
          <p:cNvPr id="11" name="Rectangle 10"/>
          <p:cNvSpPr/>
          <p:nvPr/>
        </p:nvSpPr>
        <p:spPr>
          <a:xfrm>
            <a:off x="454641" y="1869141"/>
            <a:ext cx="1483355" cy="4257022"/>
          </a:xfrm>
          <a:prstGeom prst="rect">
            <a:avLst/>
          </a:prstGeom>
          <a:solidFill>
            <a:srgbClr val="FFFFE8"/>
          </a:solidFill>
          <a:ln w="38100" cmpd="sng">
            <a:solidFill>
              <a:srgbClr val="000000"/>
            </a:solidFill>
          </a:ln>
          <a:effectLst>
            <a:glow rad="139700">
              <a:schemeClr val="accent1">
                <a:satMod val="175000"/>
                <a:alpha val="40000"/>
              </a:schemeClr>
            </a:glow>
            <a:outerShdw blurRad="50800" dist="165100" dir="2700000" algn="tl" rotWithShape="0">
              <a:srgbClr val="000000">
                <a:alpha val="40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rgbClr val="000000"/>
                </a:solidFill>
                <a:latin typeface="Eurostile"/>
                <a:cs typeface="Eurostile"/>
              </a:rPr>
              <a:t>Client</a:t>
            </a:r>
            <a:endParaRPr lang="en-US" sz="2400" b="1" dirty="0">
              <a:solidFill>
                <a:srgbClr val="000000"/>
              </a:solidFill>
              <a:latin typeface="Eurostile"/>
              <a:cs typeface="Eurostile"/>
            </a:endParaRPr>
          </a:p>
        </p:txBody>
      </p:sp>
      <p:sp>
        <p:nvSpPr>
          <p:cNvPr id="21" name="Rectangle 20"/>
          <p:cNvSpPr/>
          <p:nvPr/>
        </p:nvSpPr>
        <p:spPr>
          <a:xfrm>
            <a:off x="2850078" y="2597074"/>
            <a:ext cx="2780076" cy="988450"/>
          </a:xfrm>
          <a:prstGeom prst="rect">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rgbClr val="000000"/>
                </a:solidFill>
                <a:latin typeface="Eurostile"/>
                <a:cs typeface="Eurostile"/>
              </a:rPr>
              <a:t>URL</a:t>
            </a:r>
          </a:p>
          <a:p>
            <a:pPr algn="ctr"/>
            <a:r>
              <a:rPr lang="en-US" b="1" dirty="0" smtClean="0">
                <a:solidFill>
                  <a:srgbClr val="000000"/>
                </a:solidFill>
                <a:latin typeface="Eurostile"/>
                <a:cs typeface="Eurostile"/>
              </a:rPr>
              <a:t>(with parameter list..)</a:t>
            </a:r>
          </a:p>
        </p:txBody>
      </p:sp>
      <p:cxnSp>
        <p:nvCxnSpPr>
          <p:cNvPr id="30" name="Elbow Connector 29"/>
          <p:cNvCxnSpPr>
            <a:endCxn id="21" idx="1"/>
          </p:cNvCxnSpPr>
          <p:nvPr/>
        </p:nvCxnSpPr>
        <p:spPr>
          <a:xfrm>
            <a:off x="1937997" y="3091299"/>
            <a:ext cx="912081" cy="0"/>
          </a:xfrm>
          <a:prstGeom prst="straightConnector1">
            <a:avLst/>
          </a:prstGeom>
          <a:ln w="38100" cmpd="sng">
            <a:solidFill>
              <a:schemeClr val="accent2"/>
            </a:solidFill>
            <a:headEnd type="none"/>
            <a:tailEnd type="arrow"/>
          </a:ln>
          <a:effectLst>
            <a:outerShdw blurRad="50800" dist="165100" dir="2700000" algn="tl" rotWithShape="0">
              <a:srgbClr val="000000">
                <a:alpha val="40000"/>
              </a:srgbClr>
            </a:outerShdw>
          </a:effectLst>
        </p:spPr>
        <p:style>
          <a:lnRef idx="2">
            <a:schemeClr val="dk1"/>
          </a:lnRef>
          <a:fillRef idx="1">
            <a:schemeClr val="lt1"/>
          </a:fillRef>
          <a:effectRef idx="0">
            <a:schemeClr val="dk1"/>
          </a:effectRef>
          <a:fontRef idx="minor">
            <a:schemeClr val="dk1"/>
          </a:fontRef>
        </p:style>
      </p:cxnSp>
      <p:sp>
        <p:nvSpPr>
          <p:cNvPr id="75" name="Rectangle 74"/>
          <p:cNvSpPr/>
          <p:nvPr/>
        </p:nvSpPr>
        <p:spPr>
          <a:xfrm>
            <a:off x="2850078" y="4410697"/>
            <a:ext cx="2780076" cy="967534"/>
          </a:xfrm>
          <a:prstGeom prst="rect">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rgbClr val="000000"/>
                </a:solidFill>
                <a:latin typeface="Eurostile"/>
                <a:cs typeface="Eurostile"/>
              </a:rPr>
              <a:t>Header &amp; </a:t>
            </a:r>
          </a:p>
          <a:p>
            <a:pPr algn="ctr"/>
            <a:r>
              <a:rPr lang="en-US" b="1" dirty="0" smtClean="0">
                <a:solidFill>
                  <a:srgbClr val="000000"/>
                </a:solidFill>
                <a:latin typeface="Eurostile"/>
                <a:cs typeface="Eurostile"/>
              </a:rPr>
              <a:t>Content</a:t>
            </a:r>
            <a:endParaRPr lang="en-US" b="1" dirty="0">
              <a:solidFill>
                <a:srgbClr val="000000"/>
              </a:solidFill>
              <a:latin typeface="Eurostile"/>
              <a:cs typeface="Eurostile"/>
            </a:endParaRPr>
          </a:p>
        </p:txBody>
      </p:sp>
      <p:cxnSp>
        <p:nvCxnSpPr>
          <p:cNvPr id="115" name="Straight Arrow Connector 114"/>
          <p:cNvCxnSpPr>
            <a:stCxn id="75" idx="1"/>
          </p:cNvCxnSpPr>
          <p:nvPr/>
        </p:nvCxnSpPr>
        <p:spPr>
          <a:xfrm flipH="1">
            <a:off x="1937997" y="4894464"/>
            <a:ext cx="912081" cy="0"/>
          </a:xfrm>
          <a:prstGeom prst="straightConnector1">
            <a:avLst/>
          </a:prstGeom>
          <a:ln w="38100" cmpd="sng">
            <a:tailEnd type="arrow"/>
          </a:ln>
        </p:spPr>
        <p:style>
          <a:lnRef idx="2">
            <a:schemeClr val="dk1"/>
          </a:lnRef>
          <a:fillRef idx="1">
            <a:schemeClr val="lt1"/>
          </a:fillRef>
          <a:effectRef idx="0">
            <a:schemeClr val="dk1"/>
          </a:effectRef>
          <a:fontRef idx="minor">
            <a:schemeClr val="dk1"/>
          </a:fontRef>
        </p:style>
      </p:cxnSp>
      <p:grpSp>
        <p:nvGrpSpPr>
          <p:cNvPr id="2" name="Group 1"/>
          <p:cNvGrpSpPr/>
          <p:nvPr/>
        </p:nvGrpSpPr>
        <p:grpSpPr>
          <a:xfrm>
            <a:off x="6580180" y="1869141"/>
            <a:ext cx="1756453" cy="4257022"/>
            <a:chOff x="5395557" y="2678062"/>
            <a:chExt cx="991022" cy="2657314"/>
          </a:xfrm>
          <a:solidFill>
            <a:srgbClr val="595959"/>
          </a:solidFill>
        </p:grpSpPr>
        <p:grpSp>
          <p:nvGrpSpPr>
            <p:cNvPr id="190" name="Group 189"/>
            <p:cNvGrpSpPr/>
            <p:nvPr/>
          </p:nvGrpSpPr>
          <p:grpSpPr>
            <a:xfrm>
              <a:off x="6210398" y="3319286"/>
              <a:ext cx="176181" cy="1233869"/>
              <a:chOff x="-1299338" y="2575927"/>
              <a:chExt cx="176181" cy="1233869"/>
            </a:xfrm>
            <a:grpFill/>
          </p:grpSpPr>
          <p:sp>
            <p:nvSpPr>
              <p:cNvPr id="187" name="Rectangle 186"/>
              <p:cNvSpPr/>
              <p:nvPr/>
            </p:nvSpPr>
            <p:spPr>
              <a:xfrm>
                <a:off x="-1299338" y="3605526"/>
                <a:ext cx="176181" cy="204270"/>
              </a:xfrm>
              <a:prstGeom prst="rect">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Eurostile"/>
                  <a:cs typeface="Eurostile"/>
                </a:endParaRPr>
              </a:p>
            </p:txBody>
          </p:sp>
          <p:sp>
            <p:nvSpPr>
              <p:cNvPr id="188" name="Rectangle 187"/>
              <p:cNvSpPr/>
              <p:nvPr/>
            </p:nvSpPr>
            <p:spPr>
              <a:xfrm>
                <a:off x="-1299338" y="2575927"/>
                <a:ext cx="176181" cy="204270"/>
              </a:xfrm>
              <a:prstGeom prst="rect">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Eurostile"/>
                  <a:cs typeface="Eurostile"/>
                </a:endParaRPr>
              </a:p>
            </p:txBody>
          </p:sp>
          <p:sp>
            <p:nvSpPr>
              <p:cNvPr id="189" name="Rectangle 188"/>
              <p:cNvSpPr/>
              <p:nvPr/>
            </p:nvSpPr>
            <p:spPr>
              <a:xfrm>
                <a:off x="-1299338" y="3111301"/>
                <a:ext cx="176181" cy="204270"/>
              </a:xfrm>
              <a:prstGeom prst="rect">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Eurostile"/>
                  <a:cs typeface="Eurostile"/>
                </a:endParaRPr>
              </a:p>
            </p:txBody>
          </p:sp>
        </p:grpSp>
        <p:sp>
          <p:nvSpPr>
            <p:cNvPr id="4" name="Rectangle 3"/>
            <p:cNvSpPr/>
            <p:nvPr/>
          </p:nvSpPr>
          <p:spPr>
            <a:xfrm>
              <a:off x="5395557" y="2678062"/>
              <a:ext cx="991021" cy="2657314"/>
            </a:xfrm>
            <a:prstGeom prst="rect">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rgbClr val="000000"/>
                  </a:solidFill>
                  <a:latin typeface="Eurostile"/>
                  <a:cs typeface="Eurostile"/>
                </a:rPr>
                <a:t>Web Services</a:t>
              </a:r>
              <a:endParaRPr lang="en-US" b="1" dirty="0">
                <a:solidFill>
                  <a:srgbClr val="000000"/>
                </a:solidFill>
                <a:latin typeface="Eurostile"/>
                <a:cs typeface="Eurostile"/>
              </a:endParaRPr>
            </a:p>
          </p:txBody>
        </p:sp>
      </p:grpSp>
      <p:cxnSp>
        <p:nvCxnSpPr>
          <p:cNvPr id="6" name="Straight Arrow Connector 5"/>
          <p:cNvCxnSpPr>
            <a:stCxn id="21" idx="3"/>
          </p:cNvCxnSpPr>
          <p:nvPr/>
        </p:nvCxnSpPr>
        <p:spPr>
          <a:xfrm>
            <a:off x="5630154" y="3091299"/>
            <a:ext cx="950026" cy="0"/>
          </a:xfrm>
          <a:prstGeom prst="straightConnector1">
            <a:avLst/>
          </a:prstGeom>
          <a:ln w="38100" cmpd="sng">
            <a:tailEnd type="arrow"/>
          </a:ln>
        </p:spPr>
        <p:style>
          <a:lnRef idx="2">
            <a:schemeClr val="dk1"/>
          </a:lnRef>
          <a:fillRef idx="1">
            <a:schemeClr val="lt1"/>
          </a:fillRef>
          <a:effectRef idx="0">
            <a:schemeClr val="dk1"/>
          </a:effectRef>
          <a:fontRef idx="minor">
            <a:schemeClr val="dk1"/>
          </a:fontRef>
        </p:style>
      </p:cxnSp>
      <p:cxnSp>
        <p:nvCxnSpPr>
          <p:cNvPr id="13" name="Straight Arrow Connector 12"/>
          <p:cNvCxnSpPr>
            <a:endCxn id="75" idx="3"/>
          </p:cNvCxnSpPr>
          <p:nvPr/>
        </p:nvCxnSpPr>
        <p:spPr>
          <a:xfrm flipH="1">
            <a:off x="5630154" y="4894464"/>
            <a:ext cx="950026" cy="0"/>
          </a:xfrm>
          <a:prstGeom prst="straightConnector1">
            <a:avLst/>
          </a:prstGeom>
          <a:ln w="38100" cmpd="sng">
            <a:tailEnd type="arrow"/>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251599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Communicate using client</a:t>
            </a:r>
            <a:endParaRPr lang="en-US" dirty="0"/>
          </a:p>
        </p:txBody>
      </p:sp>
      <p:sp>
        <p:nvSpPr>
          <p:cNvPr id="11" name="Rectangle 10"/>
          <p:cNvSpPr/>
          <p:nvPr/>
        </p:nvSpPr>
        <p:spPr>
          <a:xfrm>
            <a:off x="454641" y="1869141"/>
            <a:ext cx="1483355" cy="4257022"/>
          </a:xfrm>
          <a:prstGeom prst="rect">
            <a:avLst/>
          </a:prstGeom>
          <a:solidFill>
            <a:srgbClr val="FFFFE8"/>
          </a:solidFill>
          <a:ln w="38100" cmpd="sng">
            <a:solidFill>
              <a:schemeClr val="tx1"/>
            </a:solidFill>
          </a:ln>
          <a:effectLst>
            <a:glow rad="228600">
              <a:schemeClr val="accent1">
                <a:satMod val="175000"/>
                <a:alpha val="40000"/>
              </a:schemeClr>
            </a:glow>
            <a:outerShdw blurRad="50800" dist="165100" dir="2700000" algn="tl"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smtClean="0">
              <a:solidFill>
                <a:srgbClr val="000000"/>
              </a:solidFill>
              <a:latin typeface="Eurostile"/>
              <a:cs typeface="Eurostile"/>
            </a:endParaRPr>
          </a:p>
        </p:txBody>
      </p:sp>
      <p:sp>
        <p:nvSpPr>
          <p:cNvPr id="21" name="Rectangle 20"/>
          <p:cNvSpPr/>
          <p:nvPr/>
        </p:nvSpPr>
        <p:spPr>
          <a:xfrm>
            <a:off x="2850078" y="2597074"/>
            <a:ext cx="2780076" cy="988450"/>
          </a:xfrm>
          <a:prstGeom prst="rect">
            <a:avLst/>
          </a:prstGeom>
          <a:solidFill>
            <a:schemeClr val="bg1"/>
          </a:solidFill>
          <a:ln w="12700" cmpd="sng">
            <a:solidFill>
              <a:schemeClr val="tx1"/>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rgbClr val="000000"/>
                </a:solidFill>
                <a:latin typeface="Eurostile"/>
                <a:cs typeface="Eurostile"/>
              </a:rPr>
              <a:t>URL</a:t>
            </a:r>
          </a:p>
          <a:p>
            <a:pPr algn="ctr"/>
            <a:r>
              <a:rPr lang="en-US" b="1" dirty="0" smtClean="0">
                <a:solidFill>
                  <a:srgbClr val="000000"/>
                </a:solidFill>
                <a:latin typeface="Eurostile"/>
                <a:cs typeface="Eurostile"/>
              </a:rPr>
              <a:t>(with parameter list..)</a:t>
            </a:r>
          </a:p>
        </p:txBody>
      </p:sp>
      <p:cxnSp>
        <p:nvCxnSpPr>
          <p:cNvPr id="30" name="Elbow Connector 29"/>
          <p:cNvCxnSpPr>
            <a:endCxn id="21" idx="1"/>
          </p:cNvCxnSpPr>
          <p:nvPr/>
        </p:nvCxnSpPr>
        <p:spPr>
          <a:xfrm>
            <a:off x="1937997" y="3091299"/>
            <a:ext cx="912081" cy="0"/>
          </a:xfrm>
          <a:prstGeom prst="straightConnector1">
            <a:avLst/>
          </a:prstGeom>
          <a:ln w="38100" cmpd="sng">
            <a:solidFill>
              <a:srgbClr val="C0504D"/>
            </a:solidFill>
            <a:headEnd type="none"/>
            <a:tailEnd type="arrow"/>
          </a:ln>
          <a:effectLst>
            <a:outerShdw blurRad="50800" dist="165100" dir="2700000" algn="tl" rotWithShape="0">
              <a:srgbClr val="000000">
                <a:alpha val="40000"/>
              </a:srgbClr>
            </a:outerShdw>
          </a:effectLst>
        </p:spPr>
        <p:style>
          <a:lnRef idx="2">
            <a:schemeClr val="accent5"/>
          </a:lnRef>
          <a:fillRef idx="0">
            <a:schemeClr val="accent5"/>
          </a:fillRef>
          <a:effectRef idx="1">
            <a:schemeClr val="accent5"/>
          </a:effectRef>
          <a:fontRef idx="minor">
            <a:schemeClr val="tx1"/>
          </a:fontRef>
        </p:style>
      </p:cxnSp>
      <p:sp>
        <p:nvSpPr>
          <p:cNvPr id="75" name="Rectangle 74"/>
          <p:cNvSpPr/>
          <p:nvPr/>
        </p:nvSpPr>
        <p:spPr>
          <a:xfrm>
            <a:off x="2850078" y="4410697"/>
            <a:ext cx="2780076" cy="967534"/>
          </a:xfrm>
          <a:prstGeom prst="rect">
            <a:avLst/>
          </a:prstGeom>
          <a:solidFill>
            <a:schemeClr val="bg1"/>
          </a:solidFill>
          <a:ln w="12700" cmpd="sng">
            <a:solidFill>
              <a:schemeClr val="tx1"/>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rgbClr val="000000"/>
                </a:solidFill>
                <a:latin typeface="Eurostile"/>
                <a:cs typeface="Eurostile"/>
              </a:rPr>
              <a:t>Header &amp; </a:t>
            </a:r>
          </a:p>
          <a:p>
            <a:pPr algn="ctr"/>
            <a:r>
              <a:rPr lang="en-US" b="1" dirty="0" smtClean="0">
                <a:solidFill>
                  <a:srgbClr val="000000"/>
                </a:solidFill>
                <a:latin typeface="Eurostile"/>
                <a:cs typeface="Eurostile"/>
              </a:rPr>
              <a:t>Content</a:t>
            </a:r>
            <a:endParaRPr lang="en-US" b="1" dirty="0">
              <a:solidFill>
                <a:srgbClr val="000000"/>
              </a:solidFill>
              <a:latin typeface="Eurostile"/>
              <a:cs typeface="Eurostile"/>
            </a:endParaRPr>
          </a:p>
        </p:txBody>
      </p:sp>
      <p:cxnSp>
        <p:nvCxnSpPr>
          <p:cNvPr id="115" name="Straight Arrow Connector 114"/>
          <p:cNvCxnSpPr>
            <a:stCxn id="75" idx="1"/>
          </p:cNvCxnSpPr>
          <p:nvPr/>
        </p:nvCxnSpPr>
        <p:spPr>
          <a:xfrm flipH="1">
            <a:off x="1937997" y="4894464"/>
            <a:ext cx="912081" cy="0"/>
          </a:xfrm>
          <a:prstGeom prst="straightConnector1">
            <a:avLst/>
          </a:prstGeom>
          <a:ln w="38100" cmpd="sng">
            <a:solidFill>
              <a:schemeClr val="tx1"/>
            </a:solidFill>
            <a:tailEnd type="arrow"/>
          </a:ln>
          <a:effectLst/>
        </p:spPr>
        <p:style>
          <a:lnRef idx="2">
            <a:schemeClr val="accent5"/>
          </a:lnRef>
          <a:fillRef idx="0">
            <a:schemeClr val="accent5"/>
          </a:fillRef>
          <a:effectRef idx="1">
            <a:schemeClr val="accent5"/>
          </a:effectRef>
          <a:fontRef idx="minor">
            <a:schemeClr val="tx1"/>
          </a:fontRef>
        </p:style>
      </p:cxnSp>
      <p:sp>
        <p:nvSpPr>
          <p:cNvPr id="4" name="Rectangle 3"/>
          <p:cNvSpPr/>
          <p:nvPr/>
        </p:nvSpPr>
        <p:spPr>
          <a:xfrm>
            <a:off x="6580180" y="1869141"/>
            <a:ext cx="1756451" cy="4257022"/>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latin typeface="Eurostile"/>
                <a:cs typeface="Eurostile"/>
              </a:rPr>
              <a:t>Web Services</a:t>
            </a:r>
            <a:endParaRPr lang="en-US" b="1" dirty="0">
              <a:solidFill>
                <a:srgbClr val="000000"/>
              </a:solidFill>
              <a:latin typeface="Eurostile"/>
              <a:cs typeface="Eurostile"/>
            </a:endParaRPr>
          </a:p>
        </p:txBody>
      </p:sp>
      <p:cxnSp>
        <p:nvCxnSpPr>
          <p:cNvPr id="6" name="Straight Arrow Connector 5"/>
          <p:cNvCxnSpPr>
            <a:stCxn id="21" idx="3"/>
          </p:cNvCxnSpPr>
          <p:nvPr/>
        </p:nvCxnSpPr>
        <p:spPr>
          <a:xfrm>
            <a:off x="5630154" y="3091299"/>
            <a:ext cx="950026" cy="0"/>
          </a:xfrm>
          <a:prstGeom prst="straightConnector1">
            <a:avLst/>
          </a:prstGeom>
          <a:ln w="38100" cmpd="sng">
            <a:solidFill>
              <a:schemeClr val="tx1"/>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a:endCxn id="75" idx="3"/>
          </p:cNvCxnSpPr>
          <p:nvPr/>
        </p:nvCxnSpPr>
        <p:spPr>
          <a:xfrm flipH="1">
            <a:off x="5630154" y="4894464"/>
            <a:ext cx="950026" cy="0"/>
          </a:xfrm>
          <a:prstGeom prst="straightConnector1">
            <a:avLst/>
          </a:prstGeom>
          <a:ln w="38100" cmpd="sng">
            <a:solidFill>
              <a:schemeClr val="tx1"/>
            </a:solidFill>
            <a:tailEnd type="arrow"/>
          </a:ln>
          <a:effectLst/>
        </p:spPr>
        <p:style>
          <a:lnRef idx="3">
            <a:schemeClr val="accent5"/>
          </a:lnRef>
          <a:fillRef idx="0">
            <a:schemeClr val="accent5"/>
          </a:fillRef>
          <a:effectRef idx="2">
            <a:schemeClr val="accent5"/>
          </a:effectRef>
          <a:fontRef idx="minor">
            <a:schemeClr val="tx1"/>
          </a:fontRef>
        </p:style>
      </p:cxnSp>
      <p:sp>
        <p:nvSpPr>
          <p:cNvPr id="5" name="Rectangle 4"/>
          <p:cNvSpPr/>
          <p:nvPr/>
        </p:nvSpPr>
        <p:spPr>
          <a:xfrm>
            <a:off x="304929" y="2282412"/>
            <a:ext cx="1784930" cy="3416320"/>
          </a:xfrm>
          <a:prstGeom prst="rect">
            <a:avLst/>
          </a:prstGeom>
          <a:effectLst/>
        </p:spPr>
        <p:txBody>
          <a:bodyPr wrap="square">
            <a:spAutoFit/>
          </a:bodyPr>
          <a:lstStyle/>
          <a:p>
            <a:pPr algn="ctr"/>
            <a:r>
              <a:rPr lang="en-US" sz="2400" b="1" dirty="0" smtClean="0">
                <a:solidFill>
                  <a:srgbClr val="000000"/>
                </a:solidFill>
                <a:latin typeface="Eurostile"/>
                <a:cs typeface="Eurostile"/>
              </a:rPr>
              <a:t>Browser</a:t>
            </a:r>
          </a:p>
          <a:p>
            <a:pPr algn="ctr"/>
            <a:endParaRPr lang="en-US" sz="2400" b="1" dirty="0">
              <a:solidFill>
                <a:srgbClr val="000000"/>
              </a:solidFill>
              <a:latin typeface="Eurostile"/>
              <a:cs typeface="Eurostile"/>
            </a:endParaRPr>
          </a:p>
          <a:p>
            <a:pPr algn="ctr"/>
            <a:r>
              <a:rPr lang="en-US" sz="2400" b="1" dirty="0" err="1">
                <a:solidFill>
                  <a:srgbClr val="000000"/>
                </a:solidFill>
                <a:latin typeface="Eurostile"/>
                <a:cs typeface="Eurostile"/>
              </a:rPr>
              <a:t>cURL</a:t>
            </a:r>
            <a:endParaRPr lang="en-US" sz="2400" b="1" dirty="0">
              <a:solidFill>
                <a:srgbClr val="000000"/>
              </a:solidFill>
              <a:latin typeface="Eurostile"/>
              <a:cs typeface="Eurostile"/>
            </a:endParaRPr>
          </a:p>
          <a:p>
            <a:pPr algn="ctr"/>
            <a:endParaRPr lang="en-US" sz="2400" b="1" dirty="0">
              <a:solidFill>
                <a:srgbClr val="000000"/>
              </a:solidFill>
              <a:latin typeface="Eurostile"/>
              <a:cs typeface="Eurostile"/>
            </a:endParaRPr>
          </a:p>
          <a:p>
            <a:pPr algn="ctr"/>
            <a:r>
              <a:rPr lang="en-US" sz="2400" b="1" dirty="0">
                <a:solidFill>
                  <a:srgbClr val="000000"/>
                </a:solidFill>
                <a:latin typeface="Eurostile"/>
                <a:cs typeface="Eurostile"/>
              </a:rPr>
              <a:t>Fetch</a:t>
            </a:r>
          </a:p>
          <a:p>
            <a:pPr algn="ctr"/>
            <a:endParaRPr lang="en-US" sz="2400" b="1" dirty="0">
              <a:solidFill>
                <a:srgbClr val="000000"/>
              </a:solidFill>
              <a:latin typeface="Eurostile"/>
              <a:cs typeface="Eurostile"/>
            </a:endParaRPr>
          </a:p>
          <a:p>
            <a:pPr algn="ctr"/>
            <a:r>
              <a:rPr lang="en-US" sz="2400" b="1" dirty="0" err="1">
                <a:solidFill>
                  <a:srgbClr val="000000"/>
                </a:solidFill>
                <a:latin typeface="Eurostile"/>
                <a:cs typeface="Eurostile"/>
              </a:rPr>
              <a:t>irisFetch</a:t>
            </a:r>
            <a:endParaRPr lang="en-US" sz="2400" b="1" dirty="0">
              <a:solidFill>
                <a:srgbClr val="000000"/>
              </a:solidFill>
              <a:latin typeface="Eurostile"/>
              <a:cs typeface="Eurostile"/>
            </a:endParaRPr>
          </a:p>
          <a:p>
            <a:pPr algn="ctr"/>
            <a:endParaRPr lang="en-US" sz="2400" b="1" dirty="0">
              <a:solidFill>
                <a:srgbClr val="000000"/>
              </a:solidFill>
              <a:latin typeface="Eurostile"/>
              <a:cs typeface="Eurostile"/>
            </a:endParaRPr>
          </a:p>
          <a:p>
            <a:pPr algn="ctr"/>
            <a:r>
              <a:rPr lang="en-US" sz="2400" b="1" dirty="0">
                <a:solidFill>
                  <a:srgbClr val="000000"/>
                </a:solidFill>
                <a:latin typeface="Eurostile"/>
                <a:cs typeface="Eurostile"/>
              </a:rPr>
              <a:t>Your Own</a:t>
            </a:r>
          </a:p>
        </p:txBody>
      </p:sp>
    </p:spTree>
    <p:extLst>
      <p:ext uri="{BB962C8B-B14F-4D97-AF65-F5344CB8AC3E}">
        <p14:creationId xmlns:p14="http://schemas.microsoft.com/office/powerpoint/2010/main" val="200840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5">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999"/>
                                          </p:stCondLst>
                                        </p:cTn>
                                        <p:tgtEl>
                                          <p:spTgt spid="5">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999"/>
                                          </p:stCondLst>
                                        </p:cTn>
                                        <p:tgtEl>
                                          <p:spTgt spid="5">
                                            <p:txEl>
                                              <p:pRg st="4" end="4"/>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999"/>
                                          </p:stCondLst>
                                        </p:cTn>
                                        <p:tgtEl>
                                          <p:spTgt spid="5">
                                            <p:txEl>
                                              <p:pRg st="6" end="6"/>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999"/>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206</TotalTime>
  <Words>4786</Words>
  <Application>Microsoft Macintosh PowerPoint</Application>
  <PresentationFormat>On-screen Show (4:3)</PresentationFormat>
  <Paragraphs>621</Paragraphs>
  <Slides>58</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Advantage</vt:lpstr>
      <vt:lpstr>Document</vt:lpstr>
      <vt:lpstr>IRIS Data Services </vt:lpstr>
      <vt:lpstr>Agenda</vt:lpstr>
      <vt:lpstr>What Data Does DMC Have?</vt:lpstr>
      <vt:lpstr>Virtual Networks: Currently 54</vt:lpstr>
      <vt:lpstr>USArray Virtual Networks </vt:lpstr>
      <vt:lpstr>An overview of web services</vt:lpstr>
      <vt:lpstr>Web Service Requests</vt:lpstr>
      <vt:lpstr>Communicate using client</vt:lpstr>
      <vt:lpstr>Communicate using client</vt:lpstr>
      <vt:lpstr>Request is passed as URL</vt:lpstr>
      <vt:lpstr>Web Service executes request</vt:lpstr>
      <vt:lpstr>Content is returned</vt:lpstr>
      <vt:lpstr>A web service  in action</vt:lpstr>
      <vt:lpstr>Available via services…</vt:lpstr>
      <vt:lpstr>PowerPoint Presentation</vt:lpstr>
      <vt:lpstr>FDSN standardization</vt:lpstr>
      <vt:lpstr>PowerPoint Presentation</vt:lpstr>
      <vt:lpstr>Each service is fully documented</vt:lpstr>
      <vt:lpstr>Quickly access and explore web service data using the URL Builders</vt:lpstr>
      <vt:lpstr>Web Services exercise http://service.iris.edu </vt:lpstr>
      <vt:lpstr>Web Services exercise http://service.iris.edu </vt:lpstr>
      <vt:lpstr>Web Services exercise http://service.iris.edu </vt:lpstr>
      <vt:lpstr>About using the Browser…</vt:lpstr>
      <vt:lpstr>Web services: Beyond the Browser</vt:lpstr>
      <vt:lpstr>Automate access  with FETCH scripts</vt:lpstr>
      <vt:lpstr>Fetch clients . . .</vt:lpstr>
      <vt:lpstr>The DMC’s Fetch web service clients</vt:lpstr>
      <vt:lpstr>Usage: FetchEvent [options]</vt:lpstr>
      <vt:lpstr>Example: Quick access to metadata</vt:lpstr>
      <vt:lpstr>FetchData exercise</vt:lpstr>
      <vt:lpstr>Broad support for FDSN services</vt:lpstr>
      <vt:lpstr>Integrating &amp; customizing for your own use </vt:lpstr>
      <vt:lpstr>WILBER3 Event-related data access </vt:lpstr>
      <vt:lpstr>Waveform access, by need</vt:lpstr>
      <vt:lpstr>Batch REQuest FAST (BREQ_FAST)</vt:lpstr>
      <vt:lpstr>Order SEED now, process later  with BREQ_FAST</vt:lpstr>
      <vt:lpstr>BREQ_FAST via SeismiQuery</vt:lpstr>
      <vt:lpstr>BREQ_FAST via SeismiQuery</vt:lpstr>
      <vt:lpstr>BREQ_FAST via SeismiQuiery</vt:lpstr>
      <vt:lpstr>BREQ_FAST via SeismiQuiery</vt:lpstr>
      <vt:lpstr>Request from BREQ_FAST Via Email</vt:lpstr>
      <vt:lpstr>Real-Time Data Import:</vt:lpstr>
      <vt:lpstr>Seedlink: Real-Time Data Export</vt:lpstr>
      <vt:lpstr>Buffer of Uniform Data: BUD</vt:lpstr>
      <vt:lpstr>How IRIS DS Serves “SeedLink” Data</vt:lpstr>
      <vt:lpstr>Connection and Expectation (We do not regard this as High Availability)</vt:lpstr>
      <vt:lpstr>Stations: Total vs RealTime</vt:lpstr>
      <vt:lpstr>Seedlink Shipments are Significant</vt:lpstr>
      <vt:lpstr>The IRIS MUSTANG Quality Assurance System</vt:lpstr>
      <vt:lpstr>A few terms</vt:lpstr>
      <vt:lpstr>The MUSTANG system</vt:lpstr>
      <vt:lpstr>What does MUSTANG measure?</vt:lpstr>
      <vt:lpstr>What does MUSTANG measure?</vt:lpstr>
      <vt:lpstr>Where do you find MUSTANG?</vt:lpstr>
      <vt:lpstr>How do you access MUSTANG measurements?</vt:lpstr>
      <vt:lpstr>IRIS DMC:  Research Ready Data Sets</vt:lpstr>
      <vt:lpstr>IRIS Data Services Posters </vt:lpstr>
      <vt:lpstr>Time for your Questions</vt:lpstr>
    </vt:vector>
  </TitlesOfParts>
  <Company>IRIS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IRIS Data Services </dc:title>
  <dc:creator>Tim Ahern</dc:creator>
  <cp:lastModifiedBy>Tim Ahern</cp:lastModifiedBy>
  <cp:revision>43</cp:revision>
  <dcterms:created xsi:type="dcterms:W3CDTF">2014-12-09T18:46:22Z</dcterms:created>
  <dcterms:modified xsi:type="dcterms:W3CDTF">2014-12-13T00:30:50Z</dcterms:modified>
</cp:coreProperties>
</file>