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Carme"/>
      <p:regular r:id="rId17"/>
    </p:embeddedFont>
    <p:embeddedFont>
      <p:font typeface="Proxima Nova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ProximaNova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arme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bold.fntdata"/><Relationship Id="rId6" Type="http://schemas.openxmlformats.org/officeDocument/2006/relationships/slide" Target="slides/slide1.xml"/><Relationship Id="rId18" Type="http://schemas.openxmlformats.org/officeDocument/2006/relationships/font" Target="fonts/ProximaNova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b944ee459_0_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3b944ee45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b944ee459_0_5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g3b944ee459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b944ee459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3b944ee45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b944ee459_0_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g3b944ee45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856a05075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g4856a050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856a05075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4856a0507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During the download the consol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99c3de01a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499c3de01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99c3de01a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g499c3de01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oogle Shape;14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 1">
  <p:cSld name="Big number">
    <p:bg>
      <p:bgPr>
        <a:solidFill>
          <a:schemeClr val="dk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Font typeface="Arial"/>
              <a:buNone/>
              <a:defRPr b="0" i="0" sz="7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75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75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75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75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75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75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75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7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" name="Google Shape;61;p13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⦿"/>
              <a:defRPr b="0" i="0" sz="22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0042" lvl="1" marL="914400" marR="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755"/>
              <a:buFont typeface="Noto Sans Symbols"/>
              <a:buChar char="●"/>
              <a:defRPr b="0" i="0" sz="19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5755" lvl="2" marL="1371600" marR="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530"/>
              <a:buFont typeface="Arial"/>
              <a:buChar char="○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Noto Sans Symbols"/>
              <a:buChar char="●"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-"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-"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▪"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75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sz="75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sz="75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sz="75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sz="75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sz="75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sz="75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sz="75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sz="75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" name="Google Shape;20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ithub.com/iris-edu/mseedindex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iris-edu.github.io/portable-fdsnws-dataselect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2186025" y="677329"/>
            <a:ext cx="4860000" cy="27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4D8DF"/>
              </a:buClr>
              <a:buSzPts val="3450"/>
              <a:buFont typeface="Carme"/>
              <a:buNone/>
            </a:pPr>
            <a:r>
              <a:rPr lang="en-US" sz="3450">
                <a:solidFill>
                  <a:srgbClr val="C4D8DF"/>
                </a:solidFill>
                <a:latin typeface="Carme"/>
                <a:ea typeface="Carme"/>
                <a:cs typeface="Carme"/>
                <a:sym typeface="Carme"/>
              </a:rPr>
              <a:t>ROVER</a:t>
            </a:r>
            <a:endParaRPr sz="3450">
              <a:solidFill>
                <a:srgbClr val="C4D8DF"/>
              </a:solidFill>
              <a:latin typeface="Carme"/>
              <a:ea typeface="Carme"/>
              <a:cs typeface="Carme"/>
              <a:sym typeface="Carm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4D8DF"/>
              </a:buClr>
              <a:buSzPts val="3450"/>
              <a:buFont typeface="Carme"/>
              <a:buNone/>
            </a:pPr>
            <a:r>
              <a:t/>
            </a:r>
            <a:endParaRPr sz="3450">
              <a:solidFill>
                <a:srgbClr val="C4D8DF"/>
              </a:solidFill>
              <a:latin typeface="Carme"/>
              <a:ea typeface="Carme"/>
              <a:cs typeface="Carme"/>
              <a:sym typeface="Carm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4D8DF"/>
              </a:buClr>
              <a:buSzPts val="3450"/>
              <a:buFont typeface="Carme"/>
              <a:buNone/>
            </a:pPr>
            <a:r>
              <a:rPr lang="en-US" sz="3450">
                <a:solidFill>
                  <a:srgbClr val="C4D8DF"/>
                </a:solidFill>
                <a:latin typeface="Carme"/>
                <a:ea typeface="Carme"/>
                <a:cs typeface="Carme"/>
                <a:sym typeface="Carme"/>
              </a:rPr>
              <a:t>Hardening Data Delivery by the internet</a:t>
            </a:r>
            <a:endParaRPr sz="3450">
              <a:solidFill>
                <a:srgbClr val="C4D8DF"/>
              </a:solidFill>
              <a:latin typeface="Carme"/>
              <a:ea typeface="Carme"/>
              <a:cs typeface="Carme"/>
              <a:sym typeface="Carme"/>
            </a:endParaRPr>
          </a:p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2459851" y="4490875"/>
            <a:ext cx="422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9A9997"/>
                </a:solidFill>
                <a:latin typeface="Arial"/>
                <a:ea typeface="Arial"/>
                <a:cs typeface="Arial"/>
                <a:sym typeface="Arial"/>
              </a:rPr>
              <a:t>Data Services Short Course - 2018 AGU</a:t>
            </a:r>
            <a:endParaRPr sz="1200">
              <a:solidFill>
                <a:srgbClr val="9A999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 sz="1600">
                <a:solidFill>
                  <a:schemeClr val="accent3"/>
                </a:solidFill>
              </a:rPr>
              <a:t>Once you have the data</a:t>
            </a:r>
            <a:endParaRPr sz="16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>
                <a:solidFill>
                  <a:schemeClr val="accent3"/>
                </a:solidFill>
              </a:rPr>
              <a:t>Use</a:t>
            </a:r>
            <a:r>
              <a:rPr lang="en-US">
                <a:solidFill>
                  <a:schemeClr val="accent3"/>
                </a:solidFill>
              </a:rPr>
              <a:t> the data index directly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59" name="Google Shape;159;p23"/>
          <p:cNvSpPr txBox="1"/>
          <p:nvPr>
            <p:ph idx="1" type="body"/>
          </p:nvPr>
        </p:nvSpPr>
        <p:spPr>
          <a:xfrm>
            <a:off x="311700" y="1102200"/>
            <a:ext cx="8766000" cy="17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T</a:t>
            </a:r>
            <a:r>
              <a:rPr lang="en-US">
                <a:solidFill>
                  <a:schemeClr val="dk1"/>
                </a:solidFill>
              </a:rPr>
              <a:t>he data index: for data discovery and summary, </a:t>
            </a:r>
            <a:r>
              <a:rPr lang="en-US" u="sng">
                <a:solidFill>
                  <a:schemeClr val="dk1"/>
                </a:solidFill>
              </a:rPr>
              <a:t>no need to crawl through files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Filenames, data identifiers (net, sta, loc, chan), earliest, latest, exact segments, sample rates, low level details and more...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0" name="Google Shape;160;p23"/>
          <p:cNvSpPr txBox="1"/>
          <p:nvPr>
            <p:ph idx="1" type="body"/>
          </p:nvPr>
        </p:nvSpPr>
        <p:spPr>
          <a:xfrm>
            <a:off x="311700" y="2849400"/>
            <a:ext cx="8766000" cy="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Index is stored in SQLite, a very powerful single file database, </a:t>
            </a:r>
            <a:r>
              <a:rPr i="1" lang="en-US">
                <a:solidFill>
                  <a:schemeClr val="dk1"/>
                </a:solidFill>
              </a:rPr>
              <a:t>but easy to use!</a:t>
            </a:r>
            <a:endParaRPr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1" name="Google Shape;161;p23"/>
          <p:cNvSpPr txBox="1"/>
          <p:nvPr>
            <p:ph idx="1" type="body"/>
          </p:nvPr>
        </p:nvSpPr>
        <p:spPr>
          <a:xfrm>
            <a:off x="311700" y="3297600"/>
            <a:ext cx="7953600" cy="14070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$</a:t>
            </a:r>
            <a:r>
              <a:rPr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sqlite index.sql 'SELECT filename,network,station,location,channel,starttime,endtime FROM tsindex;'</a:t>
            </a:r>
            <a:endParaRPr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/path/cola.mseed|IU|COLA|00|LH1|2010-02-27T06:50:00.069539|2010-02-27T07:59:59.069538</a:t>
            </a:r>
            <a:endParaRPr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/path/cola.mseed|IU|COLA|00|LH2|2010-02-27T06:50:00.069539|2010-02-27T07:59:59.069538</a:t>
            </a:r>
            <a:endParaRPr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/path/cola.mseed|IU|COLA|00|LHZ|2010-02-27T06:50:00.069539|2010-02-27T07:59:59.069538</a:t>
            </a:r>
            <a:endParaRPr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57125" lIns="57125" spcFirstLastPara="1" rIns="57125" wrap="square" tIns="571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 sz="2200">
                <a:solidFill>
                  <a:schemeClr val="accent3"/>
                </a:solidFill>
              </a:rPr>
              <a:t>Main take away points</a:t>
            </a:r>
            <a:endParaRPr i="0" sz="2200" u="none" cap="none" strike="noStrike">
              <a:solidFill>
                <a:schemeClr val="accent3"/>
              </a:solidFill>
            </a:endParaRPr>
          </a:p>
        </p:txBody>
      </p:sp>
      <p:sp>
        <p:nvSpPr>
          <p:cNvPr id="167" name="Google Shape;167;p24"/>
          <p:cNvSpPr txBox="1"/>
          <p:nvPr>
            <p:ph idx="1" type="body"/>
          </p:nvPr>
        </p:nvSpPr>
        <p:spPr>
          <a:xfrm>
            <a:off x="311700" y="14986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-368300" lvl="0" marL="457200" marR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 sz="2200">
                <a:solidFill>
                  <a:srgbClr val="000000"/>
                </a:solidFill>
              </a:rPr>
              <a:t>Addresses </a:t>
            </a:r>
            <a:r>
              <a:rPr lang="en-US" sz="2200">
                <a:solidFill>
                  <a:srgbClr val="000000"/>
                </a:solidFill>
              </a:rPr>
              <a:t>robust collection of small to large data sets</a:t>
            </a:r>
            <a:endParaRPr sz="2200">
              <a:solidFill>
                <a:srgbClr val="000000"/>
              </a:solidFill>
            </a:endParaRPr>
          </a:p>
          <a:p>
            <a:pPr indent="-368300" lvl="1" marL="914400" marR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○"/>
            </a:pPr>
            <a:r>
              <a:rPr lang="en-US" sz="2200">
                <a:solidFill>
                  <a:srgbClr val="000000"/>
                </a:solidFill>
              </a:rPr>
              <a:t>Providing an index data repository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lnSpc>
                <a:spcPct val="113000"/>
              </a:lnSpc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 sz="2200">
                <a:solidFill>
                  <a:srgbClr val="000000"/>
                </a:solidFill>
              </a:rPr>
              <a:t>Cost: learning a new tool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marR="0" rtl="0" algn="l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 sz="2200">
                <a:solidFill>
                  <a:srgbClr val="000000"/>
                </a:solidFill>
              </a:rPr>
              <a:t>Expected release: Spring 2019</a:t>
            </a:r>
            <a:endParaRPr sz="2200">
              <a:solidFill>
                <a:srgbClr val="000000"/>
              </a:solidFill>
            </a:endParaRPr>
          </a:p>
          <a:p>
            <a:pPr indent="-3683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○"/>
            </a:pPr>
            <a:r>
              <a:rPr lang="en-US" sz="2200">
                <a:solidFill>
                  <a:srgbClr val="000000"/>
                </a:solidFill>
              </a:rPr>
              <a:t>Ask if you would like to be an early tester!</a:t>
            </a:r>
            <a:endParaRPr sz="2200">
              <a:solidFill>
                <a:srgbClr val="000000"/>
              </a:solidFill>
            </a:endParaRPr>
          </a:p>
          <a:p>
            <a:pPr indent="-3683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○"/>
            </a:pPr>
            <a:r>
              <a:rPr lang="en-US" sz="2200">
                <a:solidFill>
                  <a:srgbClr val="000000"/>
                </a:solidFill>
              </a:rPr>
              <a:t>See a demo at IRIS booth (808)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>
                <a:solidFill>
                  <a:schemeClr val="accent3"/>
                </a:solidFill>
              </a:rPr>
              <a:t>The challenge and </a:t>
            </a:r>
            <a:r>
              <a:rPr lang="en-US">
                <a:solidFill>
                  <a:schemeClr val="accent3"/>
                </a:solidFill>
              </a:rPr>
              <a:t>motivation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8832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Collecting X terabytes of arbitrary data from the FDSN data centers is possible but: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Usually only possible by partitioning the request, </a:t>
            </a:r>
            <a:r>
              <a:rPr lang="en-US">
                <a:solidFill>
                  <a:schemeClr val="dk1"/>
                </a:solidFill>
              </a:rPr>
              <a:t>orchestrated</a:t>
            </a:r>
            <a:r>
              <a:rPr lang="en-US">
                <a:solidFill>
                  <a:schemeClr val="dk1"/>
                </a:solidFill>
              </a:rPr>
              <a:t> by user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US">
                <a:solidFill>
                  <a:schemeClr val="dk1"/>
                </a:solidFill>
              </a:rPr>
              <a:t>Orchestration is non-trivial, need to deal with errors &amp; re-tries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Complete?  Downloads may be quietly truncated, a </a:t>
            </a:r>
            <a:r>
              <a:rPr lang="en-US" u="sng">
                <a:solidFill>
                  <a:schemeClr val="dk1"/>
                </a:solidFill>
              </a:rPr>
              <a:t>weakness of HTTP + streaming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Local data management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US">
                <a:solidFill>
                  <a:schemeClr val="dk1"/>
                </a:solidFill>
              </a:rPr>
              <a:t>Summarization, indexing and sub-setting are all left to the users to (re)invent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>
                <a:solidFill>
                  <a:schemeClr val="accent3"/>
                </a:solidFill>
              </a:rPr>
              <a:t>Enter rover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629825"/>
            <a:ext cx="8793900" cy="34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A </a:t>
            </a:r>
            <a:r>
              <a:rPr lang="en-US">
                <a:solidFill>
                  <a:schemeClr val="dk1"/>
                </a:solidFill>
              </a:rPr>
              <a:t>command</a:t>
            </a:r>
            <a:r>
              <a:rPr lang="en-US">
                <a:solidFill>
                  <a:schemeClr val="dk1"/>
                </a:solidFill>
              </a:rPr>
              <a:t>-line client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Designed</a:t>
            </a:r>
            <a:r>
              <a:rPr lang="en-US">
                <a:solidFill>
                  <a:schemeClr val="dk1"/>
                </a:solidFill>
              </a:rPr>
              <a:t> to run long-term, until the request is complete (restartable)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Designed to verify that all requested data that can be retrieved has been retrieved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US">
                <a:solidFill>
                  <a:schemeClr val="dk1"/>
                </a:solidFill>
              </a:rPr>
              <a:t>Using the DMC’s availability service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Designed to check for additions and, in the future, updates to requested data set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Builds a data index: for summarization, lookup and extraction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US">
                <a:solidFill>
                  <a:schemeClr val="dk1"/>
                </a:solidFill>
              </a:rPr>
              <a:t>Index is in SQLite, support is </a:t>
            </a:r>
            <a:r>
              <a:rPr lang="en-US">
                <a:solidFill>
                  <a:schemeClr val="dk1"/>
                </a:solidFill>
              </a:rPr>
              <a:t>ubiquitous.  Simple text summaries trivially generated.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US">
                <a:solidFill>
                  <a:schemeClr val="dk1"/>
                </a:solidFill>
              </a:rPr>
              <a:t>Index is the key for integrating such a data set into a workflow &amp; a bridge to other systems.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1017725"/>
            <a:ext cx="8520600" cy="358200"/>
          </a:xfrm>
          <a:prstGeom prst="rect">
            <a:avLst/>
          </a:prstGeom>
          <a:noFill/>
          <a:ln>
            <a:noFill/>
          </a:ln>
        </p:spPr>
        <p:txBody>
          <a:bodyPr anchorCtr="0" anchor="b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b="1" lang="en-US" sz="1600">
                <a:solidFill>
                  <a:srgbClr val="000000"/>
                </a:solidFill>
              </a:rPr>
              <a:t>R</a:t>
            </a:r>
            <a:r>
              <a:rPr lang="en-US" sz="1600">
                <a:solidFill>
                  <a:srgbClr val="000000"/>
                </a:solidFill>
              </a:rPr>
              <a:t>etrieval </a:t>
            </a:r>
            <a:r>
              <a:rPr b="1" lang="en-US" sz="1600">
                <a:solidFill>
                  <a:srgbClr val="000000"/>
                </a:solidFill>
              </a:rPr>
              <a:t>o</a:t>
            </a:r>
            <a:r>
              <a:rPr lang="en-US" sz="1600">
                <a:solidFill>
                  <a:srgbClr val="000000"/>
                </a:solidFill>
              </a:rPr>
              <a:t>f </a:t>
            </a:r>
            <a:r>
              <a:rPr b="1" lang="en-US" sz="1600">
                <a:solidFill>
                  <a:srgbClr val="000000"/>
                </a:solidFill>
              </a:rPr>
              <a:t>V</a:t>
            </a:r>
            <a:r>
              <a:rPr lang="en-US" sz="1600">
                <a:solidFill>
                  <a:srgbClr val="000000"/>
                </a:solidFill>
              </a:rPr>
              <a:t>arious </a:t>
            </a:r>
            <a:r>
              <a:rPr b="1" lang="en-US" sz="1600">
                <a:solidFill>
                  <a:srgbClr val="000000"/>
                </a:solidFill>
              </a:rPr>
              <a:t>E</a:t>
            </a:r>
            <a:r>
              <a:rPr lang="en-US" sz="1600">
                <a:solidFill>
                  <a:srgbClr val="000000"/>
                </a:solidFill>
              </a:rPr>
              <a:t>xperiment data </a:t>
            </a:r>
            <a:r>
              <a:rPr b="1" lang="en-US" sz="1600">
                <a:solidFill>
                  <a:srgbClr val="000000"/>
                </a:solidFill>
              </a:rPr>
              <a:t>R</a:t>
            </a:r>
            <a:r>
              <a:rPr lang="en-US" sz="1600">
                <a:solidFill>
                  <a:srgbClr val="000000"/>
                </a:solidFill>
              </a:rPr>
              <a:t>obustly</a:t>
            </a:r>
            <a:endParaRPr sz="160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>
                <a:solidFill>
                  <a:schemeClr val="accent3"/>
                </a:solidFill>
              </a:rPr>
              <a:t>Rover workflow</a:t>
            </a:r>
            <a:endParaRPr>
              <a:solidFill>
                <a:schemeClr val="accent3"/>
              </a:solidFill>
            </a:endParaRPr>
          </a:p>
        </p:txBody>
      </p:sp>
      <p:grpSp>
        <p:nvGrpSpPr>
          <p:cNvPr id="87" name="Google Shape;87;p17"/>
          <p:cNvGrpSpPr/>
          <p:nvPr/>
        </p:nvGrpSpPr>
        <p:grpSpPr>
          <a:xfrm>
            <a:off x="127150" y="1017725"/>
            <a:ext cx="3905100" cy="1912100"/>
            <a:chOff x="127150" y="1017725"/>
            <a:chExt cx="3905100" cy="1912100"/>
          </a:xfrm>
        </p:grpSpPr>
        <p:sp>
          <p:nvSpPr>
            <p:cNvPr id="88" name="Google Shape;88;p17"/>
            <p:cNvSpPr/>
            <p:nvPr/>
          </p:nvSpPr>
          <p:spPr>
            <a:xfrm>
              <a:off x="424450" y="1524325"/>
              <a:ext cx="2338800" cy="1100700"/>
            </a:xfrm>
            <a:prstGeom prst="rect">
              <a:avLst/>
            </a:prstGeom>
            <a:solidFill>
              <a:srgbClr val="FF99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Proxima Nova"/>
                  <a:ea typeface="Proxima Nova"/>
                  <a:cs typeface="Proxima Nova"/>
                  <a:sym typeface="Proxima Nova"/>
                </a:rPr>
                <a:t>Subscription 1</a:t>
              </a:r>
              <a:endParaRPr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89" name="Google Shape;89;p17"/>
            <p:cNvSpPr/>
            <p:nvPr/>
          </p:nvSpPr>
          <p:spPr>
            <a:xfrm>
              <a:off x="576850" y="1676725"/>
              <a:ext cx="2338800" cy="1100700"/>
            </a:xfrm>
            <a:prstGeom prst="rect">
              <a:avLst/>
            </a:prstGeom>
            <a:solidFill>
              <a:srgbClr val="FF99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Proxima Nova"/>
                  <a:ea typeface="Proxima Nova"/>
                  <a:cs typeface="Proxima Nova"/>
                  <a:sym typeface="Proxima Nova"/>
                </a:rPr>
                <a:t>Subscription 1</a:t>
              </a:r>
              <a:endParaRPr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90" name="Google Shape;90;p17"/>
            <p:cNvSpPr/>
            <p:nvPr/>
          </p:nvSpPr>
          <p:spPr>
            <a:xfrm>
              <a:off x="729250" y="1829125"/>
              <a:ext cx="2338800" cy="1100700"/>
            </a:xfrm>
            <a:prstGeom prst="rect">
              <a:avLst/>
            </a:prstGeom>
            <a:solidFill>
              <a:srgbClr val="FF99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Proxima Nova"/>
                  <a:ea typeface="Proxima Nova"/>
                  <a:cs typeface="Proxima Nova"/>
                  <a:sym typeface="Proxima Nova"/>
                </a:rPr>
                <a:t>Request</a:t>
              </a:r>
              <a:r>
                <a:rPr lang="en-US">
                  <a:latin typeface="Proxima Nova"/>
                  <a:ea typeface="Proxima Nova"/>
                  <a:cs typeface="Proxima Nova"/>
                  <a:sym typeface="Proxima Nova"/>
                </a:rPr>
                <a:t> 1..N</a:t>
              </a:r>
              <a:endParaRPr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91" name="Google Shape;91;p17"/>
            <p:cNvSpPr txBox="1"/>
            <p:nvPr/>
          </p:nvSpPr>
          <p:spPr>
            <a:xfrm>
              <a:off x="127150" y="1017725"/>
              <a:ext cx="3905100" cy="48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00">
                  <a:latin typeface="Proxima Nova"/>
                  <a:ea typeface="Proxima Nova"/>
                  <a:cs typeface="Proxima Nova"/>
                  <a:sym typeface="Proxima Nova"/>
                </a:rPr>
                <a:t>1 </a:t>
              </a:r>
              <a:r>
                <a:rPr b="1" lang="en-US" sz="1800">
                  <a:latin typeface="Proxima Nova"/>
                  <a:ea typeface="Proxima Nova"/>
                  <a:cs typeface="Proxima Nova"/>
                  <a:sym typeface="Proxima Nova"/>
                </a:rPr>
                <a:t>Create desired data request </a:t>
              </a:r>
              <a:endParaRPr b="1" sz="18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92" name="Google Shape;92;p17"/>
          <p:cNvSpPr txBox="1"/>
          <p:nvPr/>
        </p:nvSpPr>
        <p:spPr>
          <a:xfrm>
            <a:off x="4572000" y="934025"/>
            <a:ext cx="4006500" cy="8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latin typeface="Proxima Nova"/>
                <a:ea typeface="Proxima Nova"/>
                <a:cs typeface="Proxima Nova"/>
                <a:sym typeface="Proxima Nova"/>
              </a:rPr>
              <a:t>2</a:t>
            </a:r>
            <a:r>
              <a:rPr b="1" lang="en-US" sz="220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b="1" lang="en-US" sz="1800">
                <a:latin typeface="Proxima Nova"/>
                <a:ea typeface="Proxima Nova"/>
                <a:cs typeface="Proxima Nova"/>
                <a:sym typeface="Proxima Nova"/>
              </a:rPr>
              <a:t>launch retrieval per request,</a:t>
            </a:r>
            <a:endParaRPr b="1" sz="18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latin typeface="Proxima Nova"/>
                <a:ea typeface="Proxima Nova"/>
                <a:cs typeface="Proxima Nova"/>
                <a:sym typeface="Proxima Nova"/>
              </a:rPr>
              <a:t>loop until nothing to retrieve</a:t>
            </a:r>
            <a:r>
              <a:rPr b="1" lang="en-US" sz="180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b="1" sz="18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93" name="Google Shape;93;p17"/>
          <p:cNvGrpSpPr/>
          <p:nvPr/>
        </p:nvGrpSpPr>
        <p:grpSpPr>
          <a:xfrm>
            <a:off x="3848025" y="1912875"/>
            <a:ext cx="3221650" cy="687925"/>
            <a:chOff x="3848025" y="1912875"/>
            <a:chExt cx="3221650" cy="687925"/>
          </a:xfrm>
        </p:grpSpPr>
        <p:sp>
          <p:nvSpPr>
            <p:cNvPr id="94" name="Google Shape;94;p17"/>
            <p:cNvSpPr/>
            <p:nvPr/>
          </p:nvSpPr>
          <p:spPr>
            <a:xfrm>
              <a:off x="4403925" y="1912875"/>
              <a:ext cx="2665750" cy="687925"/>
            </a:xfrm>
            <a:prstGeom prst="flowChartOnlineStorage">
              <a:avLst/>
            </a:prstGeom>
            <a:solidFill>
              <a:srgbClr val="FFD966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95" name="Google Shape;95;p17"/>
            <p:cNvSpPr txBox="1"/>
            <p:nvPr/>
          </p:nvSpPr>
          <p:spPr>
            <a:xfrm>
              <a:off x="3848025" y="2009025"/>
              <a:ext cx="2986800" cy="48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latin typeface="Proxima Nova"/>
                  <a:ea typeface="Proxima Nova"/>
                  <a:cs typeface="Proxima Nova"/>
                  <a:sym typeface="Proxima Nova"/>
                </a:rPr>
                <a:t>2</a:t>
              </a:r>
              <a:r>
                <a:rPr b="1" lang="en-US" sz="1800">
                  <a:latin typeface="Proxima Nova"/>
                  <a:ea typeface="Proxima Nova"/>
                  <a:cs typeface="Proxima Nova"/>
                  <a:sym typeface="Proxima Nova"/>
                </a:rPr>
                <a:t>a      check availability</a:t>
              </a:r>
              <a:endParaRPr b="1" sz="18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96" name="Google Shape;96;p17"/>
          <p:cNvSpPr/>
          <p:nvPr/>
        </p:nvSpPr>
        <p:spPr>
          <a:xfrm rot="-5400000">
            <a:off x="2341856" y="3187875"/>
            <a:ext cx="3284400" cy="295200"/>
          </a:xfrm>
          <a:prstGeom prst="uturnArrow">
            <a:avLst>
              <a:gd fmla="val 25000" name="adj1"/>
              <a:gd fmla="val 25000" name="adj2"/>
              <a:gd fmla="val 25000" name="adj3"/>
              <a:gd fmla="val 43750" name="adj4"/>
              <a:gd fmla="val 75000" name="adj5"/>
            </a:avLst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7" name="Google Shape;97;p17"/>
          <p:cNvGrpSpPr/>
          <p:nvPr/>
        </p:nvGrpSpPr>
        <p:grpSpPr>
          <a:xfrm>
            <a:off x="3848025" y="2666895"/>
            <a:ext cx="3663900" cy="954130"/>
            <a:chOff x="3848025" y="2666895"/>
            <a:chExt cx="3663900" cy="954130"/>
          </a:xfrm>
        </p:grpSpPr>
        <p:sp>
          <p:nvSpPr>
            <p:cNvPr id="98" name="Google Shape;98;p17"/>
            <p:cNvSpPr/>
            <p:nvPr/>
          </p:nvSpPr>
          <p:spPr>
            <a:xfrm>
              <a:off x="4403925" y="2933100"/>
              <a:ext cx="2665750" cy="687925"/>
            </a:xfrm>
            <a:prstGeom prst="flowChartOnlineStorage">
              <a:avLst/>
            </a:prstGeom>
            <a:solidFill>
              <a:srgbClr val="FFD966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99" name="Google Shape;99;p17"/>
            <p:cNvSpPr txBox="1"/>
            <p:nvPr/>
          </p:nvSpPr>
          <p:spPr>
            <a:xfrm>
              <a:off x="3848025" y="3029250"/>
              <a:ext cx="3663900" cy="48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latin typeface="Proxima Nova"/>
                  <a:ea typeface="Proxima Nova"/>
                  <a:cs typeface="Proxima Nova"/>
                  <a:sym typeface="Proxima Nova"/>
                </a:rPr>
                <a:t>2</a:t>
              </a:r>
              <a:r>
                <a:rPr b="1" lang="en-US" sz="1800">
                  <a:latin typeface="Proxima Nova"/>
                  <a:ea typeface="Proxima Nova"/>
                  <a:cs typeface="Proxima Nova"/>
                  <a:sym typeface="Proxima Nova"/>
                </a:rPr>
                <a:t>b      compare to local holdings</a:t>
              </a:r>
              <a:endParaRPr b="1" sz="18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00" name="Google Shape;100;p17"/>
            <p:cNvSpPr/>
            <p:nvPr/>
          </p:nvSpPr>
          <p:spPr>
            <a:xfrm>
              <a:off x="5589275" y="2666895"/>
              <a:ext cx="158700" cy="2001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1" name="Google Shape;101;p17"/>
          <p:cNvGrpSpPr/>
          <p:nvPr/>
        </p:nvGrpSpPr>
        <p:grpSpPr>
          <a:xfrm>
            <a:off x="3848025" y="3639507"/>
            <a:ext cx="3221650" cy="1327718"/>
            <a:chOff x="3848025" y="3639507"/>
            <a:chExt cx="3221650" cy="1327718"/>
          </a:xfrm>
        </p:grpSpPr>
        <p:sp>
          <p:nvSpPr>
            <p:cNvPr id="102" name="Google Shape;102;p17"/>
            <p:cNvSpPr/>
            <p:nvPr/>
          </p:nvSpPr>
          <p:spPr>
            <a:xfrm>
              <a:off x="4403925" y="4279300"/>
              <a:ext cx="2665750" cy="687925"/>
            </a:xfrm>
            <a:prstGeom prst="flowChartOnlineStorage">
              <a:avLst/>
            </a:prstGeom>
            <a:solidFill>
              <a:srgbClr val="FFD966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03" name="Google Shape;103;p17"/>
            <p:cNvSpPr/>
            <p:nvPr/>
          </p:nvSpPr>
          <p:spPr>
            <a:xfrm>
              <a:off x="4403925" y="4105750"/>
              <a:ext cx="2665750" cy="687925"/>
            </a:xfrm>
            <a:prstGeom prst="flowChartOnlineStorage">
              <a:avLst/>
            </a:prstGeom>
            <a:solidFill>
              <a:srgbClr val="FFD966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04" name="Google Shape;104;p17"/>
            <p:cNvSpPr/>
            <p:nvPr/>
          </p:nvSpPr>
          <p:spPr>
            <a:xfrm>
              <a:off x="4403925" y="3858100"/>
              <a:ext cx="2665750" cy="687925"/>
            </a:xfrm>
            <a:prstGeom prst="flowChartOnlineStorage">
              <a:avLst/>
            </a:prstGeom>
            <a:solidFill>
              <a:srgbClr val="FFD966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05" name="Google Shape;105;p17"/>
            <p:cNvSpPr txBox="1"/>
            <p:nvPr/>
          </p:nvSpPr>
          <p:spPr>
            <a:xfrm>
              <a:off x="3848025" y="3954250"/>
              <a:ext cx="2986800" cy="48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latin typeface="Proxima Nova"/>
                  <a:ea typeface="Proxima Nova"/>
                  <a:cs typeface="Proxima Nova"/>
                  <a:sym typeface="Proxima Nova"/>
                </a:rPr>
                <a:t>2</a:t>
              </a:r>
              <a:r>
                <a:rPr b="1" lang="en-US" sz="1800">
                  <a:latin typeface="Proxima Nova"/>
                  <a:ea typeface="Proxima Nova"/>
                  <a:cs typeface="Proxima Nova"/>
                  <a:sym typeface="Proxima Nova"/>
                </a:rPr>
                <a:t>c      fetch needed data</a:t>
              </a:r>
              <a:endParaRPr b="1" sz="18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06" name="Google Shape;106;p17"/>
            <p:cNvSpPr txBox="1"/>
            <p:nvPr/>
          </p:nvSpPr>
          <p:spPr>
            <a:xfrm>
              <a:off x="4900075" y="4441150"/>
              <a:ext cx="2074200" cy="48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 u="sng">
                  <a:latin typeface="Proxima Nova"/>
                  <a:ea typeface="Proxima Nova"/>
                  <a:cs typeface="Proxima Nova"/>
                  <a:sym typeface="Proxima Nova"/>
                </a:rPr>
                <a:t>in parallel</a:t>
              </a:r>
              <a:endParaRPr b="1" sz="1800" u="sng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5589275" y="3639507"/>
              <a:ext cx="158700" cy="2001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8" name="Google Shape;108;p17"/>
          <p:cNvSpPr/>
          <p:nvPr/>
        </p:nvSpPr>
        <p:spPr>
          <a:xfrm>
            <a:off x="7605875" y="3198025"/>
            <a:ext cx="1227650" cy="17674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Proxima Nova"/>
                <a:ea typeface="Proxima Nova"/>
                <a:cs typeface="Proxima Nova"/>
                <a:sym typeface="Proxima Nova"/>
              </a:rPr>
              <a:t>Data set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Proxima Nova"/>
                <a:ea typeface="Proxima Nova"/>
                <a:cs typeface="Proxima Nova"/>
                <a:sym typeface="Proxima Nova"/>
              </a:rPr>
              <a:t>(miniSEED)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7324175" y="1693263"/>
            <a:ext cx="1788600" cy="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Proxima Nova"/>
                <a:ea typeface="Proxima Nova"/>
                <a:cs typeface="Proxima Nova"/>
                <a:sym typeface="Proxima Nova"/>
              </a:rPr>
              <a:t>2</a:t>
            </a:r>
            <a:r>
              <a:rPr b="1" lang="en-US" sz="1800">
                <a:latin typeface="Proxima Nova"/>
                <a:ea typeface="Proxima Nova"/>
                <a:cs typeface="Proxima Nova"/>
                <a:sym typeface="Proxima Nova"/>
              </a:rPr>
              <a:t>d index data</a:t>
            </a:r>
            <a:endParaRPr b="1" sz="18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0" name="Google Shape;110;p17"/>
          <p:cNvSpPr/>
          <p:nvPr/>
        </p:nvSpPr>
        <p:spPr>
          <a:xfrm>
            <a:off x="7604650" y="2296575"/>
            <a:ext cx="1227650" cy="3705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Proxima Nova"/>
                <a:ea typeface="Proxima Nova"/>
                <a:cs typeface="Proxima Nova"/>
                <a:sym typeface="Proxima Nova"/>
              </a:rPr>
              <a:t>Data index</a:t>
            </a:r>
            <a:endParaRPr sz="1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1" name="Google Shape;111;p17"/>
          <p:cNvSpPr/>
          <p:nvPr/>
        </p:nvSpPr>
        <p:spPr>
          <a:xfrm rot="-5400000">
            <a:off x="7258425" y="4195900"/>
            <a:ext cx="158700" cy="366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7"/>
          <p:cNvSpPr/>
          <p:nvPr/>
        </p:nvSpPr>
        <p:spPr>
          <a:xfrm rot="10800000">
            <a:off x="8139125" y="2749100"/>
            <a:ext cx="158700" cy="366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>
                <a:solidFill>
                  <a:schemeClr val="accent3"/>
                </a:solidFill>
              </a:rPr>
              <a:t>How to install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311700" y="1102200"/>
            <a:ext cx="8766000" cy="21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Two part installation: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1) Install </a:t>
            </a:r>
            <a:r>
              <a:rPr b="1" lang="en-US">
                <a:solidFill>
                  <a:schemeClr val="dk1"/>
                </a:solidFill>
              </a:rPr>
              <a:t>mseedindex</a:t>
            </a:r>
            <a:r>
              <a:rPr lang="en-US">
                <a:solidFill>
                  <a:schemeClr val="dk1"/>
                </a:solidFill>
              </a:rPr>
              <a:t> from source code: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https://github.com/iris-edu/mseedindex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u="sng">
                <a:solidFill>
                  <a:schemeClr val="dk1"/>
                </a:solidFill>
              </a:rPr>
              <a:t>Requirements</a:t>
            </a:r>
            <a:r>
              <a:rPr lang="en-US">
                <a:solidFill>
                  <a:schemeClr val="dk1"/>
                </a:solidFill>
              </a:rPr>
              <a:t>: C compiler and make program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311700" y="3213625"/>
            <a:ext cx="8766000" cy="17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2) Install rover using </a:t>
            </a:r>
            <a:r>
              <a:rPr b="1" lang="en-US">
                <a:solidFill>
                  <a:schemeClr val="dk1"/>
                </a:solidFill>
              </a:rPr>
              <a:t>pip</a:t>
            </a:r>
            <a:r>
              <a:rPr lang="en-US">
                <a:solidFill>
                  <a:schemeClr val="dk1"/>
                </a:solidFill>
              </a:rPr>
              <a:t>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	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&gt; pip install rover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dk1"/>
                </a:solidFill>
              </a:rPr>
              <a:t>Requirements</a:t>
            </a:r>
            <a:r>
              <a:rPr lang="en-US">
                <a:solidFill>
                  <a:schemeClr val="dk1"/>
                </a:solidFill>
              </a:rPr>
              <a:t>: Python &gt;= 2.7 (and pip)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>
                <a:solidFill>
                  <a:schemeClr val="accent3"/>
                </a:solidFill>
              </a:rPr>
              <a:t>Rover: Quick Start, an example request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311700" y="1400825"/>
            <a:ext cx="7953600" cy="5727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$ rover init-repository datarepo</a:t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$ cd datarepo</a:t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311700" y="1017725"/>
            <a:ext cx="87660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1. Initialize a data repository (and change into that directory)</a:t>
            </a:r>
            <a:endParaRPr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311700" y="2502400"/>
            <a:ext cx="7953600" cy="6108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IU ANMO * LHZ 2012-01-01T00:00:00 2012-02-01T00:00:00</a:t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TA MSTX -- BH? 2012-01-01T00:00:00 2012-02-01T00:00:00</a:t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311700" y="2119300"/>
            <a:ext cx="87660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2. Create a request file named </a:t>
            </a:r>
            <a:r>
              <a:rPr b="1" lang="en-US">
                <a:solidFill>
                  <a:schemeClr val="dk1"/>
                </a:solidFill>
              </a:rPr>
              <a:t>request.txt</a:t>
            </a:r>
            <a:r>
              <a:rPr lang="en-US">
                <a:solidFill>
                  <a:schemeClr val="dk1"/>
                </a:solidFill>
              </a:rPr>
              <a:t> containing: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9" name="Google Shape;129;p19"/>
          <p:cNvSpPr txBox="1"/>
          <p:nvPr>
            <p:ph idx="1" type="body"/>
          </p:nvPr>
        </p:nvSpPr>
        <p:spPr>
          <a:xfrm>
            <a:off x="311700" y="3723488"/>
            <a:ext cx="7953600" cy="3228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$ rover retrieve request.txt</a:t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0" name="Google Shape;130;p19"/>
          <p:cNvSpPr txBox="1"/>
          <p:nvPr>
            <p:ph idx="1" type="body"/>
          </p:nvPr>
        </p:nvSpPr>
        <p:spPr>
          <a:xfrm>
            <a:off x="311700" y="3340388"/>
            <a:ext cx="87660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3</a:t>
            </a:r>
            <a:r>
              <a:rPr lang="en-US">
                <a:solidFill>
                  <a:schemeClr val="dk1"/>
                </a:solidFill>
              </a:rPr>
              <a:t>. Run </a:t>
            </a:r>
            <a:r>
              <a:rPr b="1" lang="en-US">
                <a:solidFill>
                  <a:schemeClr val="dk1"/>
                </a:solidFill>
              </a:rPr>
              <a:t>rover retrieve</a:t>
            </a:r>
            <a:r>
              <a:rPr lang="en-US">
                <a:solidFill>
                  <a:schemeClr val="dk1"/>
                </a:solidFill>
              </a:rPr>
              <a:t> to fetch these data:                   * HTTP status &amp; email when done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1" name="Google Shape;131;p19"/>
          <p:cNvSpPr txBox="1"/>
          <p:nvPr>
            <p:ph idx="1" type="body"/>
          </p:nvPr>
        </p:nvSpPr>
        <p:spPr>
          <a:xfrm>
            <a:off x="311700" y="4656575"/>
            <a:ext cx="7953600" cy="3228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&lt;datarepo&gt;/data/&lt;network&gt;/&lt;year&gt;/&lt;day&gt;/&lt;station&gt;.&lt;network&gt;.&lt;year&gt;.&lt;day&gt;</a:t>
            </a:r>
            <a:endParaRPr sz="15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311700" y="4273475"/>
            <a:ext cx="87660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Data are saved, in miniSEED format, to files with this organization: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 sz="1600">
                <a:solidFill>
                  <a:schemeClr val="accent3"/>
                </a:solidFill>
              </a:rPr>
              <a:t>Once you have data</a:t>
            </a:r>
            <a:endParaRPr sz="16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>
                <a:solidFill>
                  <a:schemeClr val="accent3"/>
                </a:solidFill>
              </a:rPr>
              <a:t>Report </a:t>
            </a:r>
            <a:r>
              <a:rPr lang="en-US">
                <a:solidFill>
                  <a:schemeClr val="accent3"/>
                </a:solidFill>
              </a:rPr>
              <a:t>what is in the repository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38" name="Google Shape;138;p20"/>
          <p:cNvSpPr txBox="1"/>
          <p:nvPr>
            <p:ph idx="1" type="body"/>
          </p:nvPr>
        </p:nvSpPr>
        <p:spPr>
          <a:xfrm>
            <a:off x="311700" y="1400825"/>
            <a:ext cx="8125800" cy="18450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$ rover list-summary</a:t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IU_ANMO_00_LHZ 2012-01-01T00:00:00.069500 2012-01-31T23:59:59.069500</a:t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IU_ANMO_10_LHZ 2012-01-01T00:00:00.069500 2012-01-31T23:59:59.069500</a:t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TA_MSTX__BHE 2012-01-01T00:00:00.000000 2012-01-31T23:59:59.975000</a:t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TA_MSTX__BHN 2012-01-01T00:00:00.000000 2012-01-31T23:59:59.975000</a:t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TA_MSTX__BHZ 2012-01-01T00:00:00.000000 2012-01-31T23:59:59.975000</a:t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9" name="Google Shape;139;p20"/>
          <p:cNvSpPr txBox="1"/>
          <p:nvPr>
            <p:ph idx="1" type="body"/>
          </p:nvPr>
        </p:nvSpPr>
        <p:spPr>
          <a:xfrm>
            <a:off x="311700" y="1017725"/>
            <a:ext cx="87660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List a summary (extents) of data in the repository</a:t>
            </a:r>
            <a:endParaRPr sz="12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311700" y="3453575"/>
            <a:ext cx="8766000" cy="14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Limit summary to specific networks, stations, locations, channels &amp; time ranges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Alternatively, use </a:t>
            </a:r>
            <a:r>
              <a:rPr b="1" lang="en-US">
                <a:solidFill>
                  <a:schemeClr val="dk1"/>
                </a:solidFill>
              </a:rPr>
              <a:t>list-index</a:t>
            </a:r>
            <a:r>
              <a:rPr lang="en-US">
                <a:solidFill>
                  <a:schemeClr val="dk1"/>
                </a:solidFill>
              </a:rPr>
              <a:t> for full details: actual contiguous traces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57125" lIns="57125" spcFirstLastPara="1" rIns="57125" wrap="square" tIns="571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 sz="1600">
                <a:solidFill>
                  <a:schemeClr val="accent3"/>
                </a:solidFill>
              </a:rPr>
              <a:t>Once you have data</a:t>
            </a:r>
            <a:endParaRPr sz="1600">
              <a:solidFill>
                <a:schemeClr val="accent3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>
                <a:solidFill>
                  <a:schemeClr val="accent3"/>
                </a:solidFill>
              </a:rPr>
              <a:t>Run your own fdnsws-dataselect service</a:t>
            </a:r>
            <a:r>
              <a:rPr lang="en-US" sz="2200">
                <a:solidFill>
                  <a:schemeClr val="accent3"/>
                </a:solidFill>
              </a:rPr>
              <a:t> </a:t>
            </a:r>
            <a:endParaRPr i="0" sz="2200" u="none" cap="none" strike="noStrike">
              <a:solidFill>
                <a:schemeClr val="accent3"/>
              </a:solidFill>
            </a:endParaRPr>
          </a:p>
        </p:txBody>
      </p:sp>
      <p:sp>
        <p:nvSpPr>
          <p:cNvPr id="146" name="Google Shape;14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</a:rPr>
              <a:t>Run an FDSN web service on your local repository: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</a:rPr>
              <a:t>	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https://iris-edu.github.io/portable-fdsnws-dataselect/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 sz="2200">
                <a:solidFill>
                  <a:srgbClr val="000000"/>
                </a:solidFill>
              </a:rPr>
              <a:t>Python-based web service that returns data based on a time series index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 sz="2200">
                <a:solidFill>
                  <a:srgbClr val="000000"/>
                </a:solidFill>
              </a:rPr>
              <a:t>Most tools that use FDSN web services (FetchData, ObsPy, etc.) can be redirected to alternate services</a:t>
            </a:r>
            <a:endParaRPr sz="2200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 sz="1600">
                <a:solidFill>
                  <a:schemeClr val="accent3"/>
                </a:solidFill>
              </a:rPr>
              <a:t>Once you have data</a:t>
            </a:r>
            <a:endParaRPr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>
                <a:solidFill>
                  <a:schemeClr val="accent3"/>
                </a:solidFill>
              </a:rPr>
              <a:t>Direct</a:t>
            </a:r>
            <a:r>
              <a:rPr lang="en-US">
                <a:solidFill>
                  <a:schemeClr val="accent3"/>
                </a:solidFill>
              </a:rPr>
              <a:t> use with ObsPy (next release)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52" name="Google Shape;152;p22"/>
          <p:cNvSpPr txBox="1"/>
          <p:nvPr>
            <p:ph idx="1" type="body"/>
          </p:nvPr>
        </p:nvSpPr>
        <p:spPr>
          <a:xfrm>
            <a:off x="311700" y="1102200"/>
            <a:ext cx="7644300" cy="15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The DMC has contributed a new sub-module to ObsPy, which will be included in the next release, that allows directly discovering and reading of data in a rover-created repository: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4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obspy.clients.filesystem.tsindex.Client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3" name="Google Shape;153;p22"/>
          <p:cNvSpPr txBox="1"/>
          <p:nvPr>
            <p:ph idx="1" type="body"/>
          </p:nvPr>
        </p:nvSpPr>
        <p:spPr>
          <a:xfrm>
            <a:off x="311700" y="2820625"/>
            <a:ext cx="8766000" cy="20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57125" lIns="57125" spcFirstLastPara="1" rIns="57125" wrap="square" tIns="57125">
            <a:noAutofit/>
          </a:bodyPr>
          <a:lstStyle/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Very similar to other ObsPy interfaces, this module provides: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get_waveforms()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get_availability_extent()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get_availability()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a few more.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