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rme"/>
      <p:regular r:id="rId15"/>
    </p:embeddedFon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rme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 builder is particularly useful for this service as some iteration on parameters may be needed to determine the best set of values for a given study.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Mostly for learning and interating on a single metric.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1">
  <p:cSld name="Big numb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⦿"/>
              <a:defRPr b="0" i="0" sz="2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042" lvl="1" marL="9144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55"/>
              <a:buFont typeface="Noto Sans Symbols"/>
              <a:buChar char="●"/>
              <a:defRPr b="0" i="0" sz="1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5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116425" y="1707000"/>
            <a:ext cx="8911200" cy="17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4D8DF"/>
              </a:buClr>
              <a:buSzPts val="3450"/>
              <a:buFont typeface="Carme"/>
              <a:buNone/>
            </a:pPr>
            <a:r>
              <a:rPr b="1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R</a:t>
            </a:r>
            <a:r>
              <a:rPr b="0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ESEARCH </a:t>
            </a:r>
            <a:r>
              <a:rPr b="1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R</a:t>
            </a:r>
            <a:r>
              <a:rPr b="0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EADY</a:t>
            </a:r>
            <a:r>
              <a:rPr lang="en-US" sz="3450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b="1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D</a:t>
            </a:r>
            <a:r>
              <a:rPr b="0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ATA </a:t>
            </a:r>
            <a:r>
              <a:rPr b="1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S</a:t>
            </a:r>
            <a:r>
              <a:rPr b="0" i="0" lang="en-US" sz="3450" u="none" cap="none" strike="noStrike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ETS</a:t>
            </a:r>
            <a:endParaRPr b="0" i="0" sz="3450" u="none" cap="none" strike="noStrike">
              <a:solidFill>
                <a:srgbClr val="C4D8D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4D8DF"/>
              </a:buClr>
              <a:buSzPts val="3450"/>
              <a:buFont typeface="Carme"/>
              <a:buNone/>
            </a:pPr>
            <a:r>
              <a:rPr lang="en-US" sz="3450">
                <a:solidFill>
                  <a:srgbClr val="C4D8DF"/>
                </a:solidFill>
                <a:latin typeface="Carme"/>
                <a:ea typeface="Carme"/>
                <a:cs typeface="Carme"/>
                <a:sym typeface="Carme"/>
              </a:rPr>
              <a:t>Putting the MUSTANG metrics to work</a:t>
            </a:r>
            <a:endParaRPr sz="3450">
              <a:solidFill>
                <a:srgbClr val="C4D8D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2459851" y="4490875"/>
            <a:ext cx="42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Data Services Short Course - 2018 AGU</a:t>
            </a:r>
            <a:endParaRPr sz="12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Research Ready Data Sets (RRDS), a new service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/>
              <a:t>The Research Ready Data Sets (RRDS) service aims to address the challenge of accessing high or consistent quality data.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1" lang="en-US"/>
              <a:t>Primary goal: reducing the time and effort spent on </a:t>
            </a:r>
            <a:r>
              <a:rPr b="1" lang="en-US"/>
              <a:t>initial selection</a:t>
            </a:r>
            <a:r>
              <a:rPr b="1" lang="en-US"/>
              <a:t> of raw data.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/>
              <a:t>How?</a:t>
            </a:r>
            <a:endParaRPr/>
          </a:p>
          <a:p>
            <a:pPr indent="-288036" lvl="0" marL="315468" rtl="0" algn="l"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selection using data quality measurements from MUSTANG</a:t>
            </a:r>
            <a:endParaRPr/>
          </a:p>
          <a:p>
            <a:pPr indent="-288036" lvl="0" marL="315468" rtl="0" algn="l"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web service</a:t>
            </a:r>
            <a:r>
              <a:rPr lang="en-US"/>
              <a:t> that returns a data request</a:t>
            </a:r>
            <a:r>
              <a:rPr lang="en-US"/>
              <a:t>:</a:t>
            </a:r>
            <a:endParaRPr/>
          </a:p>
          <a:p>
            <a:pPr indent="-199390" lvl="1" marL="541782" rtl="0" algn="l">
              <a:spcBef>
                <a:spcPts val="16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http://service.iris.edu/irisws/rrds/1/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720051" y="144194"/>
            <a:ext cx="6308202" cy="487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7149" y="222506"/>
            <a:ext cx="4892753" cy="180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2168" y="2024175"/>
            <a:ext cx="4317734" cy="130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2869" y="3323613"/>
            <a:ext cx="3087033" cy="12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4059" y="3537610"/>
            <a:ext cx="1435640" cy="134496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11700" y="1280600"/>
            <a:ext cx="33483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An enhanced “filter”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RRDS in concept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RRDS criteria and operators (from the help)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74" y="1620325"/>
            <a:ext cx="7899223" cy="263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75" y="1066200"/>
            <a:ext cx="8026950" cy="38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/>
              <a:t>RRDS output formats (from the help)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45" y="1233348"/>
            <a:ext cx="8452402" cy="266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280365" y="1052624"/>
            <a:ext cx="8527312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Proxima Nova"/>
                <a:ea typeface="Proxima Nova"/>
                <a:cs typeface="Proxima Nova"/>
                <a:sym typeface="Proxima Nova"/>
              </a:rPr>
              <a:t>Traditional selection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Vertical broadband seismic channel (BHZ) data from the Global Seismographic Network (_GSN) network for the Nepal Magnitude 7.8 earthquake of 2015-04-25 06:11:25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Proxima Nova"/>
                <a:ea typeface="Proxima Nova"/>
                <a:cs typeface="Proxima Nova"/>
                <a:sym typeface="Proxima Nova"/>
              </a:rPr>
              <a:t>Enhanced selection:</a:t>
            </a:r>
            <a:endParaRPr sz="1800" u="sng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Maximum of STA/LTA of the seismic signal over a 24 hour period &gt; 20.0 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			</a:t>
            </a:r>
            <a:r>
              <a:rPr b="1" lang="en-US" sz="1600">
                <a:latin typeface="Proxima Nova"/>
                <a:ea typeface="Proxima Nova"/>
                <a:cs typeface="Proxima Nova"/>
                <a:sym typeface="Proxima Nova"/>
              </a:rPr>
              <a:t>max_stalta_gt=20.0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Signal only includes ambient noise greater than 5dB below the NLNM in the 4 to 8s period band 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			</a:t>
            </a:r>
            <a:r>
              <a:rPr b="1" lang="en-US" sz="1600">
                <a:latin typeface="Proxima Nova"/>
                <a:ea typeface="Proxima Nova"/>
                <a:cs typeface="Proxima Nova"/>
                <a:sym typeface="Proxima Nova"/>
              </a:rPr>
              <a:t>noise_mode_diff_gt=lnm-5,4s,8s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No gaps within selected window: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 			</a:t>
            </a:r>
            <a:r>
              <a:rPr b="1" lang="en-US" sz="1600">
                <a:latin typeface="Proxima Nova"/>
                <a:ea typeface="Proxima Nova"/>
                <a:cs typeface="Proxima Nova"/>
                <a:sym typeface="Proxima Nova"/>
              </a:rPr>
              <a:t>ts_num_gaps=0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</a:rPr>
              <a:t>An RRDS selection example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725" y="244750"/>
            <a:ext cx="5076400" cy="339132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372150" y="521000"/>
            <a:ext cx="85272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The web service request all together: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http://service.iris.edu/irisws/rrds/1/query?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net=_GSN&amp;sta=*&amp;loc=00&amp;cha=BHZ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&amp;starttime=2015-04-25T00:00:00&amp;end=2015-04-26T00:00:00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&amp;max_stalta_gt=20.0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&amp;noise_mode_diff_gt=lnm-5,4s,8s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&amp;ts_num_gaps=0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&amp;format=report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</a:rPr>
              <a:t>An RRDS selection example (results)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720050" y="149400"/>
            <a:ext cx="6283800" cy="484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ADK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AFI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ANMO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ANTO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BBSR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BILL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CASY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CCM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CHTO 00 BHZ 2015-04-25T00:00:00 2015-04-26T00:00:00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IU COLA 00 BHZ 2015-04-25T00:00:00 2015-04-26T00:00:00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RRDS CRITERIA: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max_stalta &gt; 20.0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ts_num_gaps = 0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noise_mode_diff_gt  lnm-5,4s,8s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RRDS REJECTION LOG: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KOWA 00 BHZ 2015-04-25T00:00:00 2015-04-26T00:00:00 max_stalta=4.152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LCO 00 BHZ 2015-04-25T00:00:00 2015-04-26T00:00:00 max_stalta=19.642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OTAV 00 BHZ 2015-04-25T00:00:00 2015-04-26T00:00:00 max_stalta=16.476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OTAV 00 BHZ 2015-04-25T00:00:00 2015-04-26T00:00:00 ts_num_gaps=1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PMSA 00 BHZ 2015-04-25T00:00:00 2015-04-26T00:00:00 max_stalta=15.121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POHA 00 BHZ 2015-04-25T00:00:00 2015-04-26T00:00:00 max_stalta=19.269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PTCN 00 BHZ 2015-04-25T00:00:00 2015-04-26T00:00:00 max_stalta=18.916</a:t>
            </a:r>
            <a:b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IU PTCN 00 BHZ 2015-04-25T00:00:00 2015-04-26T00:00:00 ts_num_gaps=3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</a:rPr>
              <a:t>URL Builder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604" y="289367"/>
            <a:ext cx="6089974" cy="4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9604" y="289367"/>
            <a:ext cx="6089974" cy="4530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125" lIns="57125" spcFirstLastPara="1" rIns="57125" wrap="square" tIns="5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RRDS</a:t>
            </a:r>
            <a:r>
              <a:rPr i="0" lang="en-US" sz="2200" u="none" cap="none" strike="noStrike">
                <a:solidFill>
                  <a:srgbClr val="000000"/>
                </a:solidFill>
              </a:rPr>
              <a:t> - </a:t>
            </a:r>
            <a:r>
              <a:rPr lang="en-US" sz="2200">
                <a:solidFill>
                  <a:srgbClr val="000000"/>
                </a:solidFill>
              </a:rPr>
              <a:t>take home messages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25" lIns="57125" spcFirstLastPara="1" rIns="57125" wrap="square" tIns="57125">
            <a:noAutofit/>
          </a:bodyPr>
          <a:lstStyle/>
          <a:p>
            <a:pPr indent="-173736" lvl="0" marL="31546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288036" lvl="0" marL="31546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</a:rPr>
              <a:t>A web service to build requests and filter based on </a:t>
            </a:r>
            <a:endParaRPr>
              <a:solidFill>
                <a:srgbClr val="000000"/>
              </a:solidFill>
            </a:endParaRPr>
          </a:p>
          <a:p>
            <a:pPr indent="-205740" lvl="1" marL="54178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</a:pPr>
            <a:r>
              <a:rPr i="0" lang="en-US" sz="1500" u="none" cap="none" strike="noStrike">
                <a:solidFill>
                  <a:srgbClr val="000000"/>
                </a:solidFill>
              </a:rPr>
              <a:t>traditional criteria and</a:t>
            </a:r>
            <a:endParaRPr>
              <a:solidFill>
                <a:srgbClr val="000000"/>
              </a:solidFill>
            </a:endParaRPr>
          </a:p>
          <a:p>
            <a:pPr indent="-205740" lvl="1" marL="54178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</a:pPr>
            <a:r>
              <a:rPr i="0" lang="en-US" sz="1500" u="none" cap="none" strike="noStrike">
                <a:solidFill>
                  <a:srgbClr val="000000"/>
                </a:solidFill>
              </a:rPr>
              <a:t>data quality measurements</a:t>
            </a:r>
            <a:endParaRPr>
              <a:solidFill>
                <a:srgbClr val="000000"/>
              </a:solidFill>
            </a:endParaRPr>
          </a:p>
          <a:p>
            <a:pPr indent="-173736" lvl="0" marL="31546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288036" lvl="0" marL="31546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</a:rPr>
              <a:t>Designed for easy use and integration into current data access tools and workflows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288036" lvl="0" marL="31546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</a:rPr>
              <a:t>Will be integrated with DMC data request tools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288036" lvl="0" marL="315468" marR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Limited to use with data at the IRIS DMC, federated data filtering not possible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