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arme"/>
      <p:regular r:id="rId18"/>
    </p:embeddedFont>
    <p:embeddedFont>
      <p:font typeface="Proxima Nova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Tahom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Tahom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regular.fntdata"/><Relationship Id="rId18" Type="http://schemas.openxmlformats.org/officeDocument/2006/relationships/font" Target="fonts/Carm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99c25a679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499c25a679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99c25a679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499c25a679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a radical design difference, making it at easy as possible to adapt older codes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99c25a679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99c25a679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99c25a679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99c25a679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99c25a679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99c25a679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99c25a679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99c25a679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99c25a679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99c25a679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99c25a679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99c25a679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99c25a679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99c25a679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99c25a679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99c25a679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1">
  <p:cSld name="Big numb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⦿"/>
              <a:defRPr b="0" i="0" sz="2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042" lvl="1" marL="9144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55"/>
              <a:buFont typeface="Noto Sans Symbols"/>
              <a:buChar char="●"/>
              <a:defRPr b="0" i="0" sz="1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5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69" name="Google Shape;69;p15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" name="Google Shape;72;p1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15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77" name="Google Shape;77;p15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5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82" name="Google Shape;82;p1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7" name="Google Shape;87;p15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88" name="Google Shape;88;p1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" name="Google Shape;90;p15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91" name="Google Shape;91;p15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" name="Google Shape;94;p15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" name="Google Shape;95;p15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96" name="Google Shape;96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" name="Google Shape;98;p1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5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6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09" name="Google Shape;109;p1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10" name="Google Shape;110;p1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13" name="Google Shape;113;p1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17" name="Google Shape;117;p1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" name="Google Shape;121;p16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122" name="Google Shape;122;p1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23" name="Google Shape;123;p1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26" name="Google Shape;126;p1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1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30" name="Google Shape;130;p1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35" name="Google Shape;135;p1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0" name="Google Shape;140;p16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44" name="Google Shape;144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1" name="Google Shape;151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9" name="Google Shape;159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65" name="Google Shape;165;p2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0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1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72" name="Google Shape;172;p21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73" name="Google Shape;173;p2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21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77" name="Google Shape;177;p21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" name="Google Shape;180;p21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81" name="Google Shape;181;p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3" name="Google Shape;183;p21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87" name="Google Shape;187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22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2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1" name="Google Shape;191;p22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3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95" name="Google Shape;195;p2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4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201" name="Google Shape;201;p24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202" name="Google Shape;202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" name="Google Shape;206;p24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207" name="Google Shape;207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2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13" name="Google Shape;213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" name="Google Shape;217;p24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18" name="Google Shape;218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24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22" name="Google Shape;222;p2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24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28" name="Google Shape;228;p24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4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2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33" name="Google Shape;233;p24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24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37" name="Google Shape;237;p24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" name="Google Shape;242;p2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43" name="Google Shape;243;p24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p24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48" name="Google Shape;248;p24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4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" name="Google Shape;252;p2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53" name="Google Shape;253;p24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4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" name="Google Shape;256;p24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57" name="Google Shape;257;p24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4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" name="Google Shape;261;p24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62" name="Google Shape;262;p2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4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67" name="Google Shape;267;p24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" name="Google Shape;272;p2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73" name="Google Shape;273;p24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4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" name="Google Shape;277;p24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78" name="Google Shape;278;p24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4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4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" name="Google Shape;281;p24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82" name="Google Shape;282;p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4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4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" name="Google Shape;286;p24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87" name="Google Shape;287;p24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4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4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4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4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2" name="Google Shape;292;p2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93" name="Google Shape;293;p24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4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4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4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7" name="Google Shape;297;p24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98" name="Google Shape;298;p24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4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4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1" name="Google Shape;301;p24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302" name="Google Shape;302;p2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4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4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4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4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7" name="Google Shape;307;p24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308" name="Google Shape;308;p24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4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2" name="Google Shape;312;p2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13" name="Google Shape;313;p24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4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4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4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7" name="Google Shape;317;p24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18" name="Google Shape;318;p24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4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4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24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22" name="Google Shape;322;p2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4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4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4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6" name="Google Shape;326;p24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24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8" name="Google Shape;328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"/>
          <p:cNvSpPr txBox="1"/>
          <p:nvPr>
            <p:ph type="ctrTitle"/>
          </p:nvPr>
        </p:nvSpPr>
        <p:spPr>
          <a:xfrm>
            <a:off x="635000" y="1164175"/>
            <a:ext cx="78000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4D8DF"/>
              </a:buClr>
              <a:buSzPts val="3450"/>
              <a:buFont typeface="Carme"/>
              <a:buNone/>
            </a:pPr>
            <a:r>
              <a:rPr lang="en-US" sz="3450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xSEED</a:t>
            </a:r>
            <a:endParaRPr sz="3450">
              <a:solidFill>
                <a:srgbClr val="C4D8D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4D8DF"/>
              </a:buClr>
              <a:buSzPts val="3450"/>
              <a:buFont typeface="Carme"/>
              <a:buNone/>
            </a:pPr>
            <a:r>
              <a:t/>
            </a:r>
            <a:endParaRPr sz="3450">
              <a:solidFill>
                <a:srgbClr val="C4D8D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4D8DF"/>
              </a:buClr>
              <a:buSzPts val="3450"/>
              <a:buFont typeface="Carme"/>
              <a:buNone/>
            </a:pPr>
            <a:r>
              <a:rPr lang="en-US" sz="3450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a next generation time series format</a:t>
            </a:r>
            <a:endParaRPr sz="3450">
              <a:solidFill>
                <a:srgbClr val="C4D8D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336" name="Google Shape;336;p26"/>
          <p:cNvSpPr txBox="1"/>
          <p:nvPr>
            <p:ph idx="12" type="sldNum"/>
          </p:nvPr>
        </p:nvSpPr>
        <p:spPr>
          <a:xfrm>
            <a:off x="2459851" y="4490875"/>
            <a:ext cx="42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Data Services Short Course - 2018 AGU</a:t>
            </a:r>
            <a:endParaRPr sz="12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this mean for you?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21" name="Google Shape;421;p35"/>
          <p:cNvSpPr txBox="1"/>
          <p:nvPr/>
        </p:nvSpPr>
        <p:spPr>
          <a:xfrm>
            <a:off x="222900" y="1597650"/>
            <a:ext cx="87450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Key points: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transition will start slowly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No change to the existing channel codes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No requirement to use new format for data centers or submitters</a:t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2" name="Google Shape;4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0" y="58250"/>
            <a:ext cx="818375" cy="6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5"/>
          <p:cNvSpPr txBox="1"/>
          <p:nvPr/>
        </p:nvSpPr>
        <p:spPr>
          <a:xfrm>
            <a:off x="222900" y="3303750"/>
            <a:ext cx="8921100" cy="1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For users: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Get comfortable with expanded codes and new identifier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Update IRIS-maintained software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Port your own software</a:t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2067000" y="702125"/>
            <a:ext cx="70305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IRIS to propose xSEED to the FDSN in 2019,</a:t>
            </a:r>
            <a:endParaRPr b="1" sz="20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seeking adoption in June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IRIS xSEED specification</a:t>
            </a:r>
            <a:endParaRPr/>
          </a:p>
        </p:txBody>
      </p:sp>
      <p:pic>
        <p:nvPicPr>
          <p:cNvPr id="430" name="Google Shape;4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0" y="58250"/>
            <a:ext cx="818375" cy="64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36"/>
          <p:cNvGrpSpPr/>
          <p:nvPr/>
        </p:nvGrpSpPr>
        <p:grpSpPr>
          <a:xfrm>
            <a:off x="450588" y="2027359"/>
            <a:ext cx="3609375" cy="2382903"/>
            <a:chOff x="277925" y="1705222"/>
            <a:chExt cx="3609375" cy="2382903"/>
          </a:xfrm>
        </p:grpSpPr>
        <p:sp>
          <p:nvSpPr>
            <p:cNvPr id="432" name="Google Shape;432;p36"/>
            <p:cNvSpPr/>
            <p:nvPr/>
          </p:nvSpPr>
          <p:spPr>
            <a:xfrm>
              <a:off x="2240500" y="1705222"/>
              <a:ext cx="212100" cy="6159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 txBox="1"/>
            <p:nvPr/>
          </p:nvSpPr>
          <p:spPr>
            <a:xfrm>
              <a:off x="277925" y="1851325"/>
              <a:ext cx="18966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Tahoma"/>
                <a:buNone/>
              </a:pPr>
              <a:r>
                <a:rPr b="1" lang="en-US" sz="16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Fixed header</a:t>
              </a: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540600" y="1705225"/>
              <a:ext cx="1346700" cy="61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Net, sta, loc, chan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Time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Sample count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Rate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etc.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540600" y="2321050"/>
              <a:ext cx="1346700" cy="39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B1000: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Length, encoding, WO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2540600" y="2715850"/>
              <a:ext cx="1346700" cy="136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B100: “actual” rate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2540600" y="2852350"/>
              <a:ext cx="1346700" cy="136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B###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540600" y="2988850"/>
              <a:ext cx="1346700" cy="1099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240500" y="2346925"/>
              <a:ext cx="212100" cy="6438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240500" y="3016525"/>
              <a:ext cx="212100" cy="10716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 txBox="1"/>
            <p:nvPr/>
          </p:nvSpPr>
          <p:spPr>
            <a:xfrm>
              <a:off x="277925" y="2493025"/>
              <a:ext cx="18966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Tahoma"/>
                <a:buNone/>
              </a:pPr>
              <a:r>
                <a:rPr b="1" lang="en-US" sz="16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Blockettes (opt)</a:t>
              </a:r>
              <a:endParaRPr/>
            </a:p>
          </p:txBody>
        </p:sp>
      </p:grpSp>
      <p:sp>
        <p:nvSpPr>
          <p:cNvPr id="442" name="Google Shape;442;p36"/>
          <p:cNvSpPr txBox="1"/>
          <p:nvPr/>
        </p:nvSpPr>
        <p:spPr>
          <a:xfrm>
            <a:off x="2073600" y="1503950"/>
            <a:ext cx="2072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miniSEED 2.4</a:t>
            </a:r>
            <a:endParaRPr sz="2000" u="sng"/>
          </a:p>
        </p:txBody>
      </p:sp>
      <p:grpSp>
        <p:nvGrpSpPr>
          <p:cNvPr id="443" name="Google Shape;443;p36"/>
          <p:cNvGrpSpPr/>
          <p:nvPr/>
        </p:nvGrpSpPr>
        <p:grpSpPr>
          <a:xfrm>
            <a:off x="4781188" y="2027338"/>
            <a:ext cx="3715725" cy="2382912"/>
            <a:chOff x="4800700" y="1705213"/>
            <a:chExt cx="3715725" cy="2382912"/>
          </a:xfrm>
        </p:grpSpPr>
        <p:sp>
          <p:nvSpPr>
            <p:cNvPr id="444" name="Google Shape;444;p36"/>
            <p:cNvSpPr/>
            <p:nvPr/>
          </p:nvSpPr>
          <p:spPr>
            <a:xfrm flipH="1">
              <a:off x="6221450" y="1705225"/>
              <a:ext cx="212100" cy="6159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 txBox="1"/>
            <p:nvPr/>
          </p:nvSpPr>
          <p:spPr>
            <a:xfrm>
              <a:off x="6507600" y="3341900"/>
              <a:ext cx="18966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Tahoma"/>
                <a:buNone/>
              </a:pPr>
              <a:r>
                <a:rPr b="1" lang="en-US" sz="16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Payload (data)</a:t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800700" y="1705213"/>
              <a:ext cx="1346700" cy="6159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Sample count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Time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Rate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etc.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800700" y="2321038"/>
              <a:ext cx="1346700" cy="2187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TSID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4800700" y="2528664"/>
              <a:ext cx="1346700" cy="3237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Consolas"/>
                  <a:ea typeface="Consolas"/>
                  <a:cs typeface="Consolas"/>
                  <a:sym typeface="Consolas"/>
                </a:rPr>
                <a:t>Extra headers</a:t>
              </a:r>
              <a:endParaRPr sz="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4800700" y="2852376"/>
              <a:ext cx="1346700" cy="12357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 flipH="1">
              <a:off x="6221450" y="2361325"/>
              <a:ext cx="212100" cy="1785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 flipH="1">
              <a:off x="6221450" y="2580025"/>
              <a:ext cx="212100" cy="2724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 flipH="1">
              <a:off x="6221450" y="2892625"/>
              <a:ext cx="212100" cy="1195500"/>
            </a:xfrm>
            <a:prstGeom prst="leftBrace">
              <a:avLst>
                <a:gd fmla="val 33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 txBox="1"/>
            <p:nvPr/>
          </p:nvSpPr>
          <p:spPr>
            <a:xfrm>
              <a:off x="6619825" y="2554375"/>
              <a:ext cx="18966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Tahoma"/>
                <a:buNone/>
              </a:pPr>
              <a:r>
                <a:rPr b="1" lang="en-US" sz="16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Extra headers</a:t>
              </a:r>
              <a:endParaRPr/>
            </a:p>
          </p:txBody>
        </p:sp>
        <p:sp>
          <p:nvSpPr>
            <p:cNvPr id="454" name="Google Shape;454;p36"/>
            <p:cNvSpPr txBox="1"/>
            <p:nvPr/>
          </p:nvSpPr>
          <p:spPr>
            <a:xfrm>
              <a:off x="6619825" y="2288725"/>
              <a:ext cx="18966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Tahoma"/>
                <a:buNone/>
              </a:pPr>
              <a:r>
                <a:rPr b="1" lang="en-US" sz="16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Time series ID</a:t>
              </a:r>
              <a:endParaRPr/>
            </a:p>
          </p:txBody>
        </p:sp>
        <p:sp>
          <p:nvSpPr>
            <p:cNvPr id="455" name="Google Shape;455;p36"/>
            <p:cNvSpPr txBox="1"/>
            <p:nvPr/>
          </p:nvSpPr>
          <p:spPr>
            <a:xfrm>
              <a:off x="6619825" y="1851325"/>
              <a:ext cx="18966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Tahoma"/>
                <a:buNone/>
              </a:pPr>
              <a:r>
                <a:rPr b="1" lang="en-US" sz="1600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Fixed header</a:t>
              </a:r>
              <a:endParaRPr/>
            </a:p>
          </p:txBody>
        </p:sp>
      </p:grpSp>
      <p:sp>
        <p:nvSpPr>
          <p:cNvPr id="456" name="Google Shape;456;p36"/>
          <p:cNvSpPr txBox="1"/>
          <p:nvPr/>
        </p:nvSpPr>
        <p:spPr>
          <a:xfrm>
            <a:off x="4690800" y="1503950"/>
            <a:ext cx="3137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xSEED</a:t>
            </a:r>
            <a:r>
              <a:rPr lang="en-US" sz="2000" u="sng"/>
              <a:t> specification</a:t>
            </a:r>
            <a:endParaRPr sz="2000" u="sng"/>
          </a:p>
        </p:txBody>
      </p:sp>
      <p:sp>
        <p:nvSpPr>
          <p:cNvPr id="457" name="Google Shape;457;p36"/>
          <p:cNvSpPr txBox="1"/>
          <p:nvPr/>
        </p:nvSpPr>
        <p:spPr>
          <a:xfrm>
            <a:off x="390888" y="3686825"/>
            <a:ext cx="1896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ahoma"/>
              <a:buNone/>
            </a:pPr>
            <a:r>
              <a:rPr b="1" lang="en-US" sz="16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Payload (data)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was 1988... SEED 2.0 landed</a:t>
            </a:r>
            <a:endParaRPr/>
          </a:p>
        </p:txBody>
      </p:sp>
      <p:sp>
        <p:nvSpPr>
          <p:cNvPr id="342" name="Google Shape;342;p27"/>
          <p:cNvSpPr txBox="1"/>
          <p:nvPr>
            <p:ph idx="1" type="body"/>
          </p:nvPr>
        </p:nvSpPr>
        <p:spPr>
          <a:xfrm>
            <a:off x="35775" y="1401650"/>
            <a:ext cx="2682600" cy="3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Governed by Working Group 2 of the International Federation of Digital Seismograph Networks (FDSN)</a:t>
            </a:r>
            <a:endParaRPr/>
          </a:p>
          <a:p>
            <a:pPr indent="-3111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Format for time series and comprehensive related metadata</a:t>
            </a:r>
            <a:endParaRPr/>
          </a:p>
          <a:p>
            <a:pPr indent="-3111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Primary purpose is exchange and archiving</a:t>
            </a:r>
            <a:endParaRPr/>
          </a:p>
          <a:p>
            <a:pPr indent="-3111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Extensible, kinda, sorta</a:t>
            </a:r>
            <a:endParaRPr/>
          </a:p>
          <a:p>
            <a:pPr indent="-3111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-US"/>
              <a:t>Very successful!</a:t>
            </a:r>
            <a:endParaRPr/>
          </a:p>
        </p:txBody>
      </p:sp>
      <p:pic>
        <p:nvPicPr>
          <p:cNvPr descr="SEED4" id="343" name="Google Shape;3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252" y="1199447"/>
            <a:ext cx="1113242" cy="381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/>
          <p:nvPr/>
        </p:nvSpPr>
        <p:spPr>
          <a:xfrm>
            <a:off x="4921899" y="1239263"/>
            <a:ext cx="212100" cy="837000"/>
          </a:xfrm>
          <a:prstGeom prst="leftBrace">
            <a:avLst>
              <a:gd fmla="val 33333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4868810" y="2350600"/>
            <a:ext cx="265200" cy="2563800"/>
          </a:xfrm>
          <a:prstGeom prst="leftBrace">
            <a:avLst>
              <a:gd fmla="val 81667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7"/>
          <p:cNvSpPr txBox="1"/>
          <p:nvPr/>
        </p:nvSpPr>
        <p:spPr>
          <a:xfrm>
            <a:off x="2939238" y="3268275"/>
            <a:ext cx="19164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ahoma"/>
              <a:buNone/>
            </a:pPr>
            <a:r>
              <a:rPr b="1" lang="en-US" sz="16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mini-SEED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FF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binary + ASCII)</a:t>
            </a:r>
            <a:endParaRPr b="1"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27"/>
          <p:cNvSpPr/>
          <p:nvPr/>
        </p:nvSpPr>
        <p:spPr>
          <a:xfrm rot="10800000">
            <a:off x="6433479" y="1239267"/>
            <a:ext cx="265200" cy="3714600"/>
          </a:xfrm>
          <a:prstGeom prst="leftBrace">
            <a:avLst>
              <a:gd fmla="val 118333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6658100" y="2727775"/>
            <a:ext cx="16884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(full)</a:t>
            </a:r>
            <a:endParaRPr b="1"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16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SEED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volume</a:t>
            </a:r>
            <a:endParaRPr b="1"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27"/>
          <p:cNvSpPr txBox="1"/>
          <p:nvPr/>
        </p:nvSpPr>
        <p:spPr>
          <a:xfrm>
            <a:off x="2939251" y="1057550"/>
            <a:ext cx="17940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ahoma"/>
              <a:buNone/>
            </a:pPr>
            <a:r>
              <a:rPr b="1" lang="en-US" sz="16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dataless SEED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ASCII)</a:t>
            </a:r>
            <a:endParaRPr/>
          </a:p>
        </p:txBody>
      </p:sp>
      <p:cxnSp>
        <p:nvCxnSpPr>
          <p:cNvPr id="350" name="Google Shape;350;p27"/>
          <p:cNvCxnSpPr/>
          <p:nvPr/>
        </p:nvCxnSpPr>
        <p:spPr>
          <a:xfrm flipH="1" rot="10800000">
            <a:off x="3053250" y="2293425"/>
            <a:ext cx="1688400" cy="84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51" name="Google Shape;351;p27"/>
          <p:cNvSpPr txBox="1"/>
          <p:nvPr/>
        </p:nvSpPr>
        <p:spPr>
          <a:xfrm>
            <a:off x="7123575" y="1439375"/>
            <a:ext cx="17940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3C78D8"/>
                </a:solidFill>
              </a:rPr>
              <a:t>StationXML</a:t>
            </a:r>
            <a:endParaRPr b="1" sz="2200" u="sng">
              <a:solidFill>
                <a:srgbClr val="3C78D8"/>
              </a:solidFill>
            </a:endParaRPr>
          </a:p>
        </p:txBody>
      </p:sp>
      <p:sp>
        <p:nvSpPr>
          <p:cNvPr id="352" name="Google Shape;352;p27"/>
          <p:cNvSpPr txBox="1"/>
          <p:nvPr/>
        </p:nvSpPr>
        <p:spPr>
          <a:xfrm>
            <a:off x="7123575" y="3488925"/>
            <a:ext cx="17940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3C78D8"/>
                </a:solidFill>
              </a:rPr>
              <a:t>???</a:t>
            </a:r>
            <a:endParaRPr b="1" sz="2200" u="sng">
              <a:solidFill>
                <a:srgbClr val="3C78D8"/>
              </a:solidFill>
            </a:endParaRPr>
          </a:p>
        </p:txBody>
      </p:sp>
      <p:pic>
        <p:nvPicPr>
          <p:cNvPr id="353" name="Google Shape;3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7" y="58250"/>
            <a:ext cx="891800" cy="4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 of miniSEED 2.4</a:t>
            </a:r>
            <a:endParaRPr/>
          </a:p>
        </p:txBody>
      </p:sp>
      <p:sp>
        <p:nvSpPr>
          <p:cNvPr id="359" name="Google Shape;359;p28"/>
          <p:cNvSpPr txBox="1"/>
          <p:nvPr>
            <p:ph idx="1" type="body"/>
          </p:nvPr>
        </p:nvSpPr>
        <p:spPr>
          <a:xfrm>
            <a:off x="1303800" y="1122225"/>
            <a:ext cx="7840200" cy="3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Fixed width identifiers (aka codes), with a single naming scheme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Many awkward-isms (e.g. record length) or retroactive confirmation (byte order)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Bizarrely complex time presentation:</a:t>
            </a:r>
            <a:endParaRPr sz="1800"/>
          </a:p>
          <a:p>
            <a:pPr indent="-342900" lvl="1" marL="91440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Base + 2 x microseconds + correction + corr flag (+ leap second)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Custom, blockette structure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1500"/>
              </a:spcAft>
              <a:buSzPts val="1800"/>
              <a:buChar char="●"/>
            </a:pPr>
            <a:r>
              <a:rPr lang="en-US" sz="1800"/>
              <a:t>Fixed record lengths, blessing and curse</a:t>
            </a:r>
            <a:endParaRPr sz="1800"/>
          </a:p>
        </p:txBody>
      </p:sp>
      <p:pic>
        <p:nvPicPr>
          <p:cNvPr id="360" name="Google Shape;3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7" y="58250"/>
            <a:ext cx="891800" cy="4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Identifiers need expansion</a:t>
            </a:r>
            <a:endParaRPr/>
          </a:p>
        </p:txBody>
      </p:sp>
      <p:sp>
        <p:nvSpPr>
          <p:cNvPr id="366" name="Google Shape;366;p29"/>
          <p:cNvSpPr txBox="1"/>
          <p:nvPr>
            <p:ph idx="1" type="body"/>
          </p:nvPr>
        </p:nvSpPr>
        <p:spPr>
          <a:xfrm>
            <a:off x="178400" y="1505800"/>
            <a:ext cx="2999700" cy="3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Not ready for Large-N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Temporary network codes are a kludge, painful when reused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Out of instrument identifier codes</a:t>
            </a:r>
            <a:endParaRPr sz="1800"/>
          </a:p>
          <a:p>
            <a:pPr indent="-342900" lvl="0" marL="457200" rtl="0" algn="l">
              <a:lnSpc>
                <a:spcPct val="113000"/>
              </a:lnSpc>
              <a:spcBef>
                <a:spcPts val="1500"/>
              </a:spcBef>
              <a:spcAft>
                <a:spcPts val="1500"/>
              </a:spcAft>
              <a:buSzPts val="1800"/>
              <a:buChar char="●"/>
            </a:pPr>
            <a:r>
              <a:rPr lang="en-US" sz="1800"/>
              <a:t>No sensible way to ID derived or synthetic data explicitly</a:t>
            </a:r>
            <a:endParaRPr sz="1800"/>
          </a:p>
        </p:txBody>
      </p:sp>
      <p:grpSp>
        <p:nvGrpSpPr>
          <p:cNvPr id="367" name="Google Shape;367;p29"/>
          <p:cNvGrpSpPr/>
          <p:nvPr/>
        </p:nvGrpSpPr>
        <p:grpSpPr>
          <a:xfrm>
            <a:off x="3330500" y="829850"/>
            <a:ext cx="4270800" cy="4161251"/>
            <a:chOff x="3330500" y="829850"/>
            <a:chExt cx="4270800" cy="4161251"/>
          </a:xfrm>
        </p:grpSpPr>
        <p:pic>
          <p:nvPicPr>
            <p:cNvPr id="368" name="Google Shape;368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30500" y="1209950"/>
              <a:ext cx="4118678" cy="3781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9"/>
            <p:cNvSpPr txBox="1"/>
            <p:nvPr/>
          </p:nvSpPr>
          <p:spPr>
            <a:xfrm>
              <a:off x="3330500" y="829850"/>
              <a:ext cx="42708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Sagebrush Flats: 1,108 sensors in a 0.46 km</a:t>
              </a:r>
              <a:r>
                <a:rPr baseline="30000" lang="en-US"/>
                <a:t>2</a:t>
              </a:r>
              <a:r>
                <a:rPr lang="en-US"/>
                <a:t> area</a:t>
              </a:r>
              <a:endParaRPr/>
            </a:p>
          </p:txBody>
        </p:sp>
      </p:grpSp>
      <p:grpSp>
        <p:nvGrpSpPr>
          <p:cNvPr id="370" name="Google Shape;370;p29"/>
          <p:cNvGrpSpPr/>
          <p:nvPr/>
        </p:nvGrpSpPr>
        <p:grpSpPr>
          <a:xfrm>
            <a:off x="5291775" y="496675"/>
            <a:ext cx="3713825" cy="4494413"/>
            <a:chOff x="5307625" y="473225"/>
            <a:chExt cx="3713825" cy="4494413"/>
          </a:xfrm>
        </p:grpSpPr>
        <p:pic>
          <p:nvPicPr>
            <p:cNvPr id="371" name="Google Shape;371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07626" y="853313"/>
              <a:ext cx="3713824" cy="411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29"/>
            <p:cNvSpPr txBox="1"/>
            <p:nvPr/>
          </p:nvSpPr>
          <p:spPr>
            <a:xfrm>
              <a:off x="5307625" y="473225"/>
              <a:ext cx="37137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Sweetwater: 2,268 sensors in a 7x km</a:t>
              </a:r>
              <a:r>
                <a:rPr baseline="30000" lang="en-US"/>
                <a:t>2</a:t>
              </a:r>
              <a:r>
                <a:rPr lang="en-US"/>
                <a:t> area</a:t>
              </a:r>
              <a:endParaRPr/>
            </a:p>
          </p:txBody>
        </p:sp>
      </p:grpSp>
      <p:pic>
        <p:nvPicPr>
          <p:cNvPr id="373" name="Google Shape;3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7" y="58250"/>
            <a:ext cx="891800" cy="4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FDSN steps towards a next generation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series format  </a:t>
            </a:r>
            <a:endParaRPr/>
          </a:p>
        </p:txBody>
      </p:sp>
      <p:sp>
        <p:nvSpPr>
          <p:cNvPr id="379" name="Google Shape;379;p30"/>
          <p:cNvSpPr txBox="1"/>
          <p:nvPr>
            <p:ph idx="1" type="body"/>
          </p:nvPr>
        </p:nvSpPr>
        <p:spPr>
          <a:xfrm>
            <a:off x="1303800" y="1122225"/>
            <a:ext cx="7577100" cy="3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Mid-2016</a:t>
            </a:r>
            <a:r>
              <a:rPr lang="en-US" sz="1800"/>
              <a:t>: IRIS spearheads a process to develop a next generation miniSEED, starting with a “strawman” as a nucleus for discussion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Significant feedback received from a broad range of stakeholders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800"/>
              <a:t>Early-2017</a:t>
            </a:r>
            <a:r>
              <a:rPr lang="en-US" sz="1800"/>
              <a:t>: Focussed Working Group II meeting in Utrecht, the Netherlands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800"/>
              <a:t>Mid-2017</a:t>
            </a:r>
            <a:r>
              <a:rPr lang="en-US" sz="1800"/>
              <a:t>: FDSN General Assembly, report from focus meeting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 sz="1800"/>
              <a:t>Early-2018</a:t>
            </a:r>
            <a:r>
              <a:rPr lang="en-US" sz="1800"/>
              <a:t>: Working Group II process re-initiated to collaboratively determine requirements for a next generation time series specification</a:t>
            </a:r>
            <a:endParaRPr sz="1800"/>
          </a:p>
        </p:txBody>
      </p:sp>
      <p:pic>
        <p:nvPicPr>
          <p:cNvPr id="380" name="Google Shape;3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7" y="58250"/>
            <a:ext cx="891800" cy="4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>
            <p:ph type="title"/>
          </p:nvPr>
        </p:nvSpPr>
        <p:spPr>
          <a:xfrm>
            <a:off x="1303800" y="58250"/>
            <a:ext cx="78402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Generation Format (NGF) requirements</a:t>
            </a:r>
            <a:endParaRPr/>
          </a:p>
        </p:txBody>
      </p:sp>
      <p:sp>
        <p:nvSpPr>
          <p:cNvPr id="386" name="Google Shape;386;p31"/>
          <p:cNvSpPr txBox="1"/>
          <p:nvPr>
            <p:ph idx="1" type="body"/>
          </p:nvPr>
        </p:nvSpPr>
        <p:spPr>
          <a:xfrm>
            <a:off x="1303800" y="1122225"/>
            <a:ext cx="7577100" cy="40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Use a </a:t>
            </a:r>
            <a:r>
              <a:rPr lang="en-US" sz="1400" u="sng"/>
              <a:t>time series identifier</a:t>
            </a:r>
            <a:r>
              <a:rPr lang="en-US" sz="1400"/>
              <a:t> that is a single, mandatory but flexible name-spaced string for the in the approximate form:</a:t>
            </a:r>
            <a:endParaRPr sz="1400"/>
          </a:p>
          <a:p>
            <a:pPr indent="4572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FDSN:&lt;network&gt;_&lt;station&gt;_&lt;location&gt;_&lt;channel&gt;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Parsable without resolving with heuristic checks.  Information not in an initial, fixed header should be encoded in a standardized format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Data loss is acceptable, a few cases of very rarely or never used structures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Include a CRC for the whole record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Include a format version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Include a data publication version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Allow arbitrary extra headers in a key-value data structure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Allow variable record lengths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Nanosecond time resolution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Double precision sampling rate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Historical problem areas fixed, e.g. set fixed byte order, no unapplied time corr., etc.</a:t>
            </a:r>
            <a:endParaRPr sz="1400"/>
          </a:p>
        </p:txBody>
      </p:sp>
      <p:pic>
        <p:nvPicPr>
          <p:cNvPr id="387" name="Google Shape;3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7" y="58250"/>
            <a:ext cx="891800" cy="4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Expansion of time series identifiers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Likely the most impactful change</a:t>
            </a:r>
            <a:endParaRPr sz="2400"/>
          </a:p>
        </p:txBody>
      </p:sp>
      <p:sp>
        <p:nvSpPr>
          <p:cNvPr id="393" name="Google Shape;393;p32"/>
          <p:cNvSpPr txBox="1"/>
          <p:nvPr>
            <p:ph idx="1" type="body"/>
          </p:nvPr>
        </p:nvSpPr>
        <p:spPr>
          <a:xfrm>
            <a:off x="1303800" y="1520700"/>
            <a:ext cx="4192200" cy="26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/>
              <a:t>Currently</a:t>
            </a:r>
            <a:endParaRPr b="1" sz="2000" u="sng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Network code (2 characters)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Station code (5 characters)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Location code (2 characters)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/>
              <a:t>Channel code (3 individual codes)</a:t>
            </a:r>
            <a:endParaRPr sz="2000"/>
          </a:p>
        </p:txBody>
      </p:sp>
      <p:sp>
        <p:nvSpPr>
          <p:cNvPr id="394" name="Google Shape;394;p32"/>
          <p:cNvSpPr txBox="1"/>
          <p:nvPr>
            <p:ph idx="1" type="body"/>
          </p:nvPr>
        </p:nvSpPr>
        <p:spPr>
          <a:xfrm>
            <a:off x="5683750" y="1520700"/>
            <a:ext cx="3369300" cy="30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/>
              <a:t>Expansion</a:t>
            </a:r>
            <a:endParaRPr b="1"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8 characters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8 characters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8 characters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3, 4 or more characters</a:t>
            </a:r>
            <a:endParaRPr sz="2000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/>
              <a:t>  New sub-codes possible!</a:t>
            </a:r>
            <a:endParaRPr sz="2000"/>
          </a:p>
        </p:txBody>
      </p:sp>
      <p:pic>
        <p:nvPicPr>
          <p:cNvPr id="395" name="Google Shape;3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0" y="58250"/>
            <a:ext cx="818375" cy="6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 txBox="1"/>
          <p:nvPr>
            <p:ph idx="1" type="body"/>
          </p:nvPr>
        </p:nvSpPr>
        <p:spPr>
          <a:xfrm>
            <a:off x="467650" y="4644250"/>
            <a:ext cx="8351100" cy="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/>
              <a:t>Note: recycling temporary network codes no longer needed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type="title"/>
          </p:nvPr>
        </p:nvSpPr>
        <p:spPr>
          <a:xfrm>
            <a:off x="1303800" y="582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URI form of combined identifier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02" name="Google Shape;402;p33"/>
          <p:cNvSpPr txBox="1"/>
          <p:nvPr/>
        </p:nvSpPr>
        <p:spPr>
          <a:xfrm>
            <a:off x="1303800" y="809050"/>
            <a:ext cx="7756200" cy="23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Form of the new identifier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nsolas"/>
                <a:ea typeface="Consolas"/>
                <a:cs typeface="Consolas"/>
                <a:sym typeface="Consolas"/>
              </a:rPr>
              <a:t>XFDSN:&lt;network&gt;_&lt;station&gt;_&lt;location&gt;_&lt;band&gt;_&lt;source&gt;_&lt;position&gt;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	where </a:t>
            </a:r>
            <a:r>
              <a:rPr b="1" lang="en-US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channel</a:t>
            </a:r>
            <a:r>
              <a:rPr lang="en-US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has been subdivided into</a:t>
            </a:r>
            <a:r>
              <a:rPr b="1" lang="en-US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band, source and position</a:t>
            </a:r>
            <a:endParaRPr b="1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3" name="Google Shape;403;p33"/>
          <p:cNvSpPr txBox="1"/>
          <p:nvPr/>
        </p:nvSpPr>
        <p:spPr>
          <a:xfrm>
            <a:off x="377500" y="2571750"/>
            <a:ext cx="83196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Example identifiers: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XFDSN:IU_COLA_00_B_H_Z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(network=IU, station=COLA, location=00 and channel=B_H_Z)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XFDSN:NL_HGN__L_H_Z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(network=NL, station=HGN, location is empty and channel=L_H_Z)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2"/>
                </a:solidFill>
              </a:rPr>
              <a:t>FDSN identifiers and “extended” FDSN can be mapped, as long as they fit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04" name="Google Shape;4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0" y="58250"/>
            <a:ext cx="818375" cy="6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/>
          <p:nvPr>
            <p:ph type="title"/>
          </p:nvPr>
        </p:nvSpPr>
        <p:spPr>
          <a:xfrm>
            <a:off x="1303800" y="58250"/>
            <a:ext cx="77562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IRIS’s </a:t>
            </a:r>
            <a:r>
              <a:rPr lang="en-US"/>
              <a:t>xSEED specification: </a:t>
            </a:r>
            <a:r>
              <a:rPr lang="en-US"/>
              <a:t>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10" name="Google Shape;410;p34"/>
          <p:cNvSpPr txBox="1"/>
          <p:nvPr/>
        </p:nvSpPr>
        <p:spPr>
          <a:xfrm>
            <a:off x="1303800" y="895325"/>
            <a:ext cx="77562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A foundation for the new format</a:t>
            </a:r>
            <a:r>
              <a:rPr lang="en-US" sz="2000"/>
              <a:t>: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xSEED validator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xSEED reference data set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/>
              <a:t>libmseed  - miniSEED library (reads old and new formats) </a:t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11" name="Google Shape;4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0" y="58250"/>
            <a:ext cx="818375" cy="6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438" y="1328525"/>
            <a:ext cx="438000" cy="4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/>
          <p:cNvSpPr txBox="1"/>
          <p:nvPr/>
        </p:nvSpPr>
        <p:spPr>
          <a:xfrm>
            <a:off x="186450" y="3150125"/>
            <a:ext cx="8771100" cy="17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The goal</a:t>
            </a:r>
            <a:r>
              <a:rPr lang="en-US" sz="2000"/>
              <a:t>: software that allows seamless use of both old and new formats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IRIS-maintained converters and other miniSEED software will be updated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ObsPy will be updated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14" name="Google Shape;4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588" y="1791238"/>
            <a:ext cx="438000" cy="4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5838" y="2286850"/>
            <a:ext cx="438000" cy="4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