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</p:sldMasterIdLst>
  <p:sldIdLst>
    <p:sldId id="256" r:id="rId2"/>
    <p:sldId id="261" r:id="rId3"/>
    <p:sldId id="271" r:id="rId4"/>
    <p:sldId id="262" r:id="rId5"/>
    <p:sldId id="263" r:id="rId6"/>
    <p:sldId id="264" r:id="rId7"/>
    <p:sldId id="281" r:id="rId8"/>
    <p:sldId id="259" r:id="rId9"/>
    <p:sldId id="266" r:id="rId10"/>
    <p:sldId id="267" r:id="rId11"/>
    <p:sldId id="274" r:id="rId12"/>
    <p:sldId id="291" r:id="rId13"/>
    <p:sldId id="292" r:id="rId14"/>
    <p:sldId id="270" r:id="rId15"/>
    <p:sldId id="275" r:id="rId16"/>
    <p:sldId id="273" r:id="rId17"/>
    <p:sldId id="277" r:id="rId18"/>
    <p:sldId id="293" r:id="rId19"/>
    <p:sldId id="278" r:id="rId20"/>
    <p:sldId id="268" r:id="rId21"/>
    <p:sldId id="269" r:id="rId22"/>
    <p:sldId id="279" r:id="rId23"/>
    <p:sldId id="280" r:id="rId24"/>
    <p:sldId id="282" r:id="rId25"/>
    <p:sldId id="260" r:id="rId26"/>
    <p:sldId id="284" r:id="rId27"/>
    <p:sldId id="287" r:id="rId28"/>
    <p:sldId id="285" r:id="rId29"/>
    <p:sldId id="288" r:id="rId30"/>
    <p:sldId id="286" r:id="rId31"/>
    <p:sldId id="289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27FB9E-811E-D64C-B076-ECA3EAA2E670}">
          <p14:sldIdLst>
            <p14:sldId id="256"/>
            <p14:sldId id="261"/>
          </p14:sldIdLst>
        </p14:section>
        <p14:section name="Introduction" id="{711DFE90-71DA-1749-8565-FB5386949BEE}">
          <p14:sldIdLst>
            <p14:sldId id="271"/>
            <p14:sldId id="262"/>
            <p14:sldId id="263"/>
            <p14:sldId id="264"/>
          </p14:sldIdLst>
        </p14:section>
        <p14:section name="Web Services" id="{3785792D-28F4-0440-8EA4-82E54AB589FE}">
          <p14:sldIdLst>
            <p14:sldId id="281"/>
            <p14:sldId id="259"/>
            <p14:sldId id="266"/>
            <p14:sldId id="267"/>
            <p14:sldId id="274"/>
            <p14:sldId id="291"/>
            <p14:sldId id="292"/>
            <p14:sldId id="270"/>
            <p14:sldId id="275"/>
            <p14:sldId id="273"/>
            <p14:sldId id="277"/>
            <p14:sldId id="293"/>
            <p14:sldId id="278"/>
            <p14:sldId id="268"/>
            <p14:sldId id="269"/>
            <p14:sldId id="279"/>
            <p14:sldId id="280"/>
          </p14:sldIdLst>
        </p14:section>
        <p14:section name="Clients" id="{0D388BBF-B962-E74E-B4A0-5CF42C44FFEE}">
          <p14:sldIdLst>
            <p14:sldId id="282"/>
            <p14:sldId id="260"/>
            <p14:sldId id="284"/>
            <p14:sldId id="287"/>
            <p14:sldId id="285"/>
            <p14:sldId id="288"/>
            <p14:sldId id="286"/>
            <p14:sldId id="289"/>
          </p14:sldIdLst>
        </p14:section>
        <p14:section name="Honorable Mentions" id="{35A4D3D5-7C06-E94A-9013-8E397BA4214E}">
          <p14:sldIdLst>
            <p14:sldId id="29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AEAE"/>
    <a:srgbClr val="451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 autoAdjust="0"/>
    <p:restoredTop sz="95775" autoAdjust="0"/>
  </p:normalViewPr>
  <p:slideViewPr>
    <p:cSldViewPr snapToGrid="0" snapToObjects="1">
      <p:cViewPr varScale="1">
        <p:scale>
          <a:sx n="106" d="100"/>
          <a:sy n="106" d="100"/>
        </p:scale>
        <p:origin x="-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measurements/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measurements/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measurements/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ervice.iris.edu/mustang/measurements/1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hyperlink" Target="http://service.iris.edu/mustang/noise-pdf/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noise-psd/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s://profile.usgs.gov/myscience/upload_folder/ci2012Feb2217152844121McNamaraBuland_BSSA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noise-pdf-browser/1" TargetMode="Externa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noise-pdf-browser/1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noise-mode-timeseries/1" TargetMode="Externa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noise-mode-timeseries/1" TargetMode="Externa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noise-spectrogram/1" TargetMode="Externa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noise-spectrogram/1" TargetMode="Externa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noise-spectrogram/1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s.iris.edu/mustang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s.iris.edu/mustang/databrowser/" TargetMode="Externa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s.iris.edu/mustang/databrowser/" TargetMode="Externa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asso.iris.edu/" TargetMode="Externa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asso.iris.ed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s.iris.edu/mustang/mustangular" TargetMode="Externa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s.iris.edu/mustang/mustangular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github.com/iris-edu/ispaq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service.iris.edu" TargetMode="External"/><Relationship Id="rId3" Type="http://schemas.openxmlformats.org/officeDocument/2006/relationships/hyperlink" Target="service.iris.edu%5Cmusta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ervice.iris.edu/mustang/noise-psd/1" TargetMode="External"/><Relationship Id="rId4" Type="http://schemas.openxmlformats.org/officeDocument/2006/relationships/hyperlink" Target="http://service.iris.edu/mustang/noise-pdf/1" TargetMode="External"/><Relationship Id="rId5" Type="http://schemas.openxmlformats.org/officeDocument/2006/relationships/hyperlink" Target="http://service.iris.edu/mustang/noise-pdf-browser/1" TargetMode="External"/><Relationship Id="rId6" Type="http://schemas.openxmlformats.org/officeDocument/2006/relationships/hyperlink" Target="http://service.iris.edu/mustang/noise-mode-timeseries/1" TargetMode="External"/><Relationship Id="rId7" Type="http://schemas.openxmlformats.org/officeDocument/2006/relationships/hyperlink" Target="http://service.iris.edu/mustang/noise-spectrogram/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.iris.edu/mustang/measurements/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MUstang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747688" cy="819263"/>
          </a:xfrm>
        </p:spPr>
        <p:txBody>
          <a:bodyPr/>
          <a:lstStyle/>
          <a:p>
            <a:r>
              <a:rPr lang="en-US" dirty="0" smtClean="0"/>
              <a:t>Quality Assurance tools available through IRIS</a:t>
            </a:r>
            <a:endParaRPr lang="en-US" dirty="0"/>
          </a:p>
        </p:txBody>
      </p:sp>
      <p:pic>
        <p:nvPicPr>
          <p:cNvPr id="4" name="Picture 3" descr="iris_color_screen_lrg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9" y="5623423"/>
            <a:ext cx="1302000" cy="882411"/>
          </a:xfrm>
          <a:prstGeom prst="rect">
            <a:avLst/>
          </a:prstGeom>
        </p:spPr>
      </p:pic>
      <p:pic>
        <p:nvPicPr>
          <p:cNvPr id="5" name="Picture 4" descr="NSF_4-Color_bitmap_Logo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87" y="5454664"/>
            <a:ext cx="1213585" cy="1219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7567" y="5762461"/>
            <a:ext cx="5226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This material is based upon work supported by SAGE which is a major facility fully funded by the National Science Foundation</a:t>
            </a:r>
            <a:r>
              <a:rPr lang="en-US" sz="1400" i="1" dirty="0" smtClean="0"/>
              <a:t>.</a:t>
            </a:r>
          </a:p>
          <a:p>
            <a:pPr algn="r"/>
            <a:r>
              <a:rPr lang="en-US" sz="1400" i="1" dirty="0" smtClean="0"/>
              <a:t>EAR-1724509 - SAGE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07825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Measurements </a:t>
            </a:r>
            <a:r>
              <a:rPr lang="mr-IN" sz="2000" dirty="0" smtClean="0"/>
              <a:t>–</a:t>
            </a:r>
            <a:r>
              <a:rPr lang="en-US" sz="2000" dirty="0" smtClean="0"/>
              <a:t> The majority of MUSTANG</a:t>
            </a:r>
            <a:r>
              <a:rPr lang="en-US" sz="2000" dirty="0"/>
              <a:t> </a:t>
            </a:r>
            <a:r>
              <a:rPr lang="en-US" sz="2000" dirty="0" smtClean="0"/>
              <a:t>metrics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985805" y="6310386"/>
            <a:ext cx="5172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http://service.iris.edu/mustang/measurements/1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5806" y="1557762"/>
            <a:ext cx="670099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metric is the algorithm, a </a:t>
            </a:r>
            <a:r>
              <a:rPr lang="en-US" sz="1600" i="1" dirty="0" smtClean="0"/>
              <a:t>measurement</a:t>
            </a:r>
            <a:r>
              <a:rPr lang="en-US" sz="1600" dirty="0" smtClean="0"/>
              <a:t> is the value</a:t>
            </a:r>
          </a:p>
          <a:p>
            <a:endParaRPr lang="en-US" sz="1600" dirty="0"/>
          </a:p>
          <a:p>
            <a:r>
              <a:rPr lang="en-US" sz="1600" i="1" dirty="0" smtClean="0"/>
              <a:t>Most</a:t>
            </a:r>
            <a:r>
              <a:rPr lang="en-US" sz="1600" dirty="0" smtClean="0"/>
              <a:t> metrics are calculated on each channel at a station, the “target</a:t>
            </a:r>
            <a:r>
              <a:rPr lang="en-US" sz="1600" dirty="0" smtClean="0"/>
              <a:t>”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 </a:t>
            </a:r>
            <a:r>
              <a:rPr lang="en-US" sz="1600" dirty="0" smtClean="0"/>
              <a:t>Some are on pairs of channels, locations, or stations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i="1" dirty="0" smtClean="0"/>
              <a:t>Most</a:t>
            </a:r>
            <a:r>
              <a:rPr lang="en-US" sz="1600" dirty="0" smtClean="0"/>
              <a:t> metrics are calculated daily, 00:00:00-23:59:</a:t>
            </a:r>
            <a:r>
              <a:rPr lang="en-US" sz="1600" dirty="0" smtClean="0"/>
              <a:t>59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 </a:t>
            </a:r>
            <a:r>
              <a:rPr lang="en-US" sz="1600" dirty="0" smtClean="0"/>
              <a:t>Some are shorter and could have more than one per day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i="1" dirty="0" smtClean="0"/>
              <a:t>Most</a:t>
            </a:r>
            <a:r>
              <a:rPr lang="en-US" sz="1600" dirty="0" smtClean="0"/>
              <a:t> metrics are pre-computed, but</a:t>
            </a:r>
            <a:r>
              <a:rPr lang="mr-IN" sz="1600" dirty="0" smtClean="0"/>
              <a:t>…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NEW: *The new </a:t>
            </a:r>
            <a:r>
              <a:rPr lang="en-US" sz="1600" dirty="0" err="1" smtClean="0"/>
              <a:t>ts</a:t>
            </a:r>
            <a:r>
              <a:rPr lang="en-US" sz="1600" dirty="0" smtClean="0"/>
              <a:t>_ metrics are computed on the fly*</a:t>
            </a:r>
          </a:p>
          <a:p>
            <a:pPr marL="742950" lvl="1" indent="-285750">
              <a:buFont typeface="Wingdings" charset="2"/>
              <a:buChar char="Ø"/>
            </a:pPr>
            <a:endParaRPr lang="en-US" sz="1600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/>
              <a:t>Provides </a:t>
            </a:r>
            <a:r>
              <a:rPr lang="en-US" sz="1600" dirty="0" smtClean="0"/>
              <a:t>daily values OR total values for the entire time range</a:t>
            </a:r>
          </a:p>
          <a:p>
            <a:pPr marL="742950" lvl="1" indent="-285750">
              <a:buFont typeface="Wingdings" charset="2"/>
              <a:buChar char="Ø"/>
            </a:pPr>
            <a:endParaRPr lang="en-US" sz="1600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err="1" smtClean="0"/>
              <a:t>ts_num_gaps</a:t>
            </a:r>
            <a:r>
              <a:rPr lang="en-US" sz="1600" dirty="0" smtClean="0"/>
              <a:t>, </a:t>
            </a:r>
            <a:r>
              <a:rPr lang="en-US" sz="1600" dirty="0" err="1" smtClean="0"/>
              <a:t>ts_percent_availability</a:t>
            </a:r>
            <a:r>
              <a:rPr lang="en-US" sz="1600" dirty="0" smtClean="0"/>
              <a:t>, </a:t>
            </a:r>
            <a:r>
              <a:rPr lang="en-US" sz="1600" dirty="0" err="1" smtClean="0"/>
              <a:t>ts_gap_length</a:t>
            </a:r>
            <a:r>
              <a:rPr lang="en-US" sz="1600" dirty="0" smtClean="0"/>
              <a:t>, </a:t>
            </a:r>
            <a:r>
              <a:rPr lang="en-US" sz="1600" dirty="0" err="1" smtClean="0"/>
              <a:t>ts_max_gap</a:t>
            </a:r>
            <a:r>
              <a:rPr lang="en-US" sz="1600" dirty="0" smtClean="0"/>
              <a:t>, </a:t>
            </a:r>
            <a:r>
              <a:rPr lang="en-US" sz="1600" dirty="0" err="1" smtClean="0"/>
              <a:t>ts_continuity</a:t>
            </a:r>
            <a:endParaRPr lang="en-US" sz="1600" dirty="0" smtClean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722838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measurements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r>
                        <a:rPr lang="en-US" sz="1400" dirty="0"/>
                        <a:t>-browser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noise-mode-</a:t>
                      </a:r>
                      <a:r>
                        <a:rPr lang="en-US" sz="1400" dirty="0" err="1"/>
                        <a:t>timeseries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noise-spectrogram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34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Measurements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985805" y="6310386"/>
            <a:ext cx="5172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http://service.iris.edu/mustang/measurements/1</a:t>
            </a:r>
            <a:endParaRPr lang="en-US" dirty="0"/>
          </a:p>
        </p:txBody>
      </p:sp>
      <p:pic>
        <p:nvPicPr>
          <p:cNvPr id="8" name="Picture 7" descr="Screen Shot 2018-11-29 at 8.30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57" y="1508065"/>
            <a:ext cx="3684804" cy="3009019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969974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measurements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r>
                        <a:rPr lang="en-US" sz="1400" dirty="0"/>
                        <a:t>-browser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noise-mode-</a:t>
                      </a:r>
                      <a:r>
                        <a:rPr lang="en-US" sz="1400" dirty="0" err="1"/>
                        <a:t>timeseries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noise-spectrogram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Picture 6" descr="Screen Shot 2018-11-29 at 8.32.5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2"/>
          <a:stretch/>
        </p:blipFill>
        <p:spPr>
          <a:xfrm>
            <a:off x="2165157" y="4604431"/>
            <a:ext cx="4788345" cy="1552806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45918" y="1476072"/>
            <a:ext cx="25408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URL Builder guides through the structure of the query</a:t>
            </a:r>
          </a:p>
          <a:p>
            <a:endParaRPr lang="en-US" sz="1600" dirty="0"/>
          </a:p>
          <a:p>
            <a:r>
              <a:rPr lang="en-US" sz="1600" dirty="0" smtClean="0"/>
              <a:t>Can produce more complicated queries than builder does</a:t>
            </a:r>
          </a:p>
          <a:p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953502" y="4833798"/>
            <a:ext cx="1733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Value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Target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Start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End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Load Date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8317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Measurements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985805" y="6310386"/>
            <a:ext cx="5172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http://service.iris.edu/mustang/measurements/1</a:t>
            </a:r>
            <a:endParaRPr lang="en-US" dirty="0"/>
          </a:p>
        </p:txBody>
      </p:sp>
      <p:pic>
        <p:nvPicPr>
          <p:cNvPr id="9" name="Picture 8" descr="Screen Shot 2018-11-29 at 8.32.5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2"/>
          <a:stretch/>
        </p:blipFill>
        <p:spPr>
          <a:xfrm>
            <a:off x="2101434" y="1896577"/>
            <a:ext cx="4788345" cy="1552806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Screen Shot 2018-11-29 at 8.36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32" y="3855440"/>
            <a:ext cx="4579493" cy="2165927"/>
          </a:xfrm>
          <a:prstGeom prst="rect">
            <a:avLst/>
          </a:prstGeom>
        </p:spPr>
      </p:pic>
      <p:pic>
        <p:nvPicPr>
          <p:cNvPr id="11" name="Picture 10" descr="Screen Shot 2018-11-29 at 8.36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47" y="2941550"/>
            <a:ext cx="1927935" cy="3623711"/>
          </a:xfrm>
          <a:prstGeom prst="rect">
            <a:avLst/>
          </a:prstGeom>
        </p:spPr>
      </p:pic>
      <p:pic>
        <p:nvPicPr>
          <p:cNvPr id="10" name="Picture 9" descr="Screen Shot 2018-11-29 at 8.35.5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00" y="896191"/>
            <a:ext cx="1930064" cy="1496956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932937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measurements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r>
                        <a:rPr lang="en-US" sz="1400" dirty="0"/>
                        <a:t>-browser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noise-mode-</a:t>
                      </a:r>
                      <a:r>
                        <a:rPr lang="en-US" sz="1400" dirty="0" err="1"/>
                        <a:t>timeseries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noise-spectrogram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2181" y="1555489"/>
            <a:ext cx="60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2181" y="3513334"/>
            <a:ext cx="65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XML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33200" y="522596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3200" y="2568583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7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8-12-03 at 3.59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58" y="1278721"/>
            <a:ext cx="6460185" cy="5031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Measurements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985805" y="6310386"/>
            <a:ext cx="5172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http://service.iris.edu/mustang/measurements/1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12810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measurements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r>
                        <a:rPr lang="en-US" sz="1400" dirty="0"/>
                        <a:t>-browser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noise-mode-</a:t>
                      </a:r>
                      <a:r>
                        <a:rPr lang="en-US" sz="1400" dirty="0" err="1"/>
                        <a:t>timeseries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noise-spectrogram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 descr="Screen Shot 2018-12-04 at 11.55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05" y="2300288"/>
            <a:ext cx="3992017" cy="2268076"/>
          </a:xfrm>
          <a:prstGeom prst="rect">
            <a:avLst/>
          </a:prstGeom>
          <a:ln w="12700" cmpd="sng">
            <a:solidFill>
              <a:srgbClr val="451E84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543909" y="4701505"/>
            <a:ext cx="1577347" cy="398789"/>
          </a:xfrm>
          <a:prstGeom prst="rect">
            <a:avLst/>
          </a:prstGeom>
          <a:noFill/>
          <a:ln w="12700" cmpd="sng">
            <a:solidFill>
              <a:srgbClr val="451E8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7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17755" y="1809770"/>
            <a:ext cx="60793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PSD</a:t>
            </a:r>
            <a:r>
              <a:rPr lang="en-US" sz="2000" dirty="0" smtClean="0"/>
              <a:t>s</a:t>
            </a:r>
            <a:r>
              <a:rPr lang="en-US" dirty="0" smtClean="0"/>
              <a:t> are a computation of how much energy there is at different frequencies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Is there a lot of high frequency signal? Low frequency?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Computed on hour segments, with half hour overlap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Each colored line is a single, hour-long PSD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b="1" dirty="0" smtClean="0"/>
              <a:t>PDF</a:t>
            </a:r>
            <a:r>
              <a:rPr lang="en-US" sz="2000" dirty="0" smtClean="0"/>
              <a:t>s</a:t>
            </a:r>
            <a:r>
              <a:rPr lang="en-US" dirty="0" smtClean="0"/>
              <a:t> </a:t>
            </a:r>
            <a:r>
              <a:rPr lang="en-US" dirty="0"/>
              <a:t>take many PSDs and create a histogram of how many cross into each frequency-power bin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What’s the probability that the SNCL will have a given power for a given </a:t>
            </a:r>
            <a:r>
              <a:rPr lang="en-US" dirty="0" smtClean="0"/>
              <a:t>frequency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Color indicates probability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Noise Profiles </a:t>
            </a:r>
            <a:r>
              <a:rPr lang="mr-IN" sz="2000" dirty="0" smtClean="0"/>
              <a:t>–</a:t>
            </a:r>
            <a:r>
              <a:rPr lang="en-US" sz="2000" dirty="0" smtClean="0"/>
              <a:t> PSDs and PDFs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579326" y="3657822"/>
            <a:ext cx="4508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dirty="0">
                <a:hlinkClick r:id="rId2"/>
              </a:rPr>
              <a:t>http://service.iris.edu/mustang/noise-psd/1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828260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measurements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noise-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psd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noise-</a:t>
                      </a:r>
                      <a:r>
                        <a:rPr lang="en-US" sz="1400" dirty="0" err="1">
                          <a:solidFill>
                            <a:srgbClr val="FFFFFF"/>
                          </a:solidFill>
                        </a:rPr>
                        <a:t>pdf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r>
                        <a:rPr lang="en-US" sz="1400" dirty="0"/>
                        <a:t>-browser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noise-mode-</a:t>
                      </a:r>
                      <a:r>
                        <a:rPr lang="en-US" sz="1400" dirty="0" err="1"/>
                        <a:t>timeseries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noise-spectrogram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Picture 10" descr="agu_psd_examp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4" t="35048" r="9954" b="14783"/>
          <a:stretch/>
        </p:blipFill>
        <p:spPr>
          <a:xfrm>
            <a:off x="5773529" y="645218"/>
            <a:ext cx="1467925" cy="954982"/>
          </a:xfrm>
          <a:prstGeom prst="rect">
            <a:avLst/>
          </a:prstGeom>
          <a:ln w="12700" cmpd="sng">
            <a:solidFill>
              <a:srgbClr val="451E8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8" t="34454" r="7766" b="15223"/>
          <a:stretch/>
        </p:blipFill>
        <p:spPr>
          <a:xfrm>
            <a:off x="7323394" y="645217"/>
            <a:ext cx="1479743" cy="954983"/>
          </a:xfrm>
          <a:prstGeom prst="rect">
            <a:avLst/>
          </a:prstGeom>
          <a:ln w="12700" cmpd="sng">
            <a:solidFill>
              <a:srgbClr val="451E84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579326" y="5889311"/>
            <a:ext cx="4457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dirty="0">
                <a:hlinkClick r:id="rId5"/>
              </a:rPr>
              <a:t>http://service.iris.edu/mustang/noise-pdf/1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83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423003" cy="990600"/>
          </a:xfrm>
        </p:spPr>
        <p:txBody>
          <a:bodyPr/>
          <a:lstStyle/>
          <a:p>
            <a:r>
              <a:rPr lang="en-US" sz="3600" dirty="0" smtClean="0"/>
              <a:t>Noise </a:t>
            </a:r>
            <a:r>
              <a:rPr lang="en-US" sz="3600" dirty="0" smtClean="0"/>
              <a:t>Profiles </a:t>
            </a:r>
            <a:r>
              <a:rPr lang="mr-IN" sz="2000" dirty="0"/>
              <a:t>–</a:t>
            </a:r>
            <a:r>
              <a:rPr lang="en-US" sz="2000" dirty="0"/>
              <a:t> PSDs and PDFs</a:t>
            </a:r>
            <a:endParaRPr lang="en-US" sz="2000" dirty="0"/>
          </a:p>
        </p:txBody>
      </p:sp>
      <p:pic>
        <p:nvPicPr>
          <p:cNvPr id="8" name="Picture 7" descr="agu_psd_ex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26" y="1964384"/>
            <a:ext cx="3544317" cy="253165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169120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measurements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noise-</a:t>
                      </a:r>
                      <a:r>
                        <a:rPr lang="en-US" sz="1400" dirty="0" err="1">
                          <a:solidFill>
                            <a:srgbClr val="FFFFFF"/>
                          </a:solidFill>
                        </a:rPr>
                        <a:t>psd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noise-</a:t>
                      </a:r>
                      <a:r>
                        <a:rPr lang="en-US" sz="1400" dirty="0" err="1">
                          <a:solidFill>
                            <a:srgbClr val="FFFFFF"/>
                          </a:solidFill>
                        </a:rPr>
                        <a:t>pdf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r>
                        <a:rPr lang="en-US" sz="1400" dirty="0"/>
                        <a:t>-browser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noise-mode-</a:t>
                      </a:r>
                      <a:r>
                        <a:rPr lang="en-US" sz="1400" dirty="0" err="1"/>
                        <a:t>timeseries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noise-spectrogram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5" descr="agu_pdf_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58" y="1964384"/>
            <a:ext cx="3544317" cy="2531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7470" y="1457425"/>
            <a:ext cx="712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PSD</a:t>
            </a:r>
            <a:endParaRPr lang="en-US" sz="20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880203" y="145742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PDF</a:t>
            </a:r>
            <a:endParaRPr lang="en-US" sz="2000" u="sng" dirty="0"/>
          </a:p>
        </p:txBody>
      </p:sp>
      <p:sp>
        <p:nvSpPr>
          <p:cNvPr id="7" name="Rectangle 6"/>
          <p:cNvSpPr/>
          <p:nvPr/>
        </p:nvSpPr>
        <p:spPr>
          <a:xfrm>
            <a:off x="2539009" y="4600625"/>
            <a:ext cx="2188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el (Body)"/>
                <a:cs typeface="Ariel (Body)"/>
              </a:rPr>
              <a:t>Formats:</a:t>
            </a:r>
          </a:p>
          <a:p>
            <a:pPr marL="285750" indent="-285750">
              <a:buFont typeface="Arial"/>
              <a:buChar char="•"/>
            </a:pPr>
            <a:r>
              <a:rPr lang="mr-IN" sz="1600" dirty="0" smtClean="0">
                <a:latin typeface="Ariel (Body)"/>
                <a:cs typeface="Ariel (Body)"/>
              </a:rPr>
              <a:t>Text – </a:t>
            </a:r>
            <a:r>
              <a:rPr lang="mr-IN" sz="1600" dirty="0">
                <a:latin typeface="Ariel (Body)"/>
                <a:cs typeface="Ariel (Body)"/>
              </a:rPr>
              <a:t>CSV</a:t>
            </a:r>
          </a:p>
          <a:p>
            <a:pPr marL="285750" indent="-285750">
              <a:buFont typeface="Arial"/>
              <a:buChar char="•"/>
            </a:pPr>
            <a:r>
              <a:rPr lang="mr-IN" sz="1600" dirty="0" smtClean="0">
                <a:latin typeface="Ariel (Body)"/>
                <a:cs typeface="Ariel (Body)"/>
              </a:rPr>
              <a:t>XML</a:t>
            </a:r>
            <a:endParaRPr lang="mr-IN" sz="1600" dirty="0">
              <a:latin typeface="Ariel (Body)"/>
              <a:cs typeface="Ariel (Body)"/>
            </a:endParaRPr>
          </a:p>
          <a:p>
            <a:pPr marL="285750" indent="-285750">
              <a:buFont typeface="Arial"/>
              <a:buChar char="•"/>
            </a:pPr>
            <a:r>
              <a:rPr lang="mr-IN" sz="1600" dirty="0" smtClean="0">
                <a:latin typeface="Ariel (Body)"/>
                <a:cs typeface="Ariel (Body)"/>
              </a:rPr>
              <a:t>Plot </a:t>
            </a:r>
            <a:r>
              <a:rPr lang="mr-IN" sz="1600" dirty="0">
                <a:latin typeface="Ariel (Body)"/>
                <a:cs typeface="Ariel (Body)"/>
              </a:rPr>
              <a:t>(PNG</a:t>
            </a:r>
            <a:r>
              <a:rPr lang="mr-IN" sz="1600" dirty="0" smtClean="0">
                <a:latin typeface="Ariel (Body)"/>
                <a:cs typeface="Ariel (Body)"/>
              </a:rPr>
              <a:t>)</a:t>
            </a:r>
            <a:endParaRPr lang="en-US" sz="1600" dirty="0" smtClean="0">
              <a:latin typeface="Ariel (Body)"/>
              <a:cs typeface="Ariel (Body)"/>
            </a:endParaRPr>
          </a:p>
          <a:p>
            <a:endParaRPr lang="en-US" sz="1600" dirty="0">
              <a:latin typeface="Ariel (Body)"/>
              <a:cs typeface="Ariel (Body)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4331" y="4600625"/>
            <a:ext cx="31068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el (Body)"/>
                <a:cs typeface="Ariel (Body)"/>
              </a:rPr>
              <a:t>Formats:</a:t>
            </a:r>
          </a:p>
          <a:p>
            <a:pPr marL="285750" indent="-285750">
              <a:buFont typeface="Arial"/>
              <a:buChar char="•"/>
            </a:pPr>
            <a:r>
              <a:rPr lang="mr-IN" sz="1600" dirty="0" smtClean="0">
                <a:latin typeface="Ariel (Body)"/>
                <a:cs typeface="Ariel (Body)"/>
              </a:rPr>
              <a:t>Text – </a:t>
            </a:r>
            <a:r>
              <a:rPr lang="mr-IN" sz="1600" dirty="0">
                <a:latin typeface="Ariel (Body)"/>
                <a:cs typeface="Ariel (Body)"/>
              </a:rPr>
              <a:t>CSV</a:t>
            </a:r>
          </a:p>
          <a:p>
            <a:pPr marL="285750" indent="-285750">
              <a:buFont typeface="Arial"/>
              <a:buChar char="•"/>
            </a:pPr>
            <a:r>
              <a:rPr lang="mr-IN" sz="1600" dirty="0" smtClean="0">
                <a:latin typeface="Ariel (Body)"/>
                <a:cs typeface="Ariel (Body)"/>
              </a:rPr>
              <a:t>XML</a:t>
            </a:r>
            <a:endParaRPr lang="mr-IN" sz="1600" dirty="0">
              <a:latin typeface="Ariel (Body)"/>
              <a:cs typeface="Ariel (Body)"/>
            </a:endParaRPr>
          </a:p>
          <a:p>
            <a:pPr marL="285750" indent="-285750">
              <a:buFont typeface="Arial"/>
              <a:buChar char="•"/>
            </a:pPr>
            <a:r>
              <a:rPr lang="mr-IN" sz="1600" dirty="0" smtClean="0">
                <a:latin typeface="Ariel (Body)"/>
                <a:cs typeface="Ariel (Body)"/>
              </a:rPr>
              <a:t>Plot </a:t>
            </a:r>
            <a:r>
              <a:rPr lang="mr-IN" sz="1600" dirty="0">
                <a:latin typeface="Ariel (Body)"/>
                <a:cs typeface="Ariel (Body)"/>
              </a:rPr>
              <a:t>(PNG</a:t>
            </a:r>
            <a:r>
              <a:rPr lang="mr-IN" sz="1600" dirty="0" smtClean="0">
                <a:latin typeface="Ariel (Body)"/>
                <a:cs typeface="Ariel (Body)"/>
              </a:rPr>
              <a:t>)</a:t>
            </a:r>
            <a:endParaRPr lang="en-US" sz="1600" dirty="0" smtClean="0">
              <a:latin typeface="Ariel (Body)"/>
              <a:cs typeface="Ariel (Body)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Ariel (Body)"/>
              <a:cs typeface="Ariel (Body)"/>
            </a:endParaRPr>
          </a:p>
          <a:p>
            <a:r>
              <a:rPr lang="en-US" sz="1600" dirty="0" smtClean="0">
                <a:latin typeface="Ariel (Body)"/>
                <a:cs typeface="Ariel (Body)"/>
              </a:rPr>
              <a:t>*NEW: Can output noise model*</a:t>
            </a:r>
            <a:endParaRPr lang="mr-IN" sz="1600" dirty="0">
              <a:latin typeface="Ariel (Body)"/>
              <a:cs typeface="Ariel (Body)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3154" y="6361505"/>
            <a:ext cx="45040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hlinkClick r:id="rId4"/>
              </a:rPr>
              <a:t>McNamara</a:t>
            </a:r>
            <a:r>
              <a:rPr lang="en-US" sz="1000" dirty="0">
                <a:hlinkClick r:id="rId4"/>
              </a:rPr>
              <a:t>, D.E. and R.P. Buland, Ambient Noise Levels in the Continental United States, Bull. Seism. Soc. Am., 94, 4, 1517-1527, 2004</a:t>
            </a:r>
            <a:r>
              <a:rPr lang="en-US" sz="10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50761" y="6438450"/>
            <a:ext cx="14890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Algorithm described </a:t>
            </a:r>
            <a:r>
              <a:rPr lang="en-US" sz="1000" dirty="0" smtClean="0"/>
              <a:t>in: 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8038813" y="2475261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038813" y="2844593"/>
            <a:ext cx="431292" cy="9655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17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PDF Browser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253359" y="1938582"/>
            <a:ext cx="625374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PDF browser allows you to look at many PDFs at once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Breakout view: through time for a given target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Gallery view: across a network for a given time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Useful for scanning large amount of data at once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Quickly drill down to find when the noise profile changes</a:t>
            </a:r>
          </a:p>
          <a:p>
            <a:endParaRPr lang="en-US" dirty="0"/>
          </a:p>
          <a:p>
            <a:r>
              <a:rPr lang="en-US" dirty="0" smtClean="0"/>
              <a:t>*Note: no URL builder for this one yet, but examples in the Service Interface or Help tabs are good jumping off points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12274" y="6318144"/>
            <a:ext cx="5519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>
                <a:hlinkClick r:id="rId2"/>
              </a:rPr>
              <a:t>http://service.iris.edu/mustang/noise-pdf-browser/1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886824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measurements</a:t>
                      </a:r>
                    </a:p>
                  </a:txBody>
                  <a:tcPr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noise-</a:t>
                      </a:r>
                      <a:r>
                        <a:rPr lang="en-US" sz="1400" dirty="0" err="1">
                          <a:solidFill>
                            <a:srgbClr val="FFFFFF"/>
                          </a:solidFill>
                        </a:rPr>
                        <a:t>pdf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-browser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noise-mode-</a:t>
                      </a:r>
                      <a:r>
                        <a:rPr lang="en-US" sz="1400" dirty="0" err="1"/>
                        <a:t>timeseries</a:t>
                      </a:r>
                      <a:endParaRPr lang="en-US" sz="14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noise-spectrogram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48" y="533401"/>
            <a:ext cx="2039371" cy="1066800"/>
          </a:xfrm>
          <a:prstGeom prst="rect">
            <a:avLst/>
          </a:prstGeom>
          <a:ln w="12700" cmpd="sng">
            <a:solidFill>
              <a:srgbClr val="451E84"/>
            </a:solidFill>
          </a:ln>
        </p:spPr>
      </p:pic>
    </p:spTree>
    <p:extLst>
      <p:ext uri="{BB962C8B-B14F-4D97-AF65-F5344CB8AC3E}">
        <p14:creationId xmlns:p14="http://schemas.microsoft.com/office/powerpoint/2010/main" val="300235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Noise Profiles Ove</a:t>
            </a:r>
            <a:r>
              <a:rPr lang="en-US" sz="3600" dirty="0" smtClean="0"/>
              <a:t>r Time</a:t>
            </a:r>
            <a:endParaRPr lang="en-US" sz="2000" dirty="0"/>
          </a:p>
        </p:txBody>
      </p:sp>
      <p:pic>
        <p:nvPicPr>
          <p:cNvPr id="3" name="Picture 2" descr="Screen Shot 2018-11-29 at 9.1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82" y="1531466"/>
            <a:ext cx="3145255" cy="1645290"/>
          </a:xfrm>
          <a:prstGeom prst="rect">
            <a:avLst/>
          </a:prstGeom>
        </p:spPr>
      </p:pic>
      <p:pic>
        <p:nvPicPr>
          <p:cNvPr id="8" name="Picture 7" descr="Screen Shot 2018-11-29 at 9.20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19" y="1794061"/>
            <a:ext cx="1503372" cy="1214951"/>
          </a:xfrm>
          <a:prstGeom prst="rect">
            <a:avLst/>
          </a:prstGeom>
          <a:ln>
            <a:solidFill>
              <a:srgbClr val="451E84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848083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measurements</a:t>
                      </a:r>
                    </a:p>
                  </a:txBody>
                  <a:tcPr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noise-</a:t>
                      </a:r>
                      <a:r>
                        <a:rPr lang="en-US" sz="1400" dirty="0" err="1">
                          <a:solidFill>
                            <a:srgbClr val="FFFFFF"/>
                          </a:solidFill>
                        </a:rPr>
                        <a:t>pdf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-browser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noise-mode-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timeseries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noise-spectrogram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8735" y="2169445"/>
            <a:ext cx="180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PDF Browser: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82" y="3454851"/>
            <a:ext cx="2326062" cy="1585951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988735" y="3924661"/>
            <a:ext cx="152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Noise Mode </a:t>
            </a:r>
            <a:r>
              <a:rPr lang="en-US" dirty="0" err="1" smtClean="0"/>
              <a:t>Timeseries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13" name="Picture 12" descr="agu_spectrogram_exa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66" y="5263726"/>
            <a:ext cx="3116656" cy="15583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8735" y="5858224"/>
            <a:ext cx="160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Spectrogram: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280376" y="3629166"/>
            <a:ext cx="2656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Daily mode power at given frequencies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Power, or difference from noise model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946154" y="5276055"/>
            <a:ext cx="1904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Daily mode powers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Power, or difference from noise model, or from self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459452" y="1800032"/>
            <a:ext cx="1684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Gallery View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Breakout view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312209" y="5571466"/>
            <a:ext cx="90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*NEW*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56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PDF </a:t>
            </a:r>
            <a:r>
              <a:rPr lang="en-US" sz="3600" dirty="0" smtClean="0"/>
              <a:t>Browser </a:t>
            </a:r>
            <a:r>
              <a:rPr lang="mr-IN" sz="2000" dirty="0" smtClean="0"/>
              <a:t>–</a:t>
            </a:r>
            <a:r>
              <a:rPr lang="en-US" sz="2000" dirty="0" smtClean="0"/>
              <a:t> quickly scan many PDFs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812274" y="6318144"/>
            <a:ext cx="5519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>
                <a:hlinkClick r:id="rId2"/>
              </a:rPr>
              <a:t>http://service.iris.edu/mustang/noise-pdf-browser/1</a:t>
            </a:r>
            <a:endParaRPr lang="en-US" dirty="0"/>
          </a:p>
        </p:txBody>
      </p:sp>
      <p:pic>
        <p:nvPicPr>
          <p:cNvPr id="3" name="Picture 2" descr="Screen Shot 2018-11-29 at 9.19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72" y="1975266"/>
            <a:ext cx="5969208" cy="31225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6576" y="154302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Gallery View</a:t>
            </a:r>
            <a:endParaRPr lang="en-US" dirty="0"/>
          </a:p>
        </p:txBody>
      </p:sp>
      <p:pic>
        <p:nvPicPr>
          <p:cNvPr id="8" name="Picture 7" descr="Screen Shot 2018-11-29 at 9.20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49" y="2743801"/>
            <a:ext cx="4275451" cy="3455210"/>
          </a:xfrm>
          <a:prstGeom prst="rect">
            <a:avLst/>
          </a:prstGeom>
          <a:ln>
            <a:solidFill>
              <a:srgbClr val="451E84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863303" y="583790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Breakout View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688489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measurements</a:t>
                      </a:r>
                    </a:p>
                  </a:txBody>
                  <a:tcPr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noise-</a:t>
                      </a:r>
                      <a:r>
                        <a:rPr lang="en-US" sz="1400" dirty="0" err="1">
                          <a:solidFill>
                            <a:srgbClr val="FFFFFF"/>
                          </a:solidFill>
                        </a:rPr>
                        <a:t>pdf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-browser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noise-mode-</a:t>
                      </a:r>
                      <a:r>
                        <a:rPr lang="en-US" sz="1400" dirty="0" err="1"/>
                        <a:t>timeseries</a:t>
                      </a:r>
                      <a:endParaRPr lang="en-US" sz="14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noise-spectrogram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61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Noise-Mode-</a:t>
            </a:r>
            <a:r>
              <a:rPr lang="en-US" sz="3600" dirty="0" err="1" smtClean="0"/>
              <a:t>Timeseries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788" y="1815869"/>
            <a:ext cx="6034651" cy="4150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Purpose: See how the noise signal changes over time</a:t>
            </a:r>
          </a:p>
          <a:p>
            <a:pPr>
              <a:buFont typeface="Wingdings" charset="2"/>
              <a:buChar char="Ø"/>
            </a:pPr>
            <a:r>
              <a:rPr lang="en-US" sz="1800" dirty="0" smtClean="0"/>
              <a:t> Good for seeing changes over long time spans</a:t>
            </a:r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How: Given a certain frequency, calculates the mode power (over a day) at that frequency. The frequencies can be hand picked.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Changes:</a:t>
            </a:r>
          </a:p>
          <a:p>
            <a:pPr lvl="1"/>
            <a:r>
              <a:rPr lang="en-US" sz="1800" dirty="0" smtClean="0"/>
              <a:t>Differencing from a provided noise model, such as from noise-</a:t>
            </a:r>
            <a:r>
              <a:rPr lang="en-US" sz="1800" dirty="0" err="1" smtClean="0"/>
              <a:t>pdf</a:t>
            </a:r>
            <a:r>
              <a:rPr lang="en-US" sz="1800" dirty="0" smtClean="0"/>
              <a:t> service</a:t>
            </a:r>
          </a:p>
          <a:p>
            <a:pPr lvl="1"/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1635692" y="6310386"/>
            <a:ext cx="5872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http://service.iris.edu/mustang/noise-mode-timeseries/1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62452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measurements</a:t>
                      </a:r>
                    </a:p>
                  </a:txBody>
                  <a:tcPr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r>
                        <a:rPr lang="en-US" sz="1400" dirty="0"/>
                        <a:t>-browser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noise-mode-</a:t>
                      </a:r>
                      <a:r>
                        <a:rPr lang="en-US" sz="1400" dirty="0" err="1">
                          <a:solidFill>
                            <a:srgbClr val="FFFFFF"/>
                          </a:solidFill>
                        </a:rPr>
                        <a:t>timeseries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noise-spectrogram</a:t>
                      </a:r>
                      <a:endParaRPr lang="en-US" sz="14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14019" r="5011" b="17970"/>
          <a:stretch/>
        </p:blipFill>
        <p:spPr>
          <a:xfrm>
            <a:off x="6787677" y="533401"/>
            <a:ext cx="1899123" cy="990600"/>
          </a:xfrm>
          <a:prstGeom prst="rect">
            <a:avLst/>
          </a:prstGeom>
          <a:ln w="12700" cmpd="sng">
            <a:solidFill>
              <a:srgbClr val="451E84"/>
            </a:solidFill>
          </a:ln>
        </p:spPr>
      </p:pic>
    </p:spTree>
    <p:extLst>
      <p:ext uri="{BB962C8B-B14F-4D97-AF65-F5344CB8AC3E}">
        <p14:creationId xmlns:p14="http://schemas.microsoft.com/office/powerpoint/2010/main" val="147507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466" y="1600200"/>
            <a:ext cx="7789333" cy="4109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Introduction</a:t>
            </a:r>
            <a:r>
              <a:rPr lang="en-US" sz="2000" dirty="0" smtClean="0"/>
              <a:t> </a:t>
            </a:r>
            <a:r>
              <a:rPr lang="en-US" sz="2000" dirty="0" smtClean="0"/>
              <a:t>to the MUSTANG system</a:t>
            </a:r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Web Services</a:t>
            </a:r>
          </a:p>
          <a:p>
            <a:pPr lvl="1"/>
            <a:r>
              <a:rPr lang="en-US" dirty="0" smtClean="0"/>
              <a:t>Measurements, PSDs, PDFs, Noise modes, Spectrograms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Clients</a:t>
            </a:r>
          </a:p>
          <a:p>
            <a:pPr lvl="1"/>
            <a:r>
              <a:rPr lang="en-US" dirty="0" err="1" smtClean="0"/>
              <a:t>Databrowser</a:t>
            </a:r>
            <a:r>
              <a:rPr lang="en-US" dirty="0" smtClean="0"/>
              <a:t>, Lasso, </a:t>
            </a:r>
            <a:r>
              <a:rPr lang="en-US" dirty="0" err="1" smtClean="0"/>
              <a:t>MUSTANGular</a:t>
            </a:r>
            <a:endParaRPr lang="en-US" dirty="0" smtClean="0"/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Quick mentions</a:t>
            </a:r>
          </a:p>
          <a:p>
            <a:pPr lvl="1"/>
            <a:r>
              <a:rPr lang="en-US" dirty="0" smtClean="0"/>
              <a:t>ISPAQ, Network Reports</a:t>
            </a:r>
          </a:p>
        </p:txBody>
      </p:sp>
    </p:spTree>
    <p:extLst>
      <p:ext uri="{BB962C8B-B14F-4D97-AF65-F5344CB8AC3E}">
        <p14:creationId xmlns:p14="http://schemas.microsoft.com/office/powerpoint/2010/main" val="380079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Noise-Mode-</a:t>
            </a:r>
            <a:r>
              <a:rPr lang="en-US" sz="3600" dirty="0" err="1" smtClean="0"/>
              <a:t>Timeseries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635692" y="6310386"/>
            <a:ext cx="5872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http://service.iris.edu/mustang/noise-mode-timeseries/1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14" y="1600201"/>
            <a:ext cx="4506547" cy="3072646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857292" y="1415534"/>
            <a:ext cx="212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years of values: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315545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measurements</a:t>
                      </a:r>
                    </a:p>
                  </a:txBody>
                  <a:tcPr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r>
                        <a:rPr lang="en-US" sz="1400" dirty="0"/>
                        <a:t>-browser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noise-mode-</a:t>
                      </a:r>
                      <a:r>
                        <a:rPr lang="en-US" sz="1400" dirty="0" err="1">
                          <a:solidFill>
                            <a:srgbClr val="FFFFFF"/>
                          </a:solidFill>
                        </a:rPr>
                        <a:t>timeseries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noise-spectrogram</a:t>
                      </a:r>
                      <a:endParaRPr lang="en-US" sz="14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82157" y="5451991"/>
            <a:ext cx="690310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1600" dirty="0" smtClean="0"/>
              <a:t>NEW: Differencing </a:t>
            </a:r>
            <a:r>
              <a:rPr lang="en-US" sz="1600" dirty="0"/>
              <a:t>from a provided noise model, </a:t>
            </a:r>
            <a:endParaRPr lang="en-US" sz="1600" dirty="0" smtClean="0"/>
          </a:p>
          <a:p>
            <a:pPr marL="0" lvl="1" algn="ctr"/>
            <a:r>
              <a:rPr lang="en-US" sz="1600" dirty="0" smtClean="0"/>
              <a:t>such </a:t>
            </a:r>
            <a:r>
              <a:rPr lang="en-US" sz="1600" dirty="0"/>
              <a:t>as from noise-</a:t>
            </a:r>
            <a:r>
              <a:rPr lang="en-US" sz="1600" dirty="0" err="1"/>
              <a:t>pdf</a:t>
            </a:r>
            <a:r>
              <a:rPr lang="en-US" sz="1600" dirty="0"/>
              <a:t> </a:t>
            </a:r>
            <a:r>
              <a:rPr lang="en-US" sz="1600" dirty="0" smtClean="0"/>
              <a:t>service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725000" y="2029353"/>
            <a:ext cx="23842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Given </a:t>
            </a:r>
            <a:r>
              <a:rPr lang="en-US" sz="1600" dirty="0"/>
              <a:t>a certain frequency, </a:t>
            </a:r>
            <a:r>
              <a:rPr lang="en-US" sz="1600" dirty="0" smtClean="0"/>
              <a:t>plots the </a:t>
            </a:r>
            <a:r>
              <a:rPr lang="en-US" sz="1600" dirty="0"/>
              <a:t>mode power </a:t>
            </a:r>
            <a:r>
              <a:rPr lang="en-US" sz="1600" dirty="0" smtClean="0"/>
              <a:t>(per </a:t>
            </a:r>
            <a:r>
              <a:rPr lang="en-US" sz="1600" dirty="0"/>
              <a:t>day) at that frequency. The frequencies can be hand picked.</a:t>
            </a:r>
          </a:p>
        </p:txBody>
      </p:sp>
    </p:spTree>
    <p:extLst>
      <p:ext uri="{BB962C8B-B14F-4D97-AF65-F5344CB8AC3E}">
        <p14:creationId xmlns:p14="http://schemas.microsoft.com/office/powerpoint/2010/main" val="219007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Spectrogram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649240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measurements</a:t>
                      </a:r>
                    </a:p>
                  </a:txBody>
                  <a:tcPr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r>
                        <a:rPr lang="en-US" sz="1400" dirty="0"/>
                        <a:t>-browser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noise-mode-</a:t>
                      </a:r>
                      <a:r>
                        <a:rPr lang="en-US" sz="1400" dirty="0" err="1"/>
                        <a:t>timeseries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noise-spectrogram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07574" y="6280123"/>
            <a:ext cx="572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http://service.iris.edu/mustang/noise-spectrogram/1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16364" y="1929047"/>
            <a:ext cx="63376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Spectrograms are like </a:t>
            </a:r>
            <a:r>
              <a:rPr lang="en-US" dirty="0" smtClean="0"/>
              <a:t>PDFs</a:t>
            </a:r>
            <a:r>
              <a:rPr lang="en-US" dirty="0" smtClean="0"/>
              <a:t>, with an added dimension of time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Can track changes in noise profile with time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Uses the </a:t>
            </a:r>
            <a:r>
              <a:rPr lang="en-US" b="1" dirty="0" smtClean="0"/>
              <a:t>daily</a:t>
            </a:r>
            <a:r>
              <a:rPr lang="en-US" dirty="0" smtClean="0"/>
              <a:t> mode power at various frequencies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The service has </a:t>
            </a:r>
            <a:r>
              <a:rPr lang="en-US" i="1" dirty="0" smtClean="0"/>
              <a:t>many</a:t>
            </a:r>
            <a:r>
              <a:rPr lang="en-US" dirty="0" smtClean="0"/>
              <a:t> plot options, so the plots are very customizable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 Default colors are based on 5</a:t>
            </a:r>
            <a:r>
              <a:rPr lang="en-US" baseline="30000" dirty="0" smtClean="0"/>
              <a:t>th</a:t>
            </a:r>
            <a:r>
              <a:rPr lang="en-US" dirty="0" smtClean="0"/>
              <a:t> and 95</a:t>
            </a:r>
            <a:r>
              <a:rPr lang="en-US" baseline="30000" dirty="0" smtClean="0"/>
              <a:t>th</a:t>
            </a:r>
            <a:r>
              <a:rPr lang="en-US" dirty="0" smtClean="0"/>
              <a:t> percentile values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 Can difference from a noise model, or from itself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 The only format type supported is “plot</a:t>
            </a:r>
            <a:r>
              <a:rPr lang="en-US" dirty="0" smtClean="0"/>
              <a:t>”</a:t>
            </a:r>
            <a:endParaRPr lang="en-US" dirty="0"/>
          </a:p>
          <a:p>
            <a:pPr marL="285750" indent="-285750">
              <a:buFont typeface="Wingdings" charset="2"/>
              <a:buChar char="Ø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4" t="9603" r="6391" b="15452"/>
          <a:stretch/>
        </p:blipFill>
        <p:spPr>
          <a:xfrm>
            <a:off x="6601167" y="533400"/>
            <a:ext cx="2096561" cy="1066800"/>
          </a:xfrm>
          <a:prstGeom prst="rect">
            <a:avLst/>
          </a:prstGeom>
          <a:ln w="12700" cmpd="sng">
            <a:solidFill>
              <a:srgbClr val="451E84"/>
            </a:solidFill>
          </a:ln>
        </p:spPr>
      </p:pic>
    </p:spTree>
    <p:extLst>
      <p:ext uri="{BB962C8B-B14F-4D97-AF65-F5344CB8AC3E}">
        <p14:creationId xmlns:p14="http://schemas.microsoft.com/office/powerpoint/2010/main" val="31957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Spectrogram </a:t>
            </a:r>
            <a:r>
              <a:rPr lang="mr-IN" sz="2000" dirty="0" smtClean="0"/>
              <a:t>–</a:t>
            </a:r>
            <a:r>
              <a:rPr lang="en-US" sz="2000" dirty="0" smtClean="0"/>
              <a:t> A brand new service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775060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measurements</a:t>
                      </a:r>
                    </a:p>
                  </a:txBody>
                  <a:tcPr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r>
                        <a:rPr lang="en-US" sz="1400" dirty="0"/>
                        <a:t>-browser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noise-mode-</a:t>
                      </a:r>
                      <a:r>
                        <a:rPr lang="en-US" sz="1400" dirty="0" err="1"/>
                        <a:t>timeseries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noise-spectrogram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07574" y="6280123"/>
            <a:ext cx="572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http://service.iris.edu/mustang/noise-spectrogram/1</a:t>
            </a:r>
            <a:endParaRPr lang="en-US" dirty="0"/>
          </a:p>
        </p:txBody>
      </p:sp>
      <p:pic>
        <p:nvPicPr>
          <p:cNvPr id="3" name="Picture 2" descr="agu_spectrogram_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84" y="1555628"/>
            <a:ext cx="6733192" cy="3366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1103" y="5106763"/>
            <a:ext cx="6370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Uses the </a:t>
            </a:r>
            <a:r>
              <a:rPr lang="en-US" b="1" dirty="0"/>
              <a:t>daily</a:t>
            </a:r>
            <a:r>
              <a:rPr lang="en-US" dirty="0"/>
              <a:t> mode power at various </a:t>
            </a:r>
            <a:r>
              <a:rPr lang="en-US" dirty="0" smtClean="0"/>
              <a:t>frequencies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Difference from noise model or from self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Highly customizable: axis directions, plot dimensions,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7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Spectrogram </a:t>
            </a:r>
            <a:r>
              <a:rPr lang="mr-IN" sz="2000" dirty="0" smtClean="0"/>
              <a:t>–</a:t>
            </a:r>
            <a:r>
              <a:rPr lang="en-US" sz="2000" dirty="0" smtClean="0"/>
              <a:t> A brand new service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36211"/>
              </p:ext>
            </p:extLst>
          </p:nvPr>
        </p:nvGraphicFramePr>
        <p:xfrm>
          <a:off x="277500" y="1600200"/>
          <a:ext cx="1456153" cy="4677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56153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measurements</a:t>
                      </a:r>
                    </a:p>
                  </a:txBody>
                  <a:tcPr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psd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</a:t>
                      </a:r>
                      <a:r>
                        <a:rPr lang="en-US" sz="1400" dirty="0" err="1"/>
                        <a:t>pdf</a:t>
                      </a:r>
                      <a:r>
                        <a:rPr lang="en-US" sz="1400" dirty="0"/>
                        <a:t>-browser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noise-mode-</a:t>
                      </a:r>
                      <a:r>
                        <a:rPr lang="en-US" sz="1400" dirty="0" err="1"/>
                        <a:t>timeseries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19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noise-spectrogram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1E84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07574" y="6280123"/>
            <a:ext cx="572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http://service.iris.edu/mustang/noise-spectrogram/1</a:t>
            </a:r>
            <a:endParaRPr lang="en-US" dirty="0"/>
          </a:p>
        </p:txBody>
      </p:sp>
      <p:pic>
        <p:nvPicPr>
          <p:cNvPr id="4" name="Picture 3" descr="agu_spectrogram_exampl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26" y="533400"/>
            <a:ext cx="2847890" cy="5695779"/>
          </a:xfrm>
          <a:prstGeom prst="rect">
            <a:avLst/>
          </a:prstGeom>
        </p:spPr>
      </p:pic>
      <p:pic>
        <p:nvPicPr>
          <p:cNvPr id="5" name="Picture 4" descr="agu_spectrogram_exampl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26" y="533399"/>
            <a:ext cx="2847890" cy="5695779"/>
          </a:xfrm>
          <a:prstGeom prst="rect">
            <a:avLst/>
          </a:prstGeom>
        </p:spPr>
      </p:pic>
      <p:pic>
        <p:nvPicPr>
          <p:cNvPr id="8" name="Picture 7" descr="agu_spectrogram_example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27" y="533401"/>
            <a:ext cx="2847889" cy="5695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80423" y="2120753"/>
            <a:ext cx="3302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taste of some of the options: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Switch the axes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Reverse axes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80423" y="3391519"/>
            <a:ext cx="3474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Remove or change orientation of power scale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80423" y="4385286"/>
            <a:ext cx="3474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Difference from itself or the new high and/or low power models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52793" y="5476702"/>
            <a:ext cx="434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many more options to explore:</a:t>
            </a:r>
          </a:p>
          <a:p>
            <a:r>
              <a:rPr lang="en-US" dirty="0"/>
              <a:t>f</a:t>
            </a:r>
            <a:r>
              <a:rPr lang="en-US" dirty="0" smtClean="0"/>
              <a:t>onts, labels, </a:t>
            </a:r>
            <a:r>
              <a:rPr lang="en-US" dirty="0" err="1" smtClean="0"/>
              <a:t>powerscales</a:t>
            </a:r>
            <a:r>
              <a:rPr lang="en-US" dirty="0" smtClean="0"/>
              <a:t>, ranges,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9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7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Clients</a:t>
            </a:r>
            <a:r>
              <a:rPr lang="en-US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useful ways to track metrics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1548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These are tools that grab the metrics through web services, manipulate and present them in some way to make it more useful to the user.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402047"/>
              </p:ext>
            </p:extLst>
          </p:nvPr>
        </p:nvGraphicFramePr>
        <p:xfrm>
          <a:off x="763857" y="2595133"/>
          <a:ext cx="7616284" cy="291897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955075"/>
                <a:gridCol w="4661209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030A0"/>
                          </a:solidFill>
                        </a:rPr>
                        <a:t>client</a:t>
                      </a:r>
                      <a:endParaRPr lang="en-US" sz="20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summary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Databrowser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Plots metrics </a:t>
                      </a:r>
                      <a:r>
                        <a:rPr lang="en-US" dirty="0" err="1" smtClean="0"/>
                        <a:t>timeseries</a:t>
                      </a:r>
                      <a:r>
                        <a:rPr lang="en-US" dirty="0" smtClean="0"/>
                        <a:t>, boxplots, PDFs, seismic</a:t>
                      </a:r>
                      <a:r>
                        <a:rPr lang="en-US" baseline="0" dirty="0" smtClean="0"/>
                        <a:t> traces</a:t>
                      </a:r>
                      <a:endParaRPr lang="en-US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LASSO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Control panel view of stations ranked by combinations of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metrics </a:t>
                      </a:r>
                      <a:r>
                        <a:rPr lang="mr-IN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–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aimed toward Network Operators, not covering here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MUSTANGular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Map view of MUSTANG metrics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3857" y="5727222"/>
            <a:ext cx="7616284" cy="646331"/>
          </a:xfrm>
          <a:prstGeom prst="rect">
            <a:avLst/>
          </a:prstGeom>
          <a:noFill/>
          <a:ln>
            <a:solidFill>
              <a:srgbClr val="451E8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of these can be found in a list near the bottom of the page at</a:t>
            </a:r>
          </a:p>
          <a:p>
            <a:pPr algn="ctr"/>
            <a:r>
              <a:rPr lang="en-US" dirty="0">
                <a:hlinkClick r:id="rId2"/>
              </a:rPr>
              <a:t>http://services.iris.edu/mustang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8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741660" cy="9906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Databrowser</a:t>
            </a:r>
            <a:r>
              <a:rPr lang="en-US" sz="36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simple plots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427824" y="6143895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ds.iris.edu</a:t>
            </a:r>
            <a:r>
              <a:rPr lang="en-US" dirty="0">
                <a:hlinkClick r:id="rId2"/>
              </a:rPr>
              <a:t>/mustang/</a:t>
            </a:r>
            <a:r>
              <a:rPr lang="en-US" dirty="0" err="1">
                <a:hlinkClick r:id="rId2"/>
              </a:rPr>
              <a:t>databrowser</a:t>
            </a:r>
            <a:r>
              <a:rPr lang="en-US" dirty="0">
                <a:hlinkClick r:id="rId2"/>
              </a:rPr>
              <a:t>/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188008"/>
              </p:ext>
            </p:extLst>
          </p:nvPr>
        </p:nvGraphicFramePr>
        <p:xfrm>
          <a:off x="7573526" y="533400"/>
          <a:ext cx="1423715" cy="26727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23715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client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bg1"/>
                          </a:solidFill>
                        </a:rPr>
                        <a:t>Databrowser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LASSO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MUSTANGular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1" y="1622410"/>
            <a:ext cx="335255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Creates simple plots of MUSTANG measurements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 </a:t>
            </a:r>
            <a:r>
              <a:rPr lang="en-US" sz="1600" dirty="0" err="1" smtClean="0"/>
              <a:t>Timeseries</a:t>
            </a:r>
            <a:r>
              <a:rPr lang="en-US" sz="1600" dirty="0" smtClean="0"/>
              <a:t>: single metric or multiple metrics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 Boxplots: network or station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 Seismic Trace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 PDF Plot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 PDF Noise Mode </a:t>
            </a:r>
            <a:r>
              <a:rPr lang="en-US" sz="1600" dirty="0" err="1" smtClean="0"/>
              <a:t>Timeseries</a:t>
            </a: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r>
              <a:rPr lang="en-US" sz="1600" dirty="0" smtClean="0"/>
              <a:t>Essentially all metrics are plot-able, allowing a quick way to track changes with time</a:t>
            </a:r>
          </a:p>
          <a:p>
            <a:endParaRPr lang="en-US" sz="1600" dirty="0"/>
          </a:p>
          <a:p>
            <a:r>
              <a:rPr lang="en-US" sz="1600" dirty="0" smtClean="0"/>
              <a:t>Can group channel sets, scale by channel set</a:t>
            </a:r>
          </a:p>
          <a:p>
            <a:endParaRPr lang="en-US" sz="1600" dirty="0"/>
          </a:p>
          <a:p>
            <a:r>
              <a:rPr lang="en-US" sz="1600" dirty="0" smtClean="0"/>
              <a:t>Works for virtual networks too</a:t>
            </a:r>
          </a:p>
        </p:txBody>
      </p:sp>
      <p:pic>
        <p:nvPicPr>
          <p:cNvPr id="10" name="Picture 9" descr="Screen Shot 2018-12-03 at 12.1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35" y="1622410"/>
            <a:ext cx="3549951" cy="37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8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12-03 at 12.1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04" y="1293850"/>
            <a:ext cx="4415891" cy="4673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44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Databrowser</a:t>
            </a:r>
            <a:endParaRPr lang="en-US" sz="3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586540"/>
              </p:ext>
            </p:extLst>
          </p:nvPr>
        </p:nvGraphicFramePr>
        <p:xfrm>
          <a:off x="7573526" y="533400"/>
          <a:ext cx="1423715" cy="26727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23715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client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bg1"/>
                          </a:solidFill>
                        </a:rPr>
                        <a:t>Databrowser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LASSO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MUSTANGular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427824" y="6143895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ds.iris.edu</a:t>
            </a:r>
            <a:r>
              <a:rPr lang="en-US" dirty="0">
                <a:hlinkClick r:id="rId3"/>
              </a:rPr>
              <a:t>/mustang/</a:t>
            </a:r>
            <a:r>
              <a:rPr lang="en-US" dirty="0" err="1">
                <a:hlinkClick r:id="rId3"/>
              </a:rPr>
              <a:t>databrowser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89" y="1310338"/>
            <a:ext cx="1828201" cy="1253624"/>
          </a:xfrm>
          <a:prstGeom prst="rect">
            <a:avLst/>
          </a:prstGeom>
          <a:ln w="19050" cmpd="sng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9" y="2612657"/>
            <a:ext cx="2743961" cy="1202354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10" name="Picture 9" descr="Screen Shot 2018-12-03 at 12.18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0" y="3951941"/>
            <a:ext cx="2171700" cy="742950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11" name="Picture 10" descr="Screen Shot 2018-12-03 at 12.18.5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4" y="4795573"/>
            <a:ext cx="2877436" cy="1253362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76234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77893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LASSO</a:t>
            </a:r>
            <a:r>
              <a:rPr lang="en-US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a dashboard view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613134"/>
              </p:ext>
            </p:extLst>
          </p:nvPr>
        </p:nvGraphicFramePr>
        <p:xfrm>
          <a:off x="7573526" y="533400"/>
          <a:ext cx="1423715" cy="26727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23715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client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Databrowser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LASSO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MUSTANGular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479393" y="6179839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lasso.iris.edu</a:t>
            </a:r>
            <a:r>
              <a:rPr lang="en-US" dirty="0">
                <a:hlinkClick r:id="rId2"/>
              </a:rPr>
              <a:t>/</a:t>
            </a:r>
            <a:endParaRPr lang="en-US" dirty="0"/>
          </a:p>
        </p:txBody>
      </p:sp>
      <p:pic>
        <p:nvPicPr>
          <p:cNvPr id="6" name="Picture 5" descr="Screen Shot 2018-12-03 at 1.32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903" y="533400"/>
            <a:ext cx="2010404" cy="1055402"/>
          </a:xfrm>
          <a:prstGeom prst="rect">
            <a:avLst/>
          </a:prstGeom>
          <a:ln>
            <a:solidFill>
              <a:srgbClr val="451E84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59651" y="1839879"/>
            <a:ext cx="64684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by ISTI and IRIS IS</a:t>
            </a:r>
          </a:p>
          <a:p>
            <a:endParaRPr lang="en-US" dirty="0"/>
          </a:p>
          <a:p>
            <a:r>
              <a:rPr lang="en-US" dirty="0" smtClean="0"/>
              <a:t>Quickly glance at the health of the network</a:t>
            </a:r>
          </a:p>
          <a:p>
            <a:endParaRPr lang="en-US" dirty="0"/>
          </a:p>
          <a:p>
            <a:r>
              <a:rPr lang="en-US" dirty="0" smtClean="0"/>
              <a:t>Ranks stations based on combinations of metrics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Preset or custom groupings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Snapshot in time, or median/mean over time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Two ranking methods: qualitative or quantitative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 Can manipulate the definition of “good” or “bad”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Click on value to see history of that metric over time range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 Pull up waveform plot of data for the time period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4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77893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LASSO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215877"/>
              </p:ext>
            </p:extLst>
          </p:nvPr>
        </p:nvGraphicFramePr>
        <p:xfrm>
          <a:off x="7573526" y="533400"/>
          <a:ext cx="1423715" cy="26727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23715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client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Databrowser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LASSO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451E84"/>
                    </a:solidFill>
                  </a:tcPr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MUSTANGular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479393" y="6179839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lasso.iris.edu</a:t>
            </a:r>
            <a:r>
              <a:rPr lang="en-US" dirty="0">
                <a:hlinkClick r:id="rId2"/>
              </a:rPr>
              <a:t>/</a:t>
            </a:r>
            <a:endParaRPr lang="en-US" dirty="0"/>
          </a:p>
        </p:txBody>
      </p:sp>
      <p:pic>
        <p:nvPicPr>
          <p:cNvPr id="3" name="Picture 2" descr="Screen Shot 2018-12-03 at 2.54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7" y="1406513"/>
            <a:ext cx="4575171" cy="4702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02" y="3289255"/>
            <a:ext cx="4341298" cy="27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3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298" y="2091258"/>
            <a:ext cx="2286000" cy="1337742"/>
          </a:xfrm>
          <a:prstGeom prst="rect">
            <a:avLst/>
          </a:prstGeom>
          <a:solidFill>
            <a:srgbClr val="451E8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Some Terms </a:t>
            </a:r>
            <a:r>
              <a:rPr lang="en-US" sz="1600" dirty="0" smtClean="0"/>
              <a:t>– sometimes we talk without thinking about how confusing we sound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632" y="1600200"/>
            <a:ext cx="2201333" cy="174413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 smtClean="0"/>
              <a:t>“MUSTANG”</a:t>
            </a:r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Our system of Quality Assurance – generally refers to our database, code base, workflows, etc.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3471" y="2082791"/>
            <a:ext cx="2286000" cy="1346209"/>
          </a:xfrm>
          <a:prstGeom prst="rect">
            <a:avLst/>
          </a:prstGeom>
          <a:solidFill>
            <a:srgbClr val="451E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25805" y="1600200"/>
            <a:ext cx="2201333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 smtClean="0"/>
              <a:t>“Metric”</a:t>
            </a:r>
          </a:p>
          <a:p>
            <a:pPr marL="0" indent="0" algn="ctr">
              <a:buFont typeface="Arial" pitchFamily="34" charset="0"/>
              <a:buNone/>
            </a:pPr>
            <a:endParaRPr lang="en-US" sz="1100" dirty="0" smtClean="0"/>
          </a:p>
          <a:p>
            <a:pPr marL="0" indent="0"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A way to describe the </a:t>
            </a:r>
            <a:r>
              <a:rPr lang="en-US" sz="1600" dirty="0">
                <a:solidFill>
                  <a:schemeClr val="bg1"/>
                </a:solidFill>
              </a:rPr>
              <a:t>data, </a:t>
            </a:r>
            <a:r>
              <a:rPr lang="en-US" sz="1600" dirty="0" smtClean="0">
                <a:solidFill>
                  <a:schemeClr val="bg1"/>
                </a:solidFill>
              </a:rPr>
              <a:t>a characteristic </a:t>
            </a:r>
            <a:r>
              <a:rPr lang="en-US" sz="1600" dirty="0">
                <a:solidFill>
                  <a:schemeClr val="bg1"/>
                </a:solidFill>
              </a:rPr>
              <a:t>of the </a:t>
            </a:r>
            <a:r>
              <a:rPr lang="en-US" sz="1600" dirty="0" smtClean="0">
                <a:solidFill>
                  <a:schemeClr val="bg1"/>
                </a:solidFill>
              </a:rPr>
              <a:t>data; the algorithm used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6482" y="2082791"/>
            <a:ext cx="2362200" cy="1346209"/>
          </a:xfrm>
          <a:prstGeom prst="rect">
            <a:avLst/>
          </a:prstGeom>
          <a:solidFill>
            <a:srgbClr val="451E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198" y="4377267"/>
            <a:ext cx="2362200" cy="1566333"/>
          </a:xfrm>
          <a:prstGeom prst="rect">
            <a:avLst/>
          </a:prstGeom>
          <a:solidFill>
            <a:srgbClr val="451E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98462" y="1600201"/>
            <a:ext cx="2319867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 smtClean="0"/>
              <a:t>“Measurement</a:t>
            </a:r>
            <a:r>
              <a:rPr lang="is-IS" sz="2000" dirty="0" smtClean="0">
                <a:solidFill>
                  <a:srgbClr val="000000"/>
                </a:solidFill>
              </a:rPr>
              <a:t>”</a:t>
            </a:r>
          </a:p>
          <a:p>
            <a:pPr marL="0" indent="0" algn="ctr">
              <a:buFont typeface="Arial" pitchFamily="34" charset="0"/>
              <a:buNone/>
            </a:pPr>
            <a:endParaRPr lang="is-IS" sz="1100" dirty="0" smtClean="0">
              <a:solidFill>
                <a:schemeClr val="bg1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is-IS" sz="1600" dirty="0" smtClean="0">
                <a:solidFill>
                  <a:schemeClr val="bg1"/>
                </a:solidFill>
              </a:rPr>
              <a:t>The value generated for a given metric, for a given target, on a given time period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371" y="4377267"/>
            <a:ext cx="2362200" cy="1566333"/>
          </a:xfrm>
          <a:prstGeom prst="rect">
            <a:avLst/>
          </a:prstGeom>
          <a:solidFill>
            <a:srgbClr val="451E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166538" y="3970871"/>
            <a:ext cx="2319867" cy="1672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 smtClean="0"/>
              <a:t>“Target”</a:t>
            </a:r>
          </a:p>
          <a:p>
            <a:pPr marL="0" indent="0" algn="ctr">
              <a:buFont typeface="Arial" pitchFamily="34" charset="0"/>
              <a:buNone/>
            </a:pPr>
            <a:endParaRPr lang="en-US" sz="1100" dirty="0">
              <a:solidFill>
                <a:schemeClr val="bg1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The SNCL, or a combination of SNCLs, that a metric run on, calculated for</a:t>
            </a:r>
            <a:endParaRPr lang="en-US" sz="11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2531" y="3970871"/>
            <a:ext cx="2319867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 smtClean="0"/>
              <a:t>“SNCL”</a:t>
            </a:r>
          </a:p>
          <a:p>
            <a:pPr marL="0" indent="0" algn="ctr">
              <a:buFont typeface="Arial" pitchFamily="34" charset="0"/>
              <a:buNone/>
            </a:pPr>
            <a:endParaRPr lang="en-US" sz="1100" dirty="0" smtClean="0"/>
          </a:p>
          <a:p>
            <a:pPr marL="0" indent="0" algn="ctr">
              <a:buFont typeface="Arial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The specific Network-Station-Location-Channel</a:t>
            </a:r>
            <a:r>
              <a:rPr lang="is-IS" sz="1600" dirty="0" smtClean="0">
                <a:solidFill>
                  <a:schemeClr val="bg1"/>
                </a:solidFill>
              </a:rPr>
              <a:t>…</a:t>
            </a:r>
            <a:r>
              <a:rPr lang="en-US" sz="1600" dirty="0" smtClean="0">
                <a:solidFill>
                  <a:schemeClr val="bg1"/>
                </a:solidFill>
              </a:rPr>
              <a:t> may include a “Quality” code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86482" y="4377267"/>
            <a:ext cx="2362200" cy="1566333"/>
          </a:xfrm>
          <a:prstGeom prst="rect">
            <a:avLst/>
          </a:prstGeom>
          <a:solidFill>
            <a:srgbClr val="451E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107649" y="3970871"/>
            <a:ext cx="2319867" cy="19727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 smtClean="0"/>
              <a:t>“Client”</a:t>
            </a:r>
          </a:p>
          <a:p>
            <a:pPr marL="0" indent="0" algn="ctr">
              <a:buFont typeface="Arial" pitchFamily="34" charset="0"/>
              <a:buNone/>
            </a:pPr>
            <a:endParaRPr lang="en-US" sz="1100" dirty="0">
              <a:solidFill>
                <a:schemeClr val="bg1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An interface between you and our metrics that manipulates the metrics to make them easier to digest by a human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80747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754969" cy="9906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MUSTANGular</a:t>
            </a:r>
            <a:r>
              <a:rPr lang="en-US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mapping metrics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29948"/>
              </p:ext>
            </p:extLst>
          </p:nvPr>
        </p:nvGraphicFramePr>
        <p:xfrm>
          <a:off x="7573526" y="533400"/>
          <a:ext cx="1423715" cy="26727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23715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client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Databrowser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LASSO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FFFFFF"/>
                          </a:solidFill>
                        </a:rPr>
                        <a:t>MUSTANGular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451E84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23002" y="6215784"/>
            <a:ext cx="4097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ds.iris.edu</a:t>
            </a:r>
            <a:r>
              <a:rPr lang="en-US" dirty="0">
                <a:hlinkClick r:id="rId2"/>
              </a:rPr>
              <a:t>/mustang/</a:t>
            </a:r>
            <a:r>
              <a:rPr lang="en-US" dirty="0" err="1">
                <a:hlinkClick r:id="rId2"/>
              </a:rPr>
              <a:t>mustangular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59" y="533400"/>
            <a:ext cx="1349480" cy="1195464"/>
          </a:xfrm>
          <a:prstGeom prst="rect">
            <a:avLst/>
          </a:prstGeom>
          <a:ln>
            <a:solidFill>
              <a:srgbClr val="451E84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07129" y="1839879"/>
            <a:ext cx="657572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Developed by PNSN</a:t>
            </a:r>
          </a:p>
          <a:p>
            <a:endParaRPr lang="en-US" dirty="0"/>
          </a:p>
          <a:p>
            <a:r>
              <a:rPr lang="en-US" dirty="0" smtClean="0"/>
              <a:t>View spatial patterns of MUSTANG metrics laid out on a map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 Simple entry form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Allows for multiple metrics, easy to flip between them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Allows for multiple channels, ranked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Flexible binning, adjustable color maps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Choose from min/max/median/5</a:t>
            </a:r>
            <a:r>
              <a:rPr lang="en-US" baseline="30000" dirty="0" smtClean="0"/>
              <a:t>th</a:t>
            </a:r>
            <a:r>
              <a:rPr lang="en-US" dirty="0" smtClean="0"/>
              <a:t>/95</a:t>
            </a:r>
            <a:r>
              <a:rPr lang="en-US" baseline="30000" dirty="0" smtClean="0"/>
              <a:t>th</a:t>
            </a:r>
            <a:r>
              <a:rPr lang="en-US" dirty="0" smtClean="0"/>
              <a:t> for the time range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 Click on station to see history of that metric over time range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6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754969" cy="9906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MUSTANGular</a:t>
            </a:r>
            <a:r>
              <a:rPr lang="en-US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mapping metrics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557174"/>
              </p:ext>
            </p:extLst>
          </p:nvPr>
        </p:nvGraphicFramePr>
        <p:xfrm>
          <a:off x="7573526" y="533400"/>
          <a:ext cx="1423715" cy="26727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423715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7030A0"/>
                          </a:solidFill>
                        </a:rPr>
                        <a:t>client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Databrowser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LASSO</a:t>
                      </a:r>
                      <a:endParaRPr lang="en-US" sz="1400" dirty="0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FFFFFF"/>
                          </a:solidFill>
                        </a:rPr>
                        <a:t>MUSTANGular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451E84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23002" y="6215784"/>
            <a:ext cx="4097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ds.iris.edu</a:t>
            </a:r>
            <a:r>
              <a:rPr lang="en-US" dirty="0">
                <a:hlinkClick r:id="rId2"/>
              </a:rPr>
              <a:t>/mustang/</a:t>
            </a:r>
            <a:r>
              <a:rPr lang="en-US" dirty="0" err="1">
                <a:hlinkClick r:id="rId2"/>
              </a:rPr>
              <a:t>mustangular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9" y="1545613"/>
            <a:ext cx="4154848" cy="2490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01" y="1549285"/>
            <a:ext cx="2813709" cy="23541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2742" y="4141108"/>
            <a:ext cx="62443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View spatial patterns of MUSTANG metrics laid out on a map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 Simple entry form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 Allows for multiple metrics, easy to flip between them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 Allows for multiple channels, ranked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 Flexible binning, adjustable color maps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 Choose from min/max/median/5</a:t>
            </a:r>
            <a:r>
              <a:rPr lang="en-US" sz="1600" baseline="30000" dirty="0"/>
              <a:t>th</a:t>
            </a:r>
            <a:r>
              <a:rPr lang="en-US" sz="1600" dirty="0"/>
              <a:t>/95</a:t>
            </a:r>
            <a:r>
              <a:rPr lang="en-US" sz="1600" baseline="30000" dirty="0"/>
              <a:t>th</a:t>
            </a:r>
            <a:r>
              <a:rPr lang="en-US" sz="1600" dirty="0"/>
              <a:t> for the time range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 Click on station to see history of that metric over time range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657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Honorable Mentions </a:t>
            </a:r>
            <a:r>
              <a:rPr lang="mr-IN" sz="2000" dirty="0" smtClean="0"/>
              <a:t>–</a:t>
            </a:r>
            <a:r>
              <a:rPr lang="en-US" sz="2000" dirty="0" smtClean="0"/>
              <a:t> not enough time to cover today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5521" y="1673352"/>
            <a:ext cx="4270279" cy="34488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ISPAQ</a:t>
            </a: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Portable “MUSTANG” to calculate metrics on your own computer</a:t>
            </a:r>
          </a:p>
          <a:p>
            <a:pPr>
              <a:buFont typeface="Wingdings" charset="2"/>
              <a:buChar char="Ø"/>
            </a:pPr>
            <a:r>
              <a:rPr lang="en-US" sz="2000" dirty="0"/>
              <a:t> </a:t>
            </a:r>
            <a:r>
              <a:rPr lang="en-US" sz="2000" dirty="0" smtClean="0"/>
              <a:t>Local files or from web services</a:t>
            </a:r>
          </a:p>
          <a:p>
            <a:pPr lvl="1">
              <a:buFont typeface="Wingdings" charset="2"/>
              <a:buChar char="Ø"/>
            </a:pPr>
            <a:r>
              <a:rPr lang="en-US" sz="1600" dirty="0"/>
              <a:t> </a:t>
            </a:r>
            <a:r>
              <a:rPr lang="en-US" sz="1600" dirty="0" smtClean="0"/>
              <a:t>Doesn’t have to be at the DMC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 New: multi-day PDFs coming very soon</a:t>
            </a:r>
          </a:p>
          <a:p>
            <a:pPr>
              <a:buFont typeface="Wingdings" charset="2"/>
              <a:buChar char="Ø"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github.com</a:t>
            </a:r>
            <a:r>
              <a:rPr lang="en-US" sz="2000" dirty="0">
                <a:hlinkClick r:id="rId2"/>
              </a:rPr>
              <a:t>/iris-</a:t>
            </a:r>
            <a:r>
              <a:rPr lang="en-US" sz="2000" dirty="0" err="1">
                <a:hlinkClick r:id="rId2"/>
              </a:rPr>
              <a:t>edu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ispaq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73352"/>
            <a:ext cx="4218349" cy="2669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Network Reports (QUARG)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 For </a:t>
            </a:r>
            <a:r>
              <a:rPr lang="en-US" sz="2000" dirty="0"/>
              <a:t>network operators </a:t>
            </a: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Metric combinations and threshold that catch typical issues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 Utilities to help with QA</a:t>
            </a:r>
          </a:p>
          <a:p>
            <a:pPr lvl="1">
              <a:buFont typeface="Wingdings" charset="2"/>
              <a:buChar char="Ø"/>
            </a:pPr>
            <a:r>
              <a:rPr lang="en-US" sz="1600" dirty="0"/>
              <a:t> </a:t>
            </a:r>
            <a:r>
              <a:rPr lang="en-US" sz="1600" dirty="0" smtClean="0"/>
              <a:t>Could use improving for usability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263042" y="5615501"/>
            <a:ext cx="4716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“MUSTANG” -  Tuesday 10:00-11:30</a:t>
            </a:r>
          </a:p>
          <a:p>
            <a:r>
              <a:rPr lang="en-US" dirty="0" smtClean="0"/>
              <a:t>“MUSTANG Clients” -  Tuesday 14:00-15:30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9430" y="5702790"/>
            <a:ext cx="9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Demos: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72419" y="5363594"/>
            <a:ext cx="73991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14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0294"/>
            <a:ext cx="7772400" cy="1066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MUSTANG System </a:t>
            </a:r>
            <a:r>
              <a:rPr lang="mr-IN" sz="2200" dirty="0" smtClean="0"/>
              <a:t>–</a:t>
            </a:r>
            <a:r>
              <a:rPr lang="en-US" sz="2200" dirty="0" smtClean="0"/>
              <a:t> how it all runs</a:t>
            </a:r>
            <a:endParaRPr lang="en-US" sz="2200" dirty="0"/>
          </a:p>
        </p:txBody>
      </p:sp>
      <p:pic>
        <p:nvPicPr>
          <p:cNvPr id="4" name="Content Placeholder 3" descr="MustangSchemati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9" y="1457094"/>
            <a:ext cx="6125259" cy="4552874"/>
          </a:xfrm>
        </p:spPr>
      </p:pic>
      <p:sp>
        <p:nvSpPr>
          <p:cNvPr id="3" name="TextBox 2"/>
          <p:cNvSpPr txBox="1"/>
          <p:nvPr/>
        </p:nvSpPr>
        <p:spPr>
          <a:xfrm>
            <a:off x="6294703" y="3400110"/>
            <a:ext cx="2163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Automatically picks up: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Recently archived data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Updated metadata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Target-days that failed</a:t>
            </a:r>
          </a:p>
          <a:p>
            <a:pPr marL="285750" indent="-285750">
              <a:buFont typeface="Arial"/>
              <a:buChar char="•"/>
            </a:pP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99129" y="6298555"/>
            <a:ext cx="834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Running in close-to-present form since 2015, adding channels up until Fall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97" y="274638"/>
            <a:ext cx="8740005" cy="1143000"/>
          </a:xfrm>
        </p:spPr>
        <p:txBody>
          <a:bodyPr>
            <a:normAutofit/>
          </a:bodyPr>
          <a:lstStyle/>
          <a:p>
            <a:r>
              <a:rPr lang="en-US" sz="3600" dirty="0"/>
              <a:t>MUSTANG: Data Quality Metrics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186102" y="1417638"/>
            <a:ext cx="2755900" cy="5029200"/>
          </a:xfrm>
          <a:ln w="190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1600" dirty="0">
                <a:solidFill>
                  <a:srgbClr val="7030A0"/>
                </a:solidFill>
              </a:rPr>
              <a:t>State of Health Flag Counts</a:t>
            </a:r>
          </a:p>
          <a:p>
            <a:pPr marL="36576" indent="0">
              <a:spcBef>
                <a:spcPts val="300"/>
              </a:spcBef>
              <a:buNone/>
            </a:pPr>
            <a:r>
              <a:rPr lang="en-US" sz="1600" dirty="0"/>
              <a:t>amplifier saturation</a:t>
            </a:r>
          </a:p>
          <a:p>
            <a:pPr marL="36576" indent="0">
              <a:spcBef>
                <a:spcPts val="300"/>
              </a:spcBef>
              <a:buNone/>
            </a:pPr>
            <a:r>
              <a:rPr lang="en-US" sz="1600" dirty="0"/>
              <a:t>calibration signal</a:t>
            </a:r>
          </a:p>
          <a:p>
            <a:pPr marL="36576" indent="0">
              <a:spcBef>
                <a:spcPts val="300"/>
              </a:spcBef>
              <a:buNone/>
            </a:pPr>
            <a:r>
              <a:rPr lang="en-US" sz="1600" dirty="0"/>
              <a:t>clock locked</a:t>
            </a:r>
          </a:p>
          <a:p>
            <a:pPr marL="36576" indent="0">
              <a:spcBef>
                <a:spcPts val="300"/>
              </a:spcBef>
              <a:buNone/>
            </a:pPr>
            <a:r>
              <a:rPr lang="en-US" sz="1600" dirty="0"/>
              <a:t>digital filter charging</a:t>
            </a:r>
          </a:p>
          <a:p>
            <a:pPr marL="36576" indent="0">
              <a:spcBef>
                <a:spcPts val="300"/>
              </a:spcBef>
              <a:buNone/>
            </a:pPr>
            <a:r>
              <a:rPr lang="en-US" sz="1600" dirty="0"/>
              <a:t>digitizer clipping</a:t>
            </a:r>
          </a:p>
          <a:p>
            <a:pPr marL="36576" indent="0">
              <a:spcBef>
                <a:spcPts val="300"/>
              </a:spcBef>
              <a:buNone/>
            </a:pPr>
            <a:r>
              <a:rPr lang="en-US" sz="1600" dirty="0"/>
              <a:t>event begin</a:t>
            </a:r>
          </a:p>
          <a:p>
            <a:pPr marL="36576" indent="0">
              <a:spcBef>
                <a:spcPts val="300"/>
              </a:spcBef>
              <a:buNone/>
            </a:pPr>
            <a:r>
              <a:rPr lang="en-US" sz="1600" dirty="0"/>
              <a:t>event end</a:t>
            </a:r>
          </a:p>
          <a:p>
            <a:pPr marL="36576" indent="0">
              <a:spcBef>
                <a:spcPts val="300"/>
              </a:spcBef>
              <a:buNone/>
            </a:pPr>
            <a:r>
              <a:rPr lang="en-US" sz="1600" dirty="0"/>
              <a:t>event in progress</a:t>
            </a:r>
          </a:p>
          <a:p>
            <a:pPr marL="36576" indent="0">
              <a:buNone/>
            </a:pPr>
            <a:r>
              <a:rPr lang="en-US" sz="1600" dirty="0"/>
              <a:t>glitches</a:t>
            </a:r>
          </a:p>
          <a:p>
            <a:pPr marL="36576" indent="0">
              <a:buNone/>
            </a:pPr>
            <a:r>
              <a:rPr lang="en-US" sz="1600" dirty="0"/>
              <a:t>missing padded data</a:t>
            </a:r>
          </a:p>
          <a:p>
            <a:pPr marL="36576" indent="0">
              <a:buNone/>
            </a:pPr>
            <a:r>
              <a:rPr lang="en-US" sz="1600" dirty="0"/>
              <a:t>spikes</a:t>
            </a:r>
          </a:p>
          <a:p>
            <a:pPr marL="36576" indent="0">
              <a:buNone/>
            </a:pPr>
            <a:r>
              <a:rPr lang="en-US" sz="1600" dirty="0"/>
              <a:t>suspect time tag</a:t>
            </a:r>
          </a:p>
          <a:p>
            <a:pPr marL="36576" indent="0">
              <a:buNone/>
            </a:pPr>
            <a:r>
              <a:rPr lang="en-US" sz="1600" dirty="0"/>
              <a:t>telemetry sync error</a:t>
            </a:r>
          </a:p>
          <a:p>
            <a:pPr marL="36576" indent="0">
              <a:buNone/>
            </a:pPr>
            <a:r>
              <a:rPr lang="en-US" sz="1600" dirty="0"/>
              <a:t>timing correction</a:t>
            </a:r>
          </a:p>
          <a:p>
            <a:pPr marL="36576" indent="0">
              <a:buNone/>
            </a:pPr>
            <a:r>
              <a:rPr lang="en-US" sz="1600" dirty="0"/>
              <a:t>timing quality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274" y="1417638"/>
            <a:ext cx="2489200" cy="501675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</a:rPr>
              <a:t>Data Archive Metrics</a:t>
            </a:r>
          </a:p>
          <a:p>
            <a:r>
              <a:rPr lang="en-US" sz="1600"/>
              <a:t>real time data latency</a:t>
            </a:r>
          </a:p>
          <a:p>
            <a:r>
              <a:rPr lang="en-US" sz="1600"/>
              <a:t>real time feed latency</a:t>
            </a:r>
          </a:p>
          <a:p>
            <a:endParaRPr lang="en-US" sz="1600"/>
          </a:p>
          <a:p>
            <a:r>
              <a:rPr lang="en-US" sz="1600">
                <a:solidFill>
                  <a:srgbClr val="7030A0"/>
                </a:solidFill>
              </a:rPr>
              <a:t>Data Continuity</a:t>
            </a:r>
          </a:p>
          <a:p>
            <a:r>
              <a:rPr lang="en-US" sz="1600"/>
              <a:t>percent available</a:t>
            </a:r>
            <a:endParaRPr lang="en-US" sz="1600">
              <a:solidFill>
                <a:srgbClr val="FFC000"/>
              </a:solidFill>
            </a:endParaRPr>
          </a:p>
          <a:p>
            <a:r>
              <a:rPr lang="en-US" sz="1600"/>
              <a:t>channel up time</a:t>
            </a:r>
          </a:p>
          <a:p>
            <a:r>
              <a:rPr lang="en-US" sz="1600"/>
              <a:t>maximum gap length</a:t>
            </a:r>
          </a:p>
          <a:p>
            <a:r>
              <a:rPr lang="en-US" sz="1600"/>
              <a:t>minimum gap length</a:t>
            </a:r>
          </a:p>
          <a:p>
            <a:r>
              <a:rPr lang="en-US" sz="1600"/>
              <a:t>maximum overlap length</a:t>
            </a:r>
          </a:p>
          <a:p>
            <a:r>
              <a:rPr lang="en-US" sz="1600"/>
              <a:t>number of gaps</a:t>
            </a:r>
          </a:p>
          <a:p>
            <a:r>
              <a:rPr lang="en-US" sz="1600"/>
              <a:t>number of overlaps</a:t>
            </a:r>
          </a:p>
          <a:p>
            <a:endParaRPr lang="en-US" sz="1600"/>
          </a:p>
          <a:p>
            <a:r>
              <a:rPr lang="en-US" sz="1600">
                <a:solidFill>
                  <a:srgbClr val="7030A0"/>
                </a:solidFill>
              </a:rPr>
              <a:t>Simple Data Statistics</a:t>
            </a:r>
          </a:p>
          <a:p>
            <a:r>
              <a:rPr lang="en-US" sz="1600"/>
              <a:t>maximum sample value</a:t>
            </a:r>
          </a:p>
          <a:p>
            <a:r>
              <a:rPr lang="en-US" sz="1600"/>
              <a:t>minimum sample value</a:t>
            </a:r>
          </a:p>
          <a:p>
            <a:r>
              <a:rPr lang="en-US" sz="1600"/>
              <a:t>median sample value</a:t>
            </a:r>
          </a:p>
          <a:p>
            <a:r>
              <a:rPr lang="en-US" sz="1600"/>
              <a:t>mean sample value</a:t>
            </a:r>
          </a:p>
          <a:p>
            <a:r>
              <a:rPr lang="en-US" sz="1600"/>
              <a:t>sample rms variance</a:t>
            </a:r>
          </a:p>
          <a:p>
            <a:r>
              <a:rPr lang="en-US" sz="1600"/>
              <a:t>signal-to-noise ratio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7471" y="1417638"/>
            <a:ext cx="3090911" cy="502005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>
                <a:solidFill>
                  <a:srgbClr val="7030A0"/>
                </a:solidFill>
              </a:rPr>
              <a:t>Noise Analysis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Power Spectral Density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Probability Density Function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percent above high noise model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percent below low noise model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>
                <a:solidFill>
                  <a:srgbClr val="7030A0"/>
                </a:solidFill>
              </a:rPr>
              <a:t>Signal Anomalies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cross talk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DC offset change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dead channel indicator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maximum STA/LTA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number of spikes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pressure effects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>
                <a:solidFill>
                  <a:srgbClr val="7030A0"/>
                </a:solidFill>
              </a:rPr>
              <a:t>Metadata Checks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orientation check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polarity check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transfer function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30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97" y="274638"/>
            <a:ext cx="8740005" cy="1143000"/>
          </a:xfrm>
        </p:spPr>
        <p:txBody>
          <a:bodyPr>
            <a:normAutofit/>
          </a:bodyPr>
          <a:lstStyle/>
          <a:p>
            <a:r>
              <a:rPr lang="en-US" sz="3600" dirty="0"/>
              <a:t>MUSTANG: Channels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6410" y="1384776"/>
            <a:ext cx="5139102" cy="4045868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53</a:t>
            </a:r>
            <a:r>
              <a:rPr lang="en-US" sz="2400" b="1" dirty="0" smtClean="0"/>
              <a:t> </a:t>
            </a:r>
            <a:r>
              <a:rPr lang="en-US" sz="2400" b="1" dirty="0"/>
              <a:t>channel </a:t>
            </a:r>
            <a:r>
              <a:rPr lang="en-US" sz="2400" b="1" dirty="0" smtClean="0"/>
              <a:t>groups total </a:t>
            </a:r>
            <a:r>
              <a:rPr lang="en-US" sz="2400" b="1" dirty="0"/>
              <a:t>including: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broadband                                   </a:t>
            </a:r>
            <a:endParaRPr lang="en-US" sz="2400" b="1" dirty="0"/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additional sample rates               </a:t>
            </a:r>
            <a:endParaRPr lang="en-US" sz="2400" dirty="0">
              <a:solidFill>
                <a:srgbClr val="7030A0"/>
              </a:solidFill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long period and mid period         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short period                                 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strong motion                              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geophone                                   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mass channels                             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8159" y="823712"/>
            <a:ext cx="2861732" cy="4401204"/>
          </a:xfrm>
          <a:prstGeom prst="rect">
            <a:avLst/>
          </a:prstGeom>
          <a:solidFill>
            <a:schemeClr val="accent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BG </a:t>
            </a:r>
            <a:r>
              <a:rPr lang="en-US" sz="1400" dirty="0">
                <a:solidFill>
                  <a:srgbClr val="FFFFFF"/>
                </a:solidFill>
              </a:rPr>
              <a:t>EG HG LG SG </a:t>
            </a:r>
            <a:r>
              <a:rPr lang="en-US" sz="1400" dirty="0" smtClean="0">
                <a:solidFill>
                  <a:srgbClr val="FFFFFF"/>
                </a:solidFill>
              </a:rPr>
              <a:t>UG VG</a:t>
            </a:r>
            <a:r>
              <a:rPr lang="en-US" sz="1400" dirty="0">
                <a:solidFill>
                  <a:srgbClr val="FFFFFF"/>
                </a:solidFill>
              </a:rPr>
              <a:t> </a:t>
            </a:r>
            <a:endParaRPr lang="en-US" sz="1400" dirty="0" smtClean="0">
              <a:solidFill>
                <a:srgbClr val="FFFFFF"/>
              </a:solidFill>
            </a:endParaRPr>
          </a:p>
          <a:p>
            <a:pPr algn="ctr"/>
            <a:endParaRPr lang="en-US" sz="1400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BH CH DH EH FH GH HH LH 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MH SH UH VH</a:t>
            </a:r>
          </a:p>
          <a:p>
            <a:pPr algn="ctr"/>
            <a:endParaRPr lang="en-US" sz="1400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BL </a:t>
            </a:r>
            <a:r>
              <a:rPr lang="en-US" sz="1400" dirty="0">
                <a:solidFill>
                  <a:srgbClr val="FFFFFF"/>
                </a:solidFill>
              </a:rPr>
              <a:t>CL DL EL GL HL </a:t>
            </a:r>
            <a:r>
              <a:rPr lang="en-US" sz="1400" dirty="0" smtClean="0">
                <a:solidFill>
                  <a:srgbClr val="FFFFFF"/>
                </a:solidFill>
              </a:rPr>
              <a:t>LL 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ML SL UL </a:t>
            </a:r>
            <a:r>
              <a:rPr lang="en-US" sz="1400" dirty="0">
                <a:solidFill>
                  <a:srgbClr val="FFFFFF"/>
                </a:solidFill>
              </a:rPr>
              <a:t>VL </a:t>
            </a:r>
          </a:p>
          <a:p>
            <a:pPr algn="ctr"/>
            <a:endParaRPr lang="is-IS" sz="1400" dirty="0" smtClean="0">
              <a:solidFill>
                <a:srgbClr val="FFFFFF"/>
              </a:solidFill>
            </a:endParaRPr>
          </a:p>
          <a:p>
            <a:pPr algn="ctr"/>
            <a:r>
              <a:rPr lang="is-IS" sz="1400" dirty="0" smtClean="0">
                <a:solidFill>
                  <a:srgbClr val="FFFFFF"/>
                </a:solidFill>
              </a:rPr>
              <a:t>VM</a:t>
            </a:r>
            <a:endParaRPr lang="is-IS" sz="1400" dirty="0">
              <a:solidFill>
                <a:srgbClr val="FFFFFF"/>
              </a:solidFill>
            </a:endParaRPr>
          </a:p>
          <a:p>
            <a:pPr algn="ctr"/>
            <a:endParaRPr lang="en-US" sz="1400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BN </a:t>
            </a:r>
            <a:r>
              <a:rPr lang="en-US" sz="1400" dirty="0">
                <a:solidFill>
                  <a:srgbClr val="FFFFFF"/>
                </a:solidFill>
              </a:rPr>
              <a:t>CN DN EN FN GN HN LN </a:t>
            </a:r>
            <a:endParaRPr lang="en-US" sz="1400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MN </a:t>
            </a:r>
            <a:r>
              <a:rPr lang="en-US" sz="1400" dirty="0">
                <a:solidFill>
                  <a:srgbClr val="FFFFFF"/>
                </a:solidFill>
              </a:rPr>
              <a:t>SN VN </a:t>
            </a:r>
          </a:p>
          <a:p>
            <a:pPr algn="ctr"/>
            <a:endParaRPr lang="en-US" sz="1400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BP </a:t>
            </a:r>
            <a:r>
              <a:rPr lang="en-US" sz="1400" dirty="0">
                <a:solidFill>
                  <a:srgbClr val="FFFFFF"/>
                </a:solidFill>
              </a:rPr>
              <a:t>DP EP </a:t>
            </a:r>
            <a:r>
              <a:rPr lang="en-US" sz="1400" dirty="0" smtClean="0">
                <a:solidFill>
                  <a:srgbClr val="FFFFFF"/>
                </a:solidFill>
              </a:rPr>
              <a:t>GP HP </a:t>
            </a:r>
            <a:r>
              <a:rPr lang="en-US" sz="1400" dirty="0">
                <a:solidFill>
                  <a:srgbClr val="FFFFFF"/>
                </a:solidFill>
              </a:rPr>
              <a:t>LP MP SP </a:t>
            </a:r>
          </a:p>
          <a:p>
            <a:pPr algn="ctr"/>
            <a:endParaRPr lang="is-IS" sz="1400" dirty="0" smtClean="0">
              <a:solidFill>
                <a:srgbClr val="FFFFFF"/>
              </a:solidFill>
            </a:endParaRPr>
          </a:p>
          <a:p>
            <a:pPr algn="ctr"/>
            <a:r>
              <a:rPr lang="is-IS" sz="1400" dirty="0" smtClean="0">
                <a:solidFill>
                  <a:srgbClr val="FFFFFF"/>
                </a:solidFill>
              </a:rPr>
              <a:t>BX </a:t>
            </a:r>
            <a:r>
              <a:rPr lang="is-IS" sz="1400" dirty="0">
                <a:solidFill>
                  <a:srgbClr val="FFFFFF"/>
                </a:solidFill>
              </a:rPr>
              <a:t>HX</a:t>
            </a:r>
          </a:p>
          <a:p>
            <a:pPr algn="ctr"/>
            <a:endParaRPr lang="is-IS" sz="1400" dirty="0" smtClean="0">
              <a:solidFill>
                <a:srgbClr val="FFFFFF"/>
              </a:solidFill>
            </a:endParaRPr>
          </a:p>
          <a:p>
            <a:pPr algn="ctr"/>
            <a:r>
              <a:rPr lang="is-IS" sz="1400" dirty="0" smtClean="0">
                <a:solidFill>
                  <a:srgbClr val="FFFFFF"/>
                </a:solidFill>
              </a:rPr>
              <a:t>BY</a:t>
            </a:r>
          </a:p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0224" y="5797774"/>
            <a:ext cx="7143001" cy="742167"/>
            <a:chOff x="680224" y="5207696"/>
            <a:chExt cx="7143001" cy="1122471"/>
          </a:xfrm>
        </p:grpSpPr>
        <p:sp>
          <p:nvSpPr>
            <p:cNvPr id="12" name="Rectangle 11"/>
            <p:cNvSpPr/>
            <p:nvPr/>
          </p:nvSpPr>
          <p:spPr>
            <a:xfrm>
              <a:off x="680224" y="5207696"/>
              <a:ext cx="7143001" cy="11224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9057" y="5307266"/>
              <a:ext cx="6672657" cy="977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We now run on all seismic channels that we have in our archive</a:t>
              </a:r>
            </a:p>
            <a:p>
              <a:pPr algn="ctr"/>
              <a:r>
                <a:rPr lang="en-US" dirty="0" smtClean="0"/>
                <a:t>*Not all metrics run on all channels*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8566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7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Web </a:t>
            </a:r>
            <a:r>
              <a:rPr lang="en-US" sz="3600" dirty="0"/>
              <a:t>Services </a:t>
            </a:r>
            <a:r>
              <a:rPr lang="en-US" sz="1800" dirty="0" smtClean="0"/>
              <a:t>- The </a:t>
            </a:r>
            <a:r>
              <a:rPr lang="en-US" sz="1800" dirty="0"/>
              <a:t>way that you access our vast database of </a:t>
            </a:r>
            <a:r>
              <a:rPr lang="en-US" sz="1800" dirty="0" smtClean="0"/>
              <a:t>metrics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715129"/>
              </p:ext>
            </p:extLst>
          </p:nvPr>
        </p:nvGraphicFramePr>
        <p:xfrm>
          <a:off x="763857" y="1972090"/>
          <a:ext cx="7616284" cy="467733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955075"/>
                <a:gridCol w="4661209"/>
              </a:tblGrid>
              <a:tr h="66819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20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summary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dirty="0"/>
                        <a:t>measurements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The main MUSTANG web service returning measurements for data quality metrics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dirty="0"/>
                        <a:t>noise-</a:t>
                      </a:r>
                      <a:r>
                        <a:rPr lang="en-US" dirty="0" err="1"/>
                        <a:t>psd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Returns Power Spectral Density estimates: text, XML,</a:t>
                      </a:r>
                      <a:r>
                        <a:rPr lang="en-US" baseline="0"/>
                        <a:t> and plots</a:t>
                      </a:r>
                      <a:endParaRPr lang="en-US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dirty="0"/>
                        <a:t>noise-</a:t>
                      </a:r>
                      <a:r>
                        <a:rPr lang="en-US" dirty="0" err="1"/>
                        <a:t>pdf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Returns Probability Density Functions:</a:t>
                      </a:r>
                      <a:r>
                        <a:rPr lang="en-US" baseline="0"/>
                        <a:t> text, XML, and plots</a:t>
                      </a:r>
                      <a:endParaRPr lang="en-US"/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dirty="0"/>
                        <a:t>noise-</a:t>
                      </a:r>
                      <a:r>
                        <a:rPr lang="en-US" dirty="0" err="1"/>
                        <a:t>pdf</a:t>
                      </a:r>
                      <a:r>
                        <a:rPr lang="en-US" dirty="0"/>
                        <a:t>-browser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Returns browseable views of PDF plots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dirty="0"/>
                        <a:t>noise-mode-</a:t>
                      </a:r>
                      <a:r>
                        <a:rPr lang="en-US" dirty="0" err="1"/>
                        <a:t>timeseries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Returns daily PDF Modes and Mode Timeline </a:t>
                      </a:r>
                      <a:r>
                        <a:rPr lang="en-US" dirty="0" smtClean="0"/>
                        <a:t>Plots</a:t>
                      </a:r>
                    </a:p>
                  </a:txBody>
                  <a:tcPr anchor="ctr"/>
                </a:tc>
              </a:tr>
              <a:tr h="668191">
                <a:tc>
                  <a:txBody>
                    <a:bodyPr/>
                    <a:lstStyle/>
                    <a:p>
                      <a:r>
                        <a:rPr lang="en-US" dirty="0" smtClean="0"/>
                        <a:t>*noise-spectrogram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Returns Spectrogram plots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70986" y="1504876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 action="ppaction://hlinkfile"/>
              </a:rPr>
              <a:t>service.iris.edu</a:t>
            </a:r>
            <a:r>
              <a:rPr lang="en-US" dirty="0" smtClean="0"/>
              <a:t>                      </a:t>
            </a:r>
            <a:r>
              <a:rPr lang="en-US" dirty="0" smtClean="0">
                <a:hlinkClick r:id="rId3" action="ppaction://hlinkfile"/>
              </a:rPr>
              <a:t>service.iris.edu/mustang/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8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97" y="274638"/>
            <a:ext cx="8740005" cy="1143000"/>
          </a:xfrm>
        </p:spPr>
        <p:txBody>
          <a:bodyPr>
            <a:normAutofit/>
          </a:bodyPr>
          <a:lstStyle/>
          <a:p>
            <a:r>
              <a:rPr lang="en-US" sz="3600" dirty="0"/>
              <a:t>MUSTANG: Web Services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782612"/>
              </p:ext>
            </p:extLst>
          </p:nvPr>
        </p:nvGraphicFramePr>
        <p:xfrm>
          <a:off x="763856" y="1731536"/>
          <a:ext cx="7811431" cy="495524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96040"/>
                <a:gridCol w="5415391"/>
              </a:tblGrid>
              <a:tr h="70789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7030A0"/>
                          </a:solidFill>
                        </a:rPr>
                        <a:t>service</a:t>
                      </a:r>
                      <a:r>
                        <a:rPr lang="en-US" sz="2000" baseline="0">
                          <a:solidFill>
                            <a:srgbClr val="7030A0"/>
                          </a:solidFill>
                        </a:rPr>
                        <a:t> interface</a:t>
                      </a:r>
                      <a:endParaRPr lang="en-US" sz="200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7030A0"/>
                          </a:solidFill>
                        </a:rPr>
                        <a:t>base URL</a:t>
                      </a:r>
                    </a:p>
                  </a:txBody>
                  <a:tcPr anchor="ctr"/>
                </a:tc>
              </a:tr>
              <a:tr h="707892">
                <a:tc>
                  <a:txBody>
                    <a:bodyPr/>
                    <a:lstStyle/>
                    <a:p>
                      <a:r>
                        <a:rPr lang="en-US"/>
                        <a:t>measurements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2"/>
                        </a:rPr>
                        <a:t>http://service.iris.edu/mustang/measurements/1</a:t>
                      </a:r>
                      <a:endParaRPr lang="en-US" dirty="0"/>
                    </a:p>
                  </a:txBody>
                  <a:tcPr anchor="ctr"/>
                </a:tc>
              </a:tr>
              <a:tr h="707892">
                <a:tc>
                  <a:txBody>
                    <a:bodyPr/>
                    <a:lstStyle/>
                    <a:p>
                      <a:r>
                        <a:rPr lang="en-US"/>
                        <a:t>noise-psd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hlinkClick r:id="rId3"/>
                        </a:rPr>
                        <a:t>http://service.iris.edu/mustang/noise-</a:t>
                      </a:r>
                      <a:r>
                        <a:rPr lang="en-US" dirty="0" err="1">
                          <a:hlinkClick r:id="rId3"/>
                        </a:rPr>
                        <a:t>psd</a:t>
                      </a:r>
                      <a:r>
                        <a:rPr lang="en-US" dirty="0">
                          <a:hlinkClick r:id="rId3"/>
                        </a:rPr>
                        <a:t>/1</a:t>
                      </a:r>
                      <a:endParaRPr lang="en-US" dirty="0"/>
                    </a:p>
                  </a:txBody>
                  <a:tcPr anchor="ctr"/>
                </a:tc>
              </a:tr>
              <a:tr h="707892">
                <a:tc>
                  <a:txBody>
                    <a:bodyPr/>
                    <a:lstStyle/>
                    <a:p>
                      <a:r>
                        <a:rPr lang="en-US"/>
                        <a:t>noise-pdf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hlinkClick r:id="rId4"/>
                        </a:rPr>
                        <a:t>http://service.iris.edu/mustang/noise-pdf/1</a:t>
                      </a:r>
                      <a:endParaRPr lang="en-US" dirty="0"/>
                    </a:p>
                  </a:txBody>
                  <a:tcPr anchor="ctr"/>
                </a:tc>
              </a:tr>
              <a:tr h="707892">
                <a:tc>
                  <a:txBody>
                    <a:bodyPr/>
                    <a:lstStyle/>
                    <a:p>
                      <a:r>
                        <a:rPr lang="en-US"/>
                        <a:t>noise-pdf-browser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hlinkClick r:id="rId5"/>
                        </a:rPr>
                        <a:t>http://service.iris.edu/mustang/noise-pdf-browser/1</a:t>
                      </a:r>
                      <a:endParaRPr lang="en-US" dirty="0"/>
                    </a:p>
                  </a:txBody>
                  <a:tcPr anchor="ctr"/>
                </a:tc>
              </a:tr>
              <a:tr h="707892">
                <a:tc>
                  <a:txBody>
                    <a:bodyPr/>
                    <a:lstStyle/>
                    <a:p>
                      <a:r>
                        <a:rPr lang="en-US"/>
                        <a:t>noise-mode-timeseries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6"/>
                        </a:rPr>
                        <a:t>http://</a:t>
                      </a:r>
                      <a:r>
                        <a:rPr lang="en-US" dirty="0" err="1">
                          <a:hlinkClick r:id="rId6"/>
                        </a:rPr>
                        <a:t>service.iris.edu</a:t>
                      </a:r>
                      <a:r>
                        <a:rPr lang="en-US" dirty="0">
                          <a:hlinkClick r:id="rId6"/>
                        </a:rPr>
                        <a:t>/mustang/noise-mode-timeseries/1</a:t>
                      </a:r>
                      <a:endParaRPr lang="en-US" dirty="0"/>
                    </a:p>
                  </a:txBody>
                  <a:tcPr anchor="ctr"/>
                </a:tc>
              </a:tr>
              <a:tr h="707892">
                <a:tc>
                  <a:txBody>
                    <a:bodyPr/>
                    <a:lstStyle/>
                    <a:p>
                      <a:r>
                        <a:rPr lang="en-US" dirty="0" smtClean="0"/>
                        <a:t>noise-spectrogram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7"/>
                        </a:rPr>
                        <a:t>http://</a:t>
                      </a:r>
                      <a:r>
                        <a:rPr lang="en-US" dirty="0" err="1" smtClean="0">
                          <a:hlinkClick r:id="rId7"/>
                        </a:rPr>
                        <a:t>service.iris.edu</a:t>
                      </a:r>
                      <a:r>
                        <a:rPr lang="en-US" dirty="0" smtClean="0">
                          <a:hlinkClick r:id="rId7"/>
                        </a:rPr>
                        <a:t>/mustang/noise-spectrogram/1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20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1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451E84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27000</TotalTime>
  <Words>2435</Words>
  <Application>Microsoft Macintosh PowerPoint</Application>
  <PresentationFormat>On-screen Show (4:3)</PresentationFormat>
  <Paragraphs>493</Paragraphs>
  <Slides>32</Slides>
  <Notes>0</Notes>
  <HiddenSlides>15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Clarity</vt:lpstr>
      <vt:lpstr>MUstang</vt:lpstr>
      <vt:lpstr>Outline</vt:lpstr>
      <vt:lpstr>Some Terms – sometimes we talk without thinking about how confusing we sound</vt:lpstr>
      <vt:lpstr>The MUSTANG System – how it all runs</vt:lpstr>
      <vt:lpstr>MUSTANG: Data Quality Metrics</vt:lpstr>
      <vt:lpstr>MUSTANG: Channels</vt:lpstr>
      <vt:lpstr>Web services</vt:lpstr>
      <vt:lpstr>Web Services - The way that you access our vast database of metrics</vt:lpstr>
      <vt:lpstr>MUSTANG: Web Services</vt:lpstr>
      <vt:lpstr>Measurements – The majority of MUSTANG metrics</vt:lpstr>
      <vt:lpstr>Measurements</vt:lpstr>
      <vt:lpstr>Measurements</vt:lpstr>
      <vt:lpstr>Measurements</vt:lpstr>
      <vt:lpstr>Noise Profiles – PSDs and PDFs</vt:lpstr>
      <vt:lpstr>Noise Profiles – PSDs and PDFs</vt:lpstr>
      <vt:lpstr>PDF Browser</vt:lpstr>
      <vt:lpstr>Noise Profiles Over Time</vt:lpstr>
      <vt:lpstr>PDF Browser – quickly scan many PDFs</vt:lpstr>
      <vt:lpstr>Noise-Mode-Timeseries</vt:lpstr>
      <vt:lpstr>Noise-Mode-Timeseries</vt:lpstr>
      <vt:lpstr>Spectrogram</vt:lpstr>
      <vt:lpstr>Spectrogram – A brand new service</vt:lpstr>
      <vt:lpstr>Spectrogram – A brand new service</vt:lpstr>
      <vt:lpstr>Clients</vt:lpstr>
      <vt:lpstr>Clients – useful ways to track metrics</vt:lpstr>
      <vt:lpstr>Databrowser – simple plots</vt:lpstr>
      <vt:lpstr>Databrowser</vt:lpstr>
      <vt:lpstr>LASSO – a dashboard view</vt:lpstr>
      <vt:lpstr>LASSO</vt:lpstr>
      <vt:lpstr>MUSTANGular – mapping metrics</vt:lpstr>
      <vt:lpstr>MUSTANGular – mapping metrics</vt:lpstr>
      <vt:lpstr>Honorable Mentions – not enough time to cover today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Mustang Short Course AGU 2018</dc:title>
  <dc:subject/>
  <dc:creator>Laura</dc:creator>
  <cp:keywords/>
  <dc:description/>
  <cp:lastModifiedBy>Laura</cp:lastModifiedBy>
  <cp:revision>237</cp:revision>
  <dcterms:created xsi:type="dcterms:W3CDTF">2018-11-15T21:18:08Z</dcterms:created>
  <dcterms:modified xsi:type="dcterms:W3CDTF">2018-12-09T17:29:54Z</dcterms:modified>
  <cp:category/>
</cp:coreProperties>
</file>