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571" r:id="rId3"/>
    <p:sldId id="579" r:id="rId4"/>
    <p:sldId id="580" r:id="rId5"/>
    <p:sldId id="522" r:id="rId6"/>
    <p:sldId id="572" r:id="rId7"/>
    <p:sldId id="527" r:id="rId8"/>
    <p:sldId id="573" r:id="rId9"/>
    <p:sldId id="530" r:id="rId10"/>
    <p:sldId id="574" r:id="rId11"/>
    <p:sldId id="575" r:id="rId12"/>
    <p:sldId id="536" r:id="rId13"/>
    <p:sldId id="537" r:id="rId14"/>
    <p:sldId id="544" r:id="rId15"/>
    <p:sldId id="576" r:id="rId16"/>
    <p:sldId id="548" r:id="rId17"/>
    <p:sldId id="549" r:id="rId18"/>
    <p:sldId id="551" r:id="rId19"/>
    <p:sldId id="577" r:id="rId20"/>
    <p:sldId id="556" r:id="rId21"/>
    <p:sldId id="578" r:id="rId22"/>
    <p:sldId id="581" r:id="rId23"/>
    <p:sldId id="618" r:id="rId24"/>
    <p:sldId id="608" r:id="rId25"/>
    <p:sldId id="619" r:id="rId26"/>
    <p:sldId id="582" r:id="rId27"/>
    <p:sldId id="624" r:id="rId28"/>
    <p:sldId id="625" r:id="rId29"/>
    <p:sldId id="626" r:id="rId30"/>
    <p:sldId id="627" r:id="rId31"/>
    <p:sldId id="583" r:id="rId32"/>
    <p:sldId id="620" r:id="rId33"/>
    <p:sldId id="520" r:id="rId34"/>
    <p:sldId id="469" r:id="rId35"/>
    <p:sldId id="521" r:id="rId36"/>
    <p:sldId id="606" r:id="rId37"/>
    <p:sldId id="616" r:id="rId38"/>
    <p:sldId id="617" r:id="rId39"/>
    <p:sldId id="609" r:id="rId40"/>
    <p:sldId id="610" r:id="rId41"/>
    <p:sldId id="611" r:id="rId42"/>
    <p:sldId id="612" r:id="rId43"/>
    <p:sldId id="613" r:id="rId44"/>
    <p:sldId id="614" r:id="rId45"/>
    <p:sldId id="607" r:id="rId46"/>
    <p:sldId id="622" r:id="rId47"/>
    <p:sldId id="623" r:id="rId48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 W3" charset="-128"/>
        <a:cs typeface="ヒラギノ明朝 Pro W3" charset="-128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 W3" charset="-128"/>
        <a:cs typeface="ヒラギノ明朝 Pro W3" charset="-128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 W3" charset="-128"/>
        <a:cs typeface="ヒラギノ明朝 Pro W3" charset="-128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 W3" charset="-128"/>
        <a:cs typeface="ヒラギノ明朝 Pro W3" charset="-128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 W3" charset="-128"/>
        <a:cs typeface="ヒラギノ明朝 Pro W3" charset="-128"/>
        <a:sym typeface="Times New Roman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 W3" charset="-128"/>
        <a:cs typeface="ヒラギノ明朝 Pro W3" charset="-128"/>
        <a:sym typeface="Times New Roman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 W3" charset="-128"/>
        <a:cs typeface="ヒラギノ明朝 Pro W3" charset="-128"/>
        <a:sym typeface="Times New Roman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 W3" charset="-128"/>
        <a:cs typeface="ヒラギノ明朝 Pro W3" charset="-128"/>
        <a:sym typeface="Times New Roman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 W3" charset="-128"/>
        <a:cs typeface="ヒラギノ明朝 Pro W3" charset="-128"/>
        <a:sym typeface="Times New Roma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frameSlides="1"/>
  <p:clrMru>
    <a:srgbClr val="2F8990"/>
    <a:srgbClr val="980C1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>
    <p:restoredLeft sz="15620"/>
    <p:restoredTop sz="94660"/>
  </p:normalViewPr>
  <p:slideViewPr>
    <p:cSldViewPr>
      <p:cViewPr>
        <p:scale>
          <a:sx n="150" d="100"/>
          <a:sy n="150" d="100"/>
        </p:scale>
        <p:origin x="-229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23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24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25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EF1F59-744E-6340-BD90-E35B0A37B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441E26A-FADA-AC40-B247-284D16431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ADEE50-15D4-7E48-9638-FACB2A9EB1B9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t>Example of goals</a:t>
            </a:r>
          </a:p>
          <a:p>
            <a:r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t>Recollection about 20 sps data</a:t>
            </a:r>
          </a:p>
          <a:p>
            <a:r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t>about 1 Tb/yr logged, 18 Tb/yr usage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81602-10C0-5241-9ADE-9D0CE56960D9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30588" cy="2573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615" y="3258019"/>
            <a:ext cx="6704772" cy="30858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38631-4E4B-FF44-B823-06E42F283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071C3-C8FC-A749-80DF-10ACC637C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583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583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16051-95E8-DC4F-AF8C-517B11EC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32C6B-D03B-4D4C-8543-92255883B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19FE-BC9C-4643-A57E-3C41A157D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CCB06-5EF8-7E45-88B7-768F013B8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D4B6A-9AAD-4C4B-BEE0-2FD11F990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3FED7-1B9C-4043-982C-62A0AD043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63551-4B48-D743-883D-3F9EE9E12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64C44-1B4C-9B4C-B37C-BB11E6910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3EC5-28BB-FC40-9EA9-0BF0493E5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82ABD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/>
          </p:cNvSpPr>
          <p:nvPr/>
        </p:nvSpPr>
        <p:spPr bwMode="auto">
          <a:xfrm>
            <a:off x="7391400" y="-152400"/>
            <a:ext cx="1752600" cy="990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26" name="Rectangle 2"/>
          <p:cNvSpPr>
            <a:spLocks/>
          </p:cNvSpPr>
          <p:nvPr/>
        </p:nvSpPr>
        <p:spPr bwMode="auto">
          <a:xfrm>
            <a:off x="0" y="-152400"/>
            <a:ext cx="7467600" cy="990600"/>
          </a:xfrm>
          <a:prstGeom prst="rect">
            <a:avLst/>
          </a:prstGeom>
          <a:gradFill rotWithShape="0">
            <a:gsLst>
              <a:gs pos="0">
                <a:srgbClr val="169898"/>
              </a:gs>
              <a:gs pos="100000">
                <a:srgbClr val="35329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034338" y="6477000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5399" dir="3806097" algn="ctr" rotWithShape="0">
              <a:schemeClr val="bg2">
                <a:alpha val="75000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Helvetica" charset="0"/>
                <a:cs typeface="Helvetica" charset="0"/>
                <a:sym typeface="Helvetica" charset="0"/>
              </a:defRPr>
            </a:lvl1pPr>
          </a:lstStyle>
          <a:p>
            <a:pPr>
              <a:defRPr/>
            </a:pPr>
            <a:fld id="{A7EFF508-95B5-AC49-9C0C-E65415288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6"/>
          <p:cNvSpPr>
            <a:spLocks/>
          </p:cNvSpPr>
          <p:nvPr/>
        </p:nvSpPr>
        <p:spPr bwMode="auto">
          <a:xfrm>
            <a:off x="1143000" y="533400"/>
            <a:ext cx="4953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defRPr/>
            </a:pPr>
            <a:r>
              <a:rPr lang="en-US" sz="1400" i="1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Project IDA (International Deployment of Accelerometers)</a:t>
            </a:r>
          </a:p>
        </p:txBody>
      </p:sp>
      <p:pic>
        <p:nvPicPr>
          <p:cNvPr id="1032" name="Picture 7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500" y="635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8"/>
          <p:cNvSpPr>
            <a:spLocks/>
          </p:cNvSpPr>
          <p:nvPr/>
        </p:nvSpPr>
        <p:spPr bwMode="auto">
          <a:xfrm>
            <a:off x="1143000" y="-19050"/>
            <a:ext cx="5029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>
              <a:defRPr/>
            </a:pPr>
            <a:r>
              <a:rPr lang="en-US" sz="36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Project IDA</a:t>
            </a:r>
          </a:p>
        </p:txBody>
      </p:sp>
      <p:sp>
        <p:nvSpPr>
          <p:cNvPr id="1033" name="Oval 9"/>
          <p:cNvSpPr>
            <a:spLocks/>
          </p:cNvSpPr>
          <p:nvPr/>
        </p:nvSpPr>
        <p:spPr bwMode="auto">
          <a:xfrm>
            <a:off x="63500" y="63500"/>
            <a:ext cx="696913" cy="696913"/>
          </a:xfrm>
          <a:prstGeom prst="ellipse">
            <a:avLst/>
          </a:prstGeom>
          <a:noFill/>
          <a:ln w="9525">
            <a:solidFill>
              <a:srgbClr val="16989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838200"/>
            <a:ext cx="91440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0" y="6400800"/>
            <a:ext cx="9144000" cy="1588"/>
          </a:xfrm>
          <a:prstGeom prst="line">
            <a:avLst/>
          </a:prstGeom>
          <a:noFill/>
          <a:ln w="9525">
            <a:solidFill>
              <a:srgbClr val="16989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37" name="Picture 12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43800" y="0"/>
            <a:ext cx="16002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Helvetica" charset="0"/>
          <a:ea typeface="ヒラギノ角ゴ Pro W3" charset="-128"/>
          <a:cs typeface="ヒラギノ角ゴ Pro W3" charset="-128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Helvetica" charset="0"/>
          <a:ea typeface="ヒラギノ角ゴ Pro W3" charset="-128"/>
          <a:cs typeface="ヒラギノ角ゴ Pro W3" charset="-128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Helvetica" charset="0"/>
          <a:ea typeface="ヒラギノ角ゴ Pro W3" charset="-128"/>
          <a:cs typeface="ヒラギノ角ゴ Pro W3" charset="-128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Helvetica" charset="0"/>
          <a:ea typeface="ヒラギノ角ゴ Pro W3" charset="-128"/>
          <a:cs typeface="ヒラギノ角ゴ Pro W3" charset="-128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Helvetica" charset="0"/>
          <a:ea typeface="ヒラギノ角ゴ Pro W3" charset="-128"/>
          <a:cs typeface="ヒラギノ角ゴ Pro W3" charset="-128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Helvetica" charset="0"/>
          <a:ea typeface="ヒラギノ角ゴ Pro W3" charset="-128"/>
          <a:cs typeface="ヒラギノ角ゴ Pro W3" charset="-128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Helvetica" charset="0"/>
          <a:ea typeface="ヒラギノ角ゴ Pro W3" charset="-128"/>
          <a:cs typeface="ヒラギノ角ゴ Pro W3" charset="-128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Helvetica" charset="0"/>
          <a:ea typeface="ヒラギノ角ゴ Pro W3" charset="-128"/>
          <a:cs typeface="ヒラギノ角ゴ Pro W3" charset="-128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Char char="•"/>
        <a:defRPr sz="3200">
          <a:solidFill>
            <a:srgbClr val="353298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169898"/>
        </a:buClr>
        <a:buSzPct val="100000"/>
        <a:buFont typeface="Helvetica" charset="0"/>
        <a:buChar char="•"/>
        <a:defRPr sz="2800">
          <a:solidFill>
            <a:srgbClr val="169898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353298"/>
        </a:buClr>
        <a:buSzPct val="100000"/>
        <a:buFont typeface="Wingdings" charset="2"/>
        <a:buChar char="v"/>
        <a:defRPr sz="2400">
          <a:solidFill>
            <a:srgbClr val="353298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169898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353298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353298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353298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353298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353298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d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df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hyperlink" Target="http://www.passcal.nmt.edu/content/broadband-vault-constructio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df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524000"/>
            <a:ext cx="6019800" cy="4267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algn="ctr" eaLnBrk="1" hangingPunct="1"/>
            <a:r>
              <a:rPr lang="en-US" sz="3200" b="1" dirty="0" smtClean="0">
                <a:solidFill>
                  <a:srgbClr val="353298"/>
                </a:solidFill>
              </a:rPr>
              <a:t>Station Installation</a:t>
            </a:r>
            <a:br>
              <a:rPr lang="en-US" sz="3200" b="1" dirty="0" smtClean="0">
                <a:solidFill>
                  <a:srgbClr val="353298"/>
                </a:solidFill>
              </a:rPr>
            </a:br>
            <a:r>
              <a:rPr lang="en-US" sz="3200" b="1" dirty="0" smtClean="0">
                <a:solidFill>
                  <a:srgbClr val="353298"/>
                </a:solidFill>
              </a:rPr>
              <a:t>Issues and Techniques</a:t>
            </a:r>
            <a:br>
              <a:rPr lang="en-US" sz="3200" b="1" dirty="0" smtClean="0">
                <a:solidFill>
                  <a:srgbClr val="353298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rgbClr val="169898"/>
                </a:solidFill>
              </a:rPr>
              <a:t>IRIS Metadata Workshop</a:t>
            </a:r>
            <a:br>
              <a:rPr lang="en-US" sz="2400" dirty="0" smtClean="0">
                <a:solidFill>
                  <a:srgbClr val="169898"/>
                </a:solidFill>
              </a:rPr>
            </a:br>
            <a:r>
              <a:rPr lang="en-US" sz="2400" dirty="0" smtClean="0">
                <a:solidFill>
                  <a:srgbClr val="169898"/>
                </a:solidFill>
              </a:rPr>
              <a:t>August 13, 2010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rgbClr val="353298"/>
                </a:solidFill>
              </a:rPr>
              <a:t>Peter Davis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169898"/>
                </a:solidFill>
              </a:rPr>
              <a:t>Project IDA</a:t>
            </a:r>
            <a:br>
              <a:rPr lang="en-US" sz="2000" dirty="0">
                <a:solidFill>
                  <a:srgbClr val="169898"/>
                </a:solidFill>
              </a:rPr>
            </a:br>
            <a:r>
              <a:rPr lang="en-US" sz="2000" dirty="0">
                <a:solidFill>
                  <a:srgbClr val="169898"/>
                </a:solidFill>
              </a:rPr>
              <a:t>Scripps Institution of Oceanography</a:t>
            </a:r>
            <a:br>
              <a:rPr lang="en-US" sz="2000" dirty="0">
                <a:solidFill>
                  <a:srgbClr val="169898"/>
                </a:solidFill>
              </a:rPr>
            </a:br>
            <a:r>
              <a:rPr lang="en-US" sz="2000" dirty="0">
                <a:solidFill>
                  <a:srgbClr val="169898"/>
                </a:solidFill>
              </a:rPr>
              <a:t>University of California, San Diego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texspect plai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5455" t="5882" r="7273" b="588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l="5455" t="5882" r="7273" b="5882"/>
              <a:stretch>
                <a:fillRect/>
              </a:stretch>
            </p:blipFill>
          </mc:Fallback>
        </mc:AlternateContent>
        <p:spPr>
          <a:xfrm>
            <a:off x="754033" y="403455"/>
            <a:ext cx="7744541" cy="6051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 bwMode="auto">
          <a:xfrm>
            <a:off x="6400800" y="3124200"/>
            <a:ext cx="1600200" cy="2590800"/>
          </a:xfrm>
          <a:prstGeom prst="rect">
            <a:avLst/>
          </a:prstGeom>
          <a:solidFill>
            <a:srgbClr val="CCFFCC">
              <a:alpha val="51000"/>
            </a:srgbClr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38400" y="1143000"/>
            <a:ext cx="4953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Temperature variations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4572000" cy="48320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200" dirty="0" smtClean="0">
                <a:solidFill>
                  <a:srgbClr val="000090"/>
                </a:solidFill>
                <a:latin typeface="Helvetica"/>
              </a:rPr>
              <a:t>Temperature effects:</a:t>
            </a:r>
            <a:endParaRPr lang="en-US" sz="2000" dirty="0" smtClean="0">
              <a:solidFill>
                <a:srgbClr val="0000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</a:pPr>
            <a:endParaRPr lang="en-US" sz="3200" dirty="0" smtClean="0">
              <a:solidFill>
                <a:srgbClr val="0000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dirty="0" smtClean="0">
                <a:solidFill>
                  <a:srgbClr val="2F8990"/>
                </a:solidFill>
                <a:latin typeface="Helvetica"/>
              </a:rPr>
              <a:t>Beyond 250 seconds period, temperature becomes very important</a:t>
            </a: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dirty="0" smtClean="0">
                <a:solidFill>
                  <a:srgbClr val="2F8990"/>
                </a:solidFill>
                <a:latin typeface="Helvetica"/>
              </a:rPr>
              <a:t>Temperature dependence varies with the model of seismometer</a:t>
            </a: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dirty="0" smtClean="0">
                <a:solidFill>
                  <a:srgbClr val="2F8990"/>
                </a:solidFill>
                <a:latin typeface="Helvetica"/>
              </a:rPr>
              <a:t>Temperature changes of 1e</a:t>
            </a:r>
            <a:r>
              <a:rPr lang="en-US" baseline="30000" dirty="0" smtClean="0">
                <a:solidFill>
                  <a:srgbClr val="2F8990"/>
                </a:solidFill>
                <a:latin typeface="Helvetica"/>
              </a:rPr>
              <a:t>-6</a:t>
            </a:r>
            <a:r>
              <a:rPr lang="en-US" dirty="0" smtClean="0">
                <a:solidFill>
                  <a:srgbClr val="2F8990"/>
                </a:solidFill>
                <a:latin typeface="Helvetica"/>
              </a:rPr>
              <a:t> </a:t>
            </a:r>
            <a:r>
              <a:rPr lang="en-US" baseline="30000" dirty="0" err="1" smtClean="0">
                <a:solidFill>
                  <a:srgbClr val="2F8990"/>
                </a:solidFill>
                <a:latin typeface="Helvetica"/>
              </a:rPr>
              <a:t>o</a:t>
            </a:r>
            <a:r>
              <a:rPr lang="en-US" dirty="0" err="1" smtClean="0">
                <a:solidFill>
                  <a:srgbClr val="2F8990"/>
                </a:solidFill>
                <a:latin typeface="Helvetica"/>
              </a:rPr>
              <a:t>C</a:t>
            </a:r>
            <a:r>
              <a:rPr lang="en-US" dirty="0" smtClean="0">
                <a:solidFill>
                  <a:srgbClr val="2F8990"/>
                </a:solidFill>
                <a:latin typeface="Helvetica"/>
              </a:rPr>
              <a:t> are important</a:t>
            </a:r>
          </a:p>
        </p:txBody>
      </p:sp>
      <p:pic>
        <p:nvPicPr>
          <p:cNvPr id="3" name="Picture 2" descr="UOSS-Vaul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438400"/>
            <a:ext cx="3733800" cy="2800350"/>
          </a:xfrm>
          <a:prstGeom prst="rect">
            <a:avLst/>
          </a:prstGeom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5029200" y="5410200"/>
            <a:ext cx="35814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/>
              </a:rPr>
              <a:t>Foam thermal insulation at GSN station in the UAE</a:t>
            </a:r>
            <a:endParaRPr lang="en-US" sz="2000" dirty="0">
              <a:solidFill>
                <a:srgbClr val="000090"/>
              </a:solidFill>
              <a:latin typeface="Helvetica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6705600" cy="24929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>
                <a:solidFill>
                  <a:srgbClr val="000090"/>
                </a:solidFill>
                <a:latin typeface="Helvetica"/>
              </a:rPr>
              <a:t>Effect of changes in barometric pressure:</a:t>
            </a:r>
            <a:endParaRPr lang="en-US" sz="3600" dirty="0" smtClean="0">
              <a:solidFill>
                <a:srgbClr val="0000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buoyancy </a:t>
            </a:r>
            <a:r>
              <a:rPr lang="en-US" sz="2800" dirty="0">
                <a:solidFill>
                  <a:srgbClr val="2F8990"/>
                </a:solidFill>
                <a:latin typeface="Helvetica"/>
              </a:rPr>
              <a:t>of the seismometer mass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>
                <a:solidFill>
                  <a:srgbClr val="2F8990"/>
                </a:solidFill>
                <a:latin typeface="Helvetica"/>
              </a:rPr>
              <a:t>Newtonian attraction of air </a:t>
            </a: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mass</a:t>
            </a:r>
            <a:endParaRPr lang="en-US" sz="2800" dirty="0">
              <a:solidFill>
                <a:srgbClr val="2F8990"/>
              </a:solidFill>
              <a:latin typeface="Helvetica"/>
            </a:endParaRPr>
          </a:p>
        </p:txBody>
      </p:sp>
      <p:pic>
        <p:nvPicPr>
          <p:cNvPr id="3" name="Picture 2" descr="Dunga4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810000"/>
            <a:ext cx="4267200" cy="2560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62400" y="838200"/>
            <a:ext cx="3657600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800" dirty="0" smtClean="0">
                <a:solidFill>
                  <a:srgbClr val="000090"/>
                </a:solidFill>
                <a:latin typeface="Helvetica"/>
              </a:rPr>
              <a:t>STS1 placed under vacuum at GSN station SUR</a:t>
            </a:r>
          </a:p>
        </p:txBody>
      </p:sp>
      <p:pic>
        <p:nvPicPr>
          <p:cNvPr id="4" name="Picture 3" descr="Foam STS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3454400" cy="2590800"/>
          </a:xfrm>
          <a:prstGeom prst="rect">
            <a:avLst/>
          </a:prstGeom>
        </p:spPr>
      </p:pic>
      <p:pic>
        <p:nvPicPr>
          <p:cNvPr id="5" name="Picture 3" descr="ffc plot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5" t="4057" r="2028" b="14879"/>
          <a:stretch>
            <a:fillRect/>
          </a:stretch>
        </p:blipFill>
        <p:spPr bwMode="auto">
          <a:xfrm>
            <a:off x="3886200" y="3276600"/>
            <a:ext cx="4876800" cy="32268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4572000"/>
            <a:ext cx="3657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800" dirty="0" smtClean="0">
                <a:solidFill>
                  <a:srgbClr val="000090"/>
                </a:solidFill>
                <a:latin typeface="Helvetica"/>
              </a:rPr>
              <a:t>Vacuum lost!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4191000" y="6019800"/>
            <a:ext cx="4495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000090"/>
                </a:solidFill>
                <a:latin typeface="Helvetica"/>
              </a:rPr>
              <a:t>(</a:t>
            </a:r>
            <a:r>
              <a:rPr lang="en-US" i="1" dirty="0" err="1">
                <a:solidFill>
                  <a:srgbClr val="000090"/>
                </a:solidFill>
                <a:latin typeface="Helvetica"/>
              </a:rPr>
              <a:t>Zuern</a:t>
            </a:r>
            <a:r>
              <a:rPr lang="en-US" i="1" dirty="0">
                <a:solidFill>
                  <a:srgbClr val="000090"/>
                </a:solidFill>
                <a:latin typeface="Helvetica"/>
              </a:rPr>
              <a:t> and </a:t>
            </a:r>
            <a:r>
              <a:rPr lang="en-US" i="1" dirty="0" err="1">
                <a:solidFill>
                  <a:srgbClr val="000090"/>
                </a:solidFill>
                <a:latin typeface="Helvetica"/>
              </a:rPr>
              <a:t>Widmer</a:t>
            </a:r>
            <a:r>
              <a:rPr lang="en-US" i="1" dirty="0">
                <a:solidFill>
                  <a:srgbClr val="000090"/>
                </a:solidFill>
                <a:latin typeface="Helvetica"/>
              </a:rPr>
              <a:t>, 1995)</a:t>
            </a:r>
          </a:p>
        </p:txBody>
      </p:sp>
      <p:pic>
        <p:nvPicPr>
          <p:cNvPr id="4" name="Picture 3" descr="zur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533400"/>
            <a:ext cx="5181600" cy="51816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524000"/>
            <a:ext cx="3657600" cy="2246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800" dirty="0" smtClean="0">
                <a:solidFill>
                  <a:srgbClr val="000090"/>
                </a:solidFill>
                <a:latin typeface="Helvetica"/>
              </a:rPr>
              <a:t>Barometer data used to remove effect of air pressure changes in seismic data: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7162800" cy="387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>
                <a:solidFill>
                  <a:srgbClr val="000090"/>
                </a:solidFill>
                <a:latin typeface="Helvetica"/>
              </a:rPr>
              <a:t>Effect of changes in barometric pressure:</a:t>
            </a:r>
          </a:p>
          <a:p>
            <a:pPr marL="457200" indent="-457200">
              <a:spcBef>
                <a:spcPct val="50000"/>
              </a:spcBef>
            </a:pPr>
            <a:endParaRPr lang="en-US" sz="3200" dirty="0">
              <a:solidFill>
                <a:srgbClr val="0000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>
                <a:solidFill>
                  <a:srgbClr val="2F8990"/>
                </a:solidFill>
                <a:latin typeface="Helvetica"/>
              </a:rPr>
              <a:t>buoyancy of the seismometer mass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>
                <a:solidFill>
                  <a:srgbClr val="2F8990"/>
                </a:solidFill>
                <a:latin typeface="Helvetica"/>
              </a:rPr>
              <a:t>Newtonian attraction of air mass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b="1" dirty="0">
                <a:solidFill>
                  <a:srgbClr val="2F8990"/>
                </a:solidFill>
                <a:latin typeface="Helvetica"/>
              </a:rPr>
              <a:t>loading effect of air mass</a:t>
            </a:r>
          </a:p>
        </p:txBody>
      </p:sp>
      <p:pic>
        <p:nvPicPr>
          <p:cNvPr id="3" name="Picture 2" descr="14045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62400"/>
            <a:ext cx="2314654" cy="24477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62200" y="152400"/>
            <a:ext cx="4876800" cy="47089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b="1" dirty="0" smtClean="0">
                <a:solidFill>
                  <a:srgbClr val="000090"/>
                </a:solidFill>
              </a:rPr>
              <a:t>Change of air pressure in a cavity</a:t>
            </a:r>
            <a:endParaRPr lang="en-US" sz="3200" b="1" dirty="0" smtClean="0">
              <a:solidFill>
                <a:schemeClr val="tx2"/>
              </a:solidFill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8800" b="1" i="1" dirty="0">
                <a:solidFill>
                  <a:schemeClr val="tx2"/>
                </a:solidFill>
              </a:rPr>
              <a:t>       </a:t>
            </a:r>
            <a:r>
              <a:rPr lang="en-US" sz="8800" b="1" i="1" dirty="0" smtClean="0">
                <a:solidFill>
                  <a:schemeClr val="tx2"/>
                </a:solidFill>
              </a:rPr>
              <a:t> </a:t>
            </a:r>
            <a:endParaRPr lang="en-US" sz="8800" b="1" i="1" dirty="0" smtClean="0">
              <a:solidFill>
                <a:srgbClr val="000090"/>
              </a:solidFill>
            </a:endParaRPr>
          </a:p>
          <a:p>
            <a:pPr marL="457200" indent="-457200">
              <a:spcBef>
                <a:spcPct val="50000"/>
              </a:spcBef>
            </a:pP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spcBef>
                <a:spcPct val="50000"/>
              </a:spcBef>
            </a:pP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352800" y="5638800"/>
            <a:ext cx="2743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000090"/>
                </a:solidFill>
                <a:latin typeface="Helvetica"/>
              </a:rPr>
              <a:t>Symmetric Case</a:t>
            </a:r>
            <a:endParaRPr lang="en-US" i="1" dirty="0">
              <a:solidFill>
                <a:srgbClr val="000090"/>
              </a:solidFill>
              <a:latin typeface="Helvetica"/>
            </a:endParaRPr>
          </a:p>
        </p:txBody>
      </p:sp>
      <p:pic>
        <p:nvPicPr>
          <p:cNvPr id="10" name="Picture 9" descr="pier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5882" t="24545" r="11765" b="3363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5882" t="24545" r="11765" b="33636"/>
              <a:stretch>
                <a:fillRect/>
              </a:stretch>
            </p:blipFill>
          </mc:Fallback>
        </mc:AlternateContent>
        <p:spPr>
          <a:xfrm>
            <a:off x="1676400" y="1295400"/>
            <a:ext cx="5902844" cy="3879245"/>
          </a:xfrm>
          <a:prstGeom prst="rect">
            <a:avLst/>
          </a:prstGeom>
        </p:spPr>
      </p:pic>
      <p:pic>
        <p:nvPicPr>
          <p:cNvPr id="5" name="Picture 4" descr="1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4267200"/>
            <a:ext cx="1651000" cy="228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4876800" cy="47089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b="1" dirty="0" smtClean="0">
                <a:solidFill>
                  <a:srgbClr val="000090"/>
                </a:solidFill>
              </a:rPr>
              <a:t>Change of air pressure in a cavity</a:t>
            </a:r>
            <a:endParaRPr lang="en-US" sz="3200" b="1" dirty="0" smtClean="0">
              <a:solidFill>
                <a:schemeClr val="tx2"/>
              </a:solidFill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8800" b="1" i="1" dirty="0">
                <a:solidFill>
                  <a:schemeClr val="tx2"/>
                </a:solidFill>
              </a:rPr>
              <a:t>       </a:t>
            </a:r>
            <a:r>
              <a:rPr lang="en-US" sz="8800" b="1" i="1" dirty="0" smtClean="0">
                <a:solidFill>
                  <a:schemeClr val="tx2"/>
                </a:solidFill>
              </a:rPr>
              <a:t> </a:t>
            </a:r>
            <a:endParaRPr lang="en-US" sz="8800" b="1" i="1" dirty="0" smtClean="0">
              <a:solidFill>
                <a:srgbClr val="000090"/>
              </a:solidFill>
            </a:endParaRPr>
          </a:p>
          <a:p>
            <a:pPr marL="457200" indent="-457200">
              <a:spcBef>
                <a:spcPct val="50000"/>
              </a:spcBef>
            </a:pP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spcBef>
                <a:spcPct val="50000"/>
              </a:spcBef>
            </a:pP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52600" y="57150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000090"/>
                </a:solidFill>
                <a:latin typeface="Helvetica"/>
              </a:rPr>
              <a:t>Asymmetric Case</a:t>
            </a:r>
            <a:endParaRPr lang="en-US" i="1" dirty="0">
              <a:solidFill>
                <a:srgbClr val="000090"/>
              </a:solidFill>
              <a:latin typeface="Helvetica"/>
            </a:endParaRPr>
          </a:p>
        </p:txBody>
      </p:sp>
      <p:pic>
        <p:nvPicPr>
          <p:cNvPr id="10" name="Picture 9" descr="pier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4706" t="23636" r="9412" b="30909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4706" t="23636" r="9412" b="30909"/>
              <a:stretch>
                <a:fillRect/>
              </a:stretch>
            </p:blipFill>
          </mc:Fallback>
        </mc:AlternateContent>
        <p:spPr>
          <a:xfrm>
            <a:off x="1523999" y="1219200"/>
            <a:ext cx="6118361" cy="4191000"/>
          </a:xfrm>
          <a:prstGeom prst="rect">
            <a:avLst/>
          </a:prstGeom>
        </p:spPr>
      </p:pic>
      <p:pic>
        <p:nvPicPr>
          <p:cNvPr id="5" name="Picture 4" descr="dunga-420x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962400"/>
            <a:ext cx="1536699" cy="2743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:\WINDOWS\Desktop\Pete Work\noise talk\plot9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3917978" cy="3200400"/>
          </a:xfrm>
          <a:prstGeom prst="rect">
            <a:avLst/>
          </a:prstGeom>
          <a:noFill/>
        </p:spPr>
      </p:pic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1600200" y="3733800"/>
            <a:ext cx="16002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>
                <a:solidFill>
                  <a:srgbClr val="000090"/>
                </a:solidFill>
                <a:latin typeface="Helvetica"/>
              </a:rPr>
              <a:t>(Sorrels, 1971)</a:t>
            </a:r>
          </a:p>
        </p:txBody>
      </p:sp>
      <p:pic>
        <p:nvPicPr>
          <p:cNvPr id="4" name="Picture 2" descr="C:\WINDOWS\Desktop\Pete Work\noise talk\WRAB.jpeg"/>
          <p:cNvPicPr>
            <a:picLocks noChangeAspect="1" noChangeArrowheads="1"/>
          </p:cNvPicPr>
          <p:nvPr/>
        </p:nvPicPr>
        <p:blipFill>
          <a:blip r:embed="rId3">
            <a:lum bright="24000" contrast="12000"/>
          </a:blip>
          <a:srcRect/>
          <a:stretch>
            <a:fillRect/>
          </a:stretch>
        </p:blipFill>
        <p:spPr bwMode="auto">
          <a:xfrm>
            <a:off x="4495800" y="533400"/>
            <a:ext cx="4524375" cy="59436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" y="4800600"/>
            <a:ext cx="4419600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800" dirty="0" smtClean="0">
                <a:solidFill>
                  <a:srgbClr val="000090"/>
                </a:solidFill>
                <a:latin typeface="Helvetica"/>
              </a:rPr>
              <a:t>KS-54000 borehole seismometer installed at WRAB GSN station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texspect plai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5455" t="5882" r="7273" b="588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l="5455" t="5882" r="7273" b="5882"/>
              <a:stretch>
                <a:fillRect/>
              </a:stretch>
            </p:blipFill>
          </mc:Fallback>
        </mc:AlternateContent>
        <p:spPr>
          <a:xfrm>
            <a:off x="754033" y="403455"/>
            <a:ext cx="7744541" cy="6051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 bwMode="auto">
          <a:xfrm>
            <a:off x="5181600" y="4953000"/>
            <a:ext cx="1219200" cy="914400"/>
          </a:xfrm>
          <a:prstGeom prst="rect">
            <a:avLst/>
          </a:prstGeom>
          <a:solidFill>
            <a:srgbClr val="CCFFCC">
              <a:alpha val="54000"/>
            </a:srgbClr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86200" y="1143000"/>
            <a:ext cx="3733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Continuous free oscillations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447800" y="228600"/>
            <a:ext cx="6553200" cy="29854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4400" dirty="0" smtClean="0">
                <a:solidFill>
                  <a:srgbClr val="000090"/>
                </a:solidFill>
                <a:latin typeface="Helvetica"/>
              </a:rPr>
              <a:t>Topics to be addressed: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Nature of seismic noise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Site selection criteria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Installation techniques</a:t>
            </a: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  <p:pic>
        <p:nvPicPr>
          <p:cNvPr id="3" name="Picture 2" descr="62599_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733800"/>
            <a:ext cx="3776662" cy="26719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2667000" y="6172200"/>
            <a:ext cx="518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000090"/>
                </a:solidFill>
                <a:latin typeface="Helvetica"/>
              </a:rPr>
              <a:t>(Nishida and Kobayashi, 1999)</a:t>
            </a:r>
          </a:p>
        </p:txBody>
      </p:sp>
      <p:pic>
        <p:nvPicPr>
          <p:cNvPr id="4" name="Picture 3" descr="nishida.tiff"/>
          <p:cNvPicPr>
            <a:picLocks noChangeAspect="1"/>
          </p:cNvPicPr>
          <p:nvPr/>
        </p:nvPicPr>
        <p:blipFill>
          <a:blip r:embed="rId2"/>
          <a:srcRect t="3144"/>
          <a:stretch>
            <a:fillRect/>
          </a:stretch>
        </p:blipFill>
        <p:spPr>
          <a:xfrm>
            <a:off x="990600" y="188876"/>
            <a:ext cx="7088935" cy="58182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texspect plai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5455" t="5882" r="7273" b="588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l="5455" t="5882" r="7273" b="5882"/>
              <a:stretch>
                <a:fillRect/>
              </a:stretch>
            </p:blipFill>
          </mc:Fallback>
        </mc:AlternateContent>
        <p:spPr>
          <a:xfrm>
            <a:off x="754033" y="403455"/>
            <a:ext cx="7744541" cy="6051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 bwMode="auto">
          <a:xfrm>
            <a:off x="2057400" y="3200400"/>
            <a:ext cx="1219200" cy="914400"/>
          </a:xfrm>
          <a:prstGeom prst="rect">
            <a:avLst/>
          </a:prstGeom>
          <a:solidFill>
            <a:srgbClr val="CCFFCC">
              <a:alpha val="52000"/>
            </a:srgbClr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86200" y="1143000"/>
            <a:ext cx="3733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Human-induced noise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467600" cy="31085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Examples of human-induced noise:</a:t>
            </a:r>
            <a:endParaRPr lang="en-US" sz="3600" dirty="0">
              <a:solidFill>
                <a:srgbClr val="0000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</a:pPr>
            <a:endParaRPr lang="en-US" sz="3200" dirty="0" smtClean="0">
              <a:solidFill>
                <a:srgbClr val="0000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Car and truck traffic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Repeating machinery (pumps, generators)</a:t>
            </a:r>
          </a:p>
        </p:txBody>
      </p:sp>
      <p:pic>
        <p:nvPicPr>
          <p:cNvPr id="5" name="Picture 4" descr="suaz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114800"/>
            <a:ext cx="3894138" cy="263827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texspect plai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5455" t="5882" r="7273" b="588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5455" t="5882" r="7273" b="5882"/>
              <a:stretch>
                <a:fillRect/>
              </a:stretch>
            </p:blipFill>
          </mc:Fallback>
        </mc:AlternateContent>
        <p:spPr>
          <a:xfrm>
            <a:off x="754033" y="403455"/>
            <a:ext cx="7744541" cy="6051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 bwMode="auto">
          <a:xfrm>
            <a:off x="6096000" y="2743200"/>
            <a:ext cx="1828800" cy="3048000"/>
          </a:xfrm>
          <a:prstGeom prst="rect">
            <a:avLst/>
          </a:prstGeom>
          <a:solidFill>
            <a:srgbClr val="FFFF00">
              <a:alpha val="34000"/>
            </a:srgbClr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38400" y="914400"/>
            <a:ext cx="58674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Frequency bands most effected by installation: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828800" y="3048000"/>
            <a:ext cx="1676400" cy="1752600"/>
          </a:xfrm>
          <a:prstGeom prst="rect">
            <a:avLst/>
          </a:prstGeom>
          <a:solidFill>
            <a:srgbClr val="FFFF00">
              <a:alpha val="34000"/>
            </a:srgbClr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00200" y="6019800"/>
            <a:ext cx="59436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/>
              </a:rPr>
              <a:t> http://</a:t>
            </a:r>
            <a:r>
              <a:rPr lang="en-US" sz="2000" dirty="0" err="1" smtClean="0">
                <a:solidFill>
                  <a:srgbClr val="000090"/>
                </a:solidFill>
                <a:latin typeface="Helvetica"/>
              </a:rPr>
              <a:t>www.iris.edu/servlet/quackquery</a:t>
            </a:r>
            <a:r>
              <a:rPr lang="en-US" sz="2000" dirty="0" smtClean="0">
                <a:solidFill>
                  <a:srgbClr val="000090"/>
                </a:solidFill>
                <a:latin typeface="Helvetica"/>
              </a:rPr>
              <a:t>/ </a:t>
            </a:r>
          </a:p>
        </p:txBody>
      </p:sp>
      <p:pic>
        <p:nvPicPr>
          <p:cNvPr id="5" name="Picture 4" descr="quack.tiff"/>
          <p:cNvPicPr>
            <a:picLocks noChangeAspect="1"/>
          </p:cNvPicPr>
          <p:nvPr/>
        </p:nvPicPr>
        <p:blipFill>
          <a:blip r:embed="rId3"/>
          <a:srcRect t="10661" b="18480"/>
          <a:stretch>
            <a:fillRect/>
          </a:stretch>
        </p:blipFill>
        <p:spPr>
          <a:xfrm>
            <a:off x="304800" y="457200"/>
            <a:ext cx="5654218" cy="3371340"/>
          </a:xfrm>
          <a:prstGeom prst="rect">
            <a:avLst/>
          </a:prstGeom>
        </p:spPr>
      </p:pic>
      <p:pic>
        <p:nvPicPr>
          <p:cNvPr id="6" name="Picture 5" descr="pdf_0009887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743200"/>
            <a:ext cx="4008437" cy="320675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09600" y="3886200"/>
            <a:ext cx="3962400" cy="17543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IRIS DMC provides tools to analyze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6934200" cy="62786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Goal of a good installation:</a:t>
            </a:r>
          </a:p>
          <a:p>
            <a:pPr marL="457200" indent="-457200">
              <a:spcBef>
                <a:spcPct val="50000"/>
              </a:spcBef>
            </a:pPr>
            <a:endParaRPr lang="en-US" sz="3600" dirty="0" smtClean="0">
              <a:solidFill>
                <a:srgbClr val="0000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accurate recording of seismic signals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low background noise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ease of servicing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stability</a:t>
            </a: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  <p:pic>
        <p:nvPicPr>
          <p:cNvPr id="3" name="Picture 2" descr="diego-forlan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657600"/>
            <a:ext cx="2209800" cy="2755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772400" cy="2862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Characteristics of a good site: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access to bedrock</a:t>
            </a: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  <p:pic>
        <p:nvPicPr>
          <p:cNvPr id="4" name="Picture 3" descr="paraguay roque santa cru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419600"/>
            <a:ext cx="1447800" cy="2003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772400" cy="4093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Characteristics of a good site: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access to bedrock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far from human-induced noise sources</a:t>
            </a: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  <p:pic>
        <p:nvPicPr>
          <p:cNvPr id="4" name="Picture 3" descr="paraguay roque santa cru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419600"/>
            <a:ext cx="1447800" cy="2003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772400" cy="48320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Characteristics of a good site: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access to bedrock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far from human-induced noise sources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clear of trees or towers</a:t>
            </a: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  <p:pic>
        <p:nvPicPr>
          <p:cNvPr id="4" name="Picture 3" descr="paraguay roque santa cru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419600"/>
            <a:ext cx="1447800" cy="2003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772400" cy="5570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Characteristics of a good site: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access to bedrock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far from human-induced noise sources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clear of trees or towers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good drainage</a:t>
            </a: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  <p:pic>
        <p:nvPicPr>
          <p:cNvPr id="4" name="Picture 3" descr="paraguay roque santa cru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419600"/>
            <a:ext cx="1447800" cy="2003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 descr="dynamic illustration.jpg"/>
          <p:cNvPicPr>
            <a:picLocks noGrp="1" noChangeAspect="1"/>
          </p:cNvPicPr>
          <p:nvPr>
            <p:ph idx="1"/>
          </p:nvPr>
        </p:nvPicPr>
        <p:blipFill>
          <a:blip r:embed="rId3"/>
          <a:srcRect l="4320" t="4500" r="5400" b="5250"/>
          <a:stretch>
            <a:fillRect/>
          </a:stretch>
        </p:blipFill>
        <p:spPr>
          <a:xfrm>
            <a:off x="4353538" y="100938"/>
            <a:ext cx="4592065" cy="6609139"/>
          </a:xfrm>
        </p:spPr>
      </p:pic>
      <p:sp>
        <p:nvSpPr>
          <p:cNvPr id="29699" name="Title 4"/>
          <p:cNvSpPr>
            <a:spLocks noGrp="1"/>
          </p:cNvSpPr>
          <p:nvPr>
            <p:ph type="title"/>
          </p:nvPr>
        </p:nvSpPr>
        <p:spPr>
          <a:xfrm>
            <a:off x="152400" y="533400"/>
            <a:ext cx="41910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Bandwidth +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Dynamic Range of modern sensors</a:t>
            </a:r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1371600" y="19812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6629400" y="1295400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M~9.2 Sumatra</a:t>
            </a: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6629400" y="5867400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M~0.5 local</a:t>
            </a:r>
          </a:p>
        </p:txBody>
      </p:sp>
      <p:pic>
        <p:nvPicPr>
          <p:cNvPr id="29703" name="Picture 10" descr="GSN-dynamic-ran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819400"/>
            <a:ext cx="39973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772400" cy="63094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Characteristics of a good site: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access to bedrock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far from human-induced noise sources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clear of trees or towers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good drainage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secure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  <p:pic>
        <p:nvPicPr>
          <p:cNvPr id="4" name="Picture 3" descr="paraguay roque santa cru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419600"/>
            <a:ext cx="1447800" cy="2003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924800" cy="66479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Suggested clearances:</a:t>
            </a:r>
          </a:p>
          <a:p>
            <a:pPr marL="457200" indent="-457200">
              <a:spcBef>
                <a:spcPct val="50000"/>
              </a:spcBef>
            </a:pPr>
            <a:endParaRPr lang="en-US" sz="3600" dirty="0" smtClean="0">
              <a:solidFill>
                <a:srgbClr val="0000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Hydroelectric turbines – 10 km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Frequent train traffic – 3 km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Irrigation pumping stations – 2 km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Large machinery –  1-2 km</a:t>
            </a: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543800" cy="73558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Some examples of installation designs: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STS2 enclosure in a vault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High frequency sensor deployed at a temporary site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Broadband sensor vault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The </a:t>
            </a:r>
            <a:r>
              <a:rPr lang="en-US" sz="3200" dirty="0" err="1" smtClean="0">
                <a:solidFill>
                  <a:srgbClr val="2F8990"/>
                </a:solidFill>
                <a:latin typeface="Helvetica"/>
              </a:rPr>
              <a:t>Earthscope</a:t>
            </a:r>
            <a:r>
              <a:rPr lang="en-US" sz="3200" dirty="0" smtClean="0">
                <a:solidFill>
                  <a:srgbClr val="2F8990"/>
                </a:solidFill>
                <a:latin typeface="Helvetica"/>
              </a:rPr>
              <a:t> Transportable Array</a:t>
            </a: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SN model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24080" t="34204" r="24080" b="40190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rcRect l="24080" t="34204" r="24080" b="40190"/>
              <a:stretch>
                <a:fillRect/>
              </a:stretch>
            </p:blipFill>
          </mc:Fallback>
        </mc:AlternateContent>
        <p:spPr>
          <a:xfrm>
            <a:off x="1752600" y="609600"/>
            <a:ext cx="5806696" cy="40386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4876800"/>
            <a:ext cx="6781800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/>
              </a:rPr>
              <a:t>STS2 installation design for the German Regional Seismographic Network (GRSN).  </a:t>
            </a:r>
          </a:p>
          <a:p>
            <a:pPr marL="457200">
              <a:spcBef>
                <a:spcPct val="50000"/>
              </a:spcBef>
            </a:pPr>
            <a:r>
              <a:rPr lang="en-US" sz="2000" i="1" dirty="0" smtClean="0">
                <a:solidFill>
                  <a:srgbClr val="000090"/>
                </a:solidFill>
                <a:latin typeface="Helvetica"/>
              </a:rPr>
              <a:t>					</a:t>
            </a:r>
            <a:r>
              <a:rPr lang="en-US" sz="1400" i="1" dirty="0" smtClean="0">
                <a:solidFill>
                  <a:srgbClr val="000090"/>
                </a:solidFill>
                <a:latin typeface="Helvetica"/>
              </a:rPr>
              <a:t>Courtesy E. </a:t>
            </a:r>
            <a:r>
              <a:rPr lang="en-US" sz="1400" i="1" dirty="0" err="1" smtClean="0">
                <a:solidFill>
                  <a:srgbClr val="000090"/>
                </a:solidFill>
                <a:latin typeface="Helvetica"/>
              </a:rPr>
              <a:t>Wielandt</a:t>
            </a:r>
            <a:r>
              <a:rPr lang="en-US" sz="1400" i="1" dirty="0" smtClean="0">
                <a:solidFill>
                  <a:srgbClr val="000090"/>
                </a:solidFill>
                <a:latin typeface="Helvetica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de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1"/>
            <a:ext cx="4800600" cy="3711262"/>
          </a:xfrm>
          <a:prstGeom prst="rect">
            <a:avLst/>
          </a:prstGeom>
        </p:spPr>
      </p:pic>
      <p:pic>
        <p:nvPicPr>
          <p:cNvPr id="3" name="Picture 2" descr="IMG_5743 ASF 640x480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581400"/>
            <a:ext cx="3886200" cy="290966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5638800"/>
            <a:ext cx="39624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Helvetica"/>
              </a:rPr>
              <a:t>Codex design courtesy M. West.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_sensor_v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33400"/>
            <a:ext cx="6477000" cy="5296355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4800" y="6096000"/>
            <a:ext cx="80010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/>
                <a:hlinkClick r:id="rId4"/>
              </a:rPr>
              <a:t>http://www.passcal.nmt.edu/content/broadband-vault-construction</a:t>
            </a:r>
            <a:r>
              <a:rPr lang="en-US" sz="2000" dirty="0" smtClean="0">
                <a:solidFill>
                  <a:srgbClr val="000090"/>
                </a:solidFill>
                <a:latin typeface="Helvetica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12800"/>
            <a:ext cx="7772400" cy="711200"/>
          </a:xfrm>
          <a:ln/>
        </p:spPr>
        <p:txBody>
          <a:bodyPr rIns="132080"/>
          <a:lstStyle/>
          <a:p>
            <a:r>
              <a:rPr lang="en-US" sz="2800" dirty="0">
                <a:solidFill>
                  <a:srgbClr val="000090"/>
                </a:solidFill>
              </a:rPr>
              <a:t>Field Station Design</a:t>
            </a:r>
          </a:p>
        </p:txBody>
      </p:sp>
      <p:sp>
        <p:nvSpPr>
          <p:cNvPr id="15367" name="Rectangle 7"/>
          <p:cNvSpPr>
            <a:spLocks/>
          </p:cNvSpPr>
          <p:nvPr/>
        </p:nvSpPr>
        <p:spPr bwMode="auto">
          <a:xfrm>
            <a:off x="4191000" y="0"/>
            <a:ext cx="4953000" cy="8905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/>
            <a:r>
              <a:rPr lang="en-US" sz="3500">
                <a:solidFill>
                  <a:srgbClr val="FFFFFF"/>
                </a:solidFill>
                <a:ea typeface="Arial" charset="0"/>
                <a:cs typeface="Arial" charset="0"/>
              </a:rPr>
              <a:t>Transportable Array</a:t>
            </a:r>
          </a:p>
        </p:txBody>
      </p:sp>
      <p:graphicFrame>
        <p:nvGraphicFramePr>
          <p:cNvPr id="91138" name="Object 4"/>
          <p:cNvGraphicFramePr>
            <a:graphicFrameLocks noChangeAspect="1"/>
          </p:cNvGraphicFramePr>
          <p:nvPr/>
        </p:nvGraphicFramePr>
        <p:xfrm>
          <a:off x="1600200" y="1524000"/>
          <a:ext cx="5934075" cy="4419600"/>
        </p:xfrm>
        <a:graphic>
          <a:graphicData uri="http://schemas.openxmlformats.org/presentationml/2006/ole">
            <p:oleObj spid="_x0000_s91138" name="Visio" r:id="rId4" imgW="5524500" imgH="4114800" progId="">
              <p:embed/>
            </p:oleObj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486400" y="5943600"/>
            <a:ext cx="35052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1800" i="1" dirty="0" smtClean="0">
                <a:solidFill>
                  <a:srgbClr val="000090"/>
                </a:solidFill>
                <a:latin typeface="Helvetica"/>
              </a:rPr>
              <a:t>Courtesy R. Busby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/>
          </p:cNvSpPr>
          <p:nvPr/>
        </p:nvSpPr>
        <p:spPr bwMode="auto">
          <a:xfrm>
            <a:off x="4191000" y="0"/>
            <a:ext cx="4953000" cy="8905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/>
            <a:r>
              <a:rPr lang="en-US" sz="3500">
                <a:solidFill>
                  <a:srgbClr val="FFFFFF"/>
                </a:solidFill>
                <a:ea typeface="Arial" charset="0"/>
                <a:cs typeface="Arial" charset="0"/>
              </a:rPr>
              <a:t>Transportable Array</a:t>
            </a:r>
          </a:p>
        </p:txBody>
      </p:sp>
      <p:sp>
        <p:nvSpPr>
          <p:cNvPr id="16" name="Freeform 3"/>
          <p:cNvSpPr>
            <a:spLocks/>
          </p:cNvSpPr>
          <p:nvPr/>
        </p:nvSpPr>
        <p:spPr bwMode="auto">
          <a:xfrm>
            <a:off x="5991225" y="2090738"/>
            <a:ext cx="2713038" cy="2170112"/>
          </a:xfrm>
          <a:custGeom>
            <a:avLst/>
            <a:gdLst>
              <a:gd name="T0" fmla="*/ 0 w 10000"/>
              <a:gd name="T1" fmla="*/ 0 h 10000"/>
              <a:gd name="T2" fmla="*/ 10000 w 10000"/>
              <a:gd name="T3" fmla="*/ 0 h 10000"/>
              <a:gd name="T4" fmla="*/ 10000 w 10000"/>
              <a:gd name="T5" fmla="*/ 10000 h 10000"/>
              <a:gd name="T6" fmla="*/ 0 w 10000"/>
              <a:gd name="T7" fmla="*/ 1000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>
              <a:alphaModFix amt="90000"/>
            </a:blip>
            <a:srcRect/>
            <a:stretch>
              <a:fillRect/>
            </a:stretch>
          </a:blipFill>
          <a:ln w="25400">
            <a:solidFill>
              <a:schemeClr val="tx1">
                <a:alpha val="89803"/>
              </a:schemeClr>
            </a:solidFill>
            <a:round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88938" y="3173413"/>
            <a:ext cx="239395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900" b="0">
                <a:latin typeface="Chalkboard" charset="0"/>
              </a:rPr>
              <a:t>Have truck, will travel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513388" y="4549775"/>
            <a:ext cx="31083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900" b="0">
                <a:latin typeface="Chalkboard" charset="0"/>
              </a:rPr>
              <a:t>Flex conduit was replaced with straight sticks reducing field time significantly.  Wires are pulled during construction phase</a:t>
            </a:r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431800" y="3889375"/>
            <a:ext cx="2135188" cy="1616075"/>
          </a:xfrm>
          <a:custGeom>
            <a:avLst/>
            <a:gdLst>
              <a:gd name="T0" fmla="*/ 0 w 10000"/>
              <a:gd name="T1" fmla="*/ 0 h 10000"/>
              <a:gd name="T2" fmla="*/ 10000 w 10000"/>
              <a:gd name="T3" fmla="*/ 0 h 10000"/>
              <a:gd name="T4" fmla="*/ 10000 w 10000"/>
              <a:gd name="T5" fmla="*/ 10000 h 10000"/>
              <a:gd name="T6" fmla="*/ 0 w 10000"/>
              <a:gd name="T7" fmla="*/ 1000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4">
              <a:alphaModFix amt="90000"/>
            </a:blip>
            <a:srcRect/>
            <a:stretch>
              <a:fillRect/>
            </a:stretch>
          </a:blipFill>
          <a:ln w="25400">
            <a:solidFill>
              <a:schemeClr val="tx1">
                <a:alpha val="89803"/>
              </a:schemeClr>
            </a:solidFill>
            <a:round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42938" y="4502150"/>
            <a:ext cx="239395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defTabSz="642938"/>
            <a:endParaRPr lang="en-US" sz="800" b="0">
              <a:latin typeface="Chalkboard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367463" y="1489075"/>
            <a:ext cx="20383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900" b="0">
                <a:latin typeface="Chalkboard" charset="0"/>
              </a:rPr>
              <a:t>Current method; custom trailer with water tank, room for cement bags, and onboard mixer</a:t>
            </a:r>
          </a:p>
        </p:txBody>
      </p:sp>
      <p:sp>
        <p:nvSpPr>
          <p:cNvPr id="22" name="Freeform 11"/>
          <p:cNvSpPr>
            <a:spLocks/>
          </p:cNvSpPr>
          <p:nvPr/>
        </p:nvSpPr>
        <p:spPr bwMode="auto">
          <a:xfrm>
            <a:off x="420688" y="1350963"/>
            <a:ext cx="2143125" cy="1608137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5">
              <a:alphaModFix amt="90000"/>
            </a:blip>
            <a:srcRect/>
            <a:stretch>
              <a:fillRect/>
            </a:stretch>
          </a:blipFill>
          <a:ln w="25400">
            <a:solidFill>
              <a:schemeClr val="tx1">
                <a:alpha val="89803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317500" y="5797550"/>
            <a:ext cx="23939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900" b="0">
                <a:latin typeface="Chalkboard" charset="0"/>
              </a:rPr>
              <a:t>Using 3 vehicles, 1 trailers, 1 backhoe, and three people, it is feasible to construct 4 sites in 5 days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371850" y="4425950"/>
            <a:ext cx="19700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1000" b="0">
                <a:latin typeface="Chalkboard" charset="0"/>
              </a:rPr>
              <a:t>42” dia. pipe set into 7’ deep pit with concrete on either side of rubber membrane</a:t>
            </a:r>
          </a:p>
        </p:txBody>
      </p:sp>
      <p:pic>
        <p:nvPicPr>
          <p:cNvPr id="25" name="Picture 15" descr="430_3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2475" y="1143000"/>
            <a:ext cx="2349500" cy="3130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Freeform 4"/>
          <p:cNvSpPr>
            <a:spLocks/>
          </p:cNvSpPr>
          <p:nvPr/>
        </p:nvSpPr>
        <p:spPr bwMode="auto">
          <a:xfrm>
            <a:off x="6553200" y="5029200"/>
            <a:ext cx="1524000" cy="1524000"/>
          </a:xfrm>
          <a:custGeom>
            <a:avLst/>
            <a:gdLst>
              <a:gd name="T0" fmla="*/ 0 w 10000"/>
              <a:gd name="T1" fmla="*/ 0 h 10000"/>
              <a:gd name="T2" fmla="*/ 10000 w 10000"/>
              <a:gd name="T3" fmla="*/ 0 h 10000"/>
              <a:gd name="T4" fmla="*/ 10000 w 10000"/>
              <a:gd name="T5" fmla="*/ 10000 h 10000"/>
              <a:gd name="T6" fmla="*/ 0 w 10000"/>
              <a:gd name="T7" fmla="*/ 1000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7">
              <a:alphaModFix amt="90000"/>
            </a:blip>
            <a:srcRect/>
            <a:stretch>
              <a:fillRect/>
            </a:stretch>
          </a:blipFill>
          <a:ln w="25400">
            <a:solidFill>
              <a:schemeClr val="tx1">
                <a:alpha val="89803"/>
              </a:schemeClr>
            </a:solidFill>
            <a:round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/>
          </p:cNvSpPr>
          <p:nvPr/>
        </p:nvSpPr>
        <p:spPr bwMode="auto">
          <a:xfrm>
            <a:off x="4191000" y="0"/>
            <a:ext cx="4953000" cy="8905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/>
            <a:r>
              <a:rPr lang="en-US" sz="3500">
                <a:solidFill>
                  <a:srgbClr val="FFFFFF"/>
                </a:solidFill>
                <a:ea typeface="Arial" charset="0"/>
                <a:cs typeface="Arial" charset="0"/>
              </a:rPr>
              <a:t>Transportable Array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42938" y="4502150"/>
            <a:ext cx="239395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defTabSz="642938"/>
            <a:endParaRPr lang="en-US" sz="800" b="0">
              <a:latin typeface="Chalkboard" charset="0"/>
            </a:endParaRPr>
          </a:p>
        </p:txBody>
      </p:sp>
      <p:sp>
        <p:nvSpPr>
          <p:cNvPr id="15" name="Freeform 3"/>
          <p:cNvSpPr>
            <a:spLocks/>
          </p:cNvSpPr>
          <p:nvPr/>
        </p:nvSpPr>
        <p:spPr bwMode="auto">
          <a:xfrm>
            <a:off x="6096000" y="1143000"/>
            <a:ext cx="2366962" cy="1749425"/>
          </a:xfrm>
          <a:custGeom>
            <a:avLst/>
            <a:gdLst>
              <a:gd name="T0" fmla="*/ 0 w 10000"/>
              <a:gd name="T1" fmla="*/ 0 h 10000"/>
              <a:gd name="T2" fmla="*/ 10000 w 10000"/>
              <a:gd name="T3" fmla="*/ 0 h 10000"/>
              <a:gd name="T4" fmla="*/ 10000 w 10000"/>
              <a:gd name="T5" fmla="*/ 10000 h 10000"/>
              <a:gd name="T6" fmla="*/ 0 w 10000"/>
              <a:gd name="T7" fmla="*/ 1000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>
              <a:alphaModFix amt="90000"/>
            </a:blip>
            <a:srcRect/>
            <a:stretch>
              <a:fillRect/>
            </a:stretch>
          </a:blipFill>
          <a:ln w="25400">
            <a:solidFill>
              <a:schemeClr val="tx1">
                <a:alpha val="89803"/>
              </a:schemeClr>
            </a:solidFill>
            <a:round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>
            <a:off x="6172200" y="3810000"/>
            <a:ext cx="2436812" cy="1857375"/>
          </a:xfrm>
          <a:custGeom>
            <a:avLst/>
            <a:gdLst>
              <a:gd name="T0" fmla="*/ 0 w 10000"/>
              <a:gd name="T1" fmla="*/ 0 h 10000"/>
              <a:gd name="T2" fmla="*/ 10000 w 10000"/>
              <a:gd name="T3" fmla="*/ 0 h 10000"/>
              <a:gd name="T4" fmla="*/ 10000 w 10000"/>
              <a:gd name="T5" fmla="*/ 10000 h 10000"/>
              <a:gd name="T6" fmla="*/ 0 w 10000"/>
              <a:gd name="T7" fmla="*/ 1000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4">
              <a:alphaModFix amt="90000"/>
            </a:blip>
            <a:srcRect/>
            <a:stretch>
              <a:fillRect/>
            </a:stretch>
          </a:blipFill>
          <a:ln w="25400">
            <a:solidFill>
              <a:schemeClr val="tx1">
                <a:alpha val="89803"/>
              </a:schemeClr>
            </a:solidFill>
            <a:round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" name="Freeform 6"/>
          <p:cNvSpPr>
            <a:spLocks/>
          </p:cNvSpPr>
          <p:nvPr/>
        </p:nvSpPr>
        <p:spPr bwMode="auto">
          <a:xfrm>
            <a:off x="3657600" y="2438400"/>
            <a:ext cx="2000250" cy="2670175"/>
          </a:xfrm>
          <a:custGeom>
            <a:avLst/>
            <a:gdLst>
              <a:gd name="T0" fmla="*/ 0 w 10000"/>
              <a:gd name="T1" fmla="*/ 0 h 10000"/>
              <a:gd name="T2" fmla="*/ 10000 w 10000"/>
              <a:gd name="T3" fmla="*/ 0 h 10000"/>
              <a:gd name="T4" fmla="*/ 10000 w 10000"/>
              <a:gd name="T5" fmla="*/ 10000 h 10000"/>
              <a:gd name="T6" fmla="*/ 0 w 10000"/>
              <a:gd name="T7" fmla="*/ 1000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5">
              <a:alphaModFix amt="90000"/>
            </a:blip>
            <a:srcRect/>
            <a:stretch>
              <a:fillRect/>
            </a:stretch>
          </a:blipFill>
          <a:ln w="25400">
            <a:solidFill>
              <a:schemeClr val="tx1">
                <a:alpha val="89803"/>
              </a:schemeClr>
            </a:solidFill>
            <a:round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>
            <a:off x="1295400" y="3657600"/>
            <a:ext cx="1668462" cy="225901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6">
              <a:alphaModFix amt="90000"/>
            </a:blip>
            <a:srcRect/>
            <a:stretch>
              <a:fillRect/>
            </a:stretch>
          </a:blipFill>
          <a:ln w="25400">
            <a:solidFill>
              <a:schemeClr val="tx1">
                <a:alpha val="89803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6132512" y="5761038"/>
            <a:ext cx="24288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1000" b="0">
                <a:latin typeface="Chalkboard" charset="0"/>
              </a:rPr>
              <a:t>View into vault. Sensor encased in sand, Q330 and baler on shelf, foam insulation 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857250" y="5961063"/>
            <a:ext cx="25273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1000" b="0">
                <a:latin typeface="Chalkboard" charset="0"/>
              </a:rPr>
              <a:t>Mast supports 80 W solar panel, GPS antenna, Cell omni directional antenna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3395662" y="5165725"/>
            <a:ext cx="2428875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1000" b="0">
                <a:latin typeface="Chalkboard" charset="0"/>
              </a:rPr>
              <a:t>VSAT located in barn with AC power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735013" y="3252787"/>
            <a:ext cx="25542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1000" b="0">
                <a:latin typeface="Chalkboard" charset="0"/>
              </a:rPr>
              <a:t>Sensor alignment, leveling and insulation</a:t>
            </a:r>
          </a:p>
          <a:p>
            <a:pPr algn="ctr" defTabSz="642938">
              <a:tabLst>
                <a:tab pos="749300" algn="l"/>
              </a:tabLst>
            </a:pPr>
            <a:r>
              <a:rPr lang="en-US" sz="1000" b="0">
                <a:latin typeface="Chalkboard" charset="0"/>
              </a:rPr>
              <a:t>Takes over an hour</a:t>
            </a:r>
          </a:p>
        </p:txBody>
      </p:sp>
      <p:pic>
        <p:nvPicPr>
          <p:cNvPr id="35" name="Picture 13" descr="Image-D4B48BF5ACE511D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1143000"/>
            <a:ext cx="2571750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6010275" y="3065463"/>
            <a:ext cx="255428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1000" b="0" dirty="0">
                <a:latin typeface="Chalkboard" charset="0"/>
              </a:rPr>
              <a:t>Power distribution panel. CDMA Cell radio , Trace C12 charge controller, Phoenix terminal strip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/>
          </p:cNvSpPr>
          <p:nvPr/>
        </p:nvSpPr>
        <p:spPr bwMode="auto">
          <a:xfrm>
            <a:off x="4191000" y="0"/>
            <a:ext cx="4953000" cy="8905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/>
            <a:r>
              <a:rPr lang="en-US" sz="3500">
                <a:solidFill>
                  <a:srgbClr val="FFFFFF"/>
                </a:solidFill>
                <a:ea typeface="Arial" charset="0"/>
                <a:cs typeface="Arial" charset="0"/>
              </a:rPr>
              <a:t>Transportable Array</a:t>
            </a:r>
          </a:p>
        </p:txBody>
      </p:sp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1828800" y="5715000"/>
            <a:ext cx="56388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Helvetica"/>
              </a:rPr>
              <a:t>Concrete pad, vault conduit installation</a:t>
            </a:r>
            <a:endParaRPr lang="en-US" dirty="0">
              <a:solidFill>
                <a:srgbClr val="000090"/>
              </a:solidFill>
              <a:latin typeface="Helvetica"/>
            </a:endParaRPr>
          </a:p>
        </p:txBody>
      </p:sp>
      <p:pic>
        <p:nvPicPr>
          <p:cNvPr id="11" name="Picture 10" descr="2999667212_78bb293b8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90600"/>
            <a:ext cx="3149600" cy="2362200"/>
          </a:xfrm>
          <a:prstGeom prst="rect">
            <a:avLst/>
          </a:prstGeom>
        </p:spPr>
      </p:pic>
      <p:pic>
        <p:nvPicPr>
          <p:cNvPr id="12" name="Picture 11" descr="128438585_a6ef2f72e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200400"/>
            <a:ext cx="3251200" cy="2438400"/>
          </a:xfrm>
          <a:prstGeom prst="rect">
            <a:avLst/>
          </a:prstGeom>
        </p:spPr>
      </p:pic>
      <p:pic>
        <p:nvPicPr>
          <p:cNvPr id="13" name="Picture 12" descr="2999666978_d9a3320a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276600"/>
            <a:ext cx="3124200" cy="2343150"/>
          </a:xfrm>
          <a:prstGeom prst="rect">
            <a:avLst/>
          </a:prstGeom>
        </p:spPr>
      </p:pic>
      <p:pic>
        <p:nvPicPr>
          <p:cNvPr id="14" name="Picture 13" descr="2998828357_125a7968c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990600"/>
            <a:ext cx="3090333" cy="2317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2" descr="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828800"/>
            <a:ext cx="8382000" cy="4605338"/>
          </a:xfrm>
          <a:prstGeom prst="rect">
            <a:avLst/>
          </a:prstGeom>
          <a:noFill/>
        </p:spPr>
      </p:pic>
      <p:sp>
        <p:nvSpPr>
          <p:cNvPr id="6656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81000"/>
            <a:ext cx="4876800" cy="1143000"/>
          </a:xfrm>
          <a:noFill/>
          <a:ln w="12700">
            <a:miter lim="800000"/>
            <a:headEnd/>
            <a:tailEnd/>
          </a:ln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4000" dirty="0">
                <a:solidFill>
                  <a:srgbClr val="000090"/>
                </a:solidFill>
              </a:rPr>
              <a:t>Size of Earthquakes</a:t>
            </a:r>
            <a:r>
              <a:rPr lang="en-US" sz="2800" dirty="0">
                <a:solidFill>
                  <a:srgbClr val="000090"/>
                </a:solidFill>
                <a:latin typeface="Book Antiqua" charset="0"/>
              </a:rPr>
              <a:t> </a:t>
            </a:r>
            <a:endParaRPr lang="en-US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/>
          </p:cNvSpPr>
          <p:nvPr/>
        </p:nvSpPr>
        <p:spPr bwMode="auto">
          <a:xfrm>
            <a:off x="4191000" y="0"/>
            <a:ext cx="4953000" cy="8905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/>
            <a:r>
              <a:rPr lang="en-US" sz="3500">
                <a:solidFill>
                  <a:srgbClr val="FFFFFF"/>
                </a:solidFill>
                <a:ea typeface="Arial" charset="0"/>
                <a:cs typeface="Arial" charset="0"/>
              </a:rPr>
              <a:t>Transportable Array</a:t>
            </a:r>
          </a:p>
        </p:txBody>
      </p:sp>
      <p:pic>
        <p:nvPicPr>
          <p:cNvPr id="4" name="Picture 3" descr="3371598208_c53d4153c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4572000" cy="3429001"/>
          </a:xfrm>
          <a:prstGeom prst="rect">
            <a:avLst/>
          </a:prstGeom>
        </p:spPr>
      </p:pic>
      <p:pic>
        <p:nvPicPr>
          <p:cNvPr id="5" name="Picture 4" descr="4704662827_39fc5169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276600"/>
            <a:ext cx="4038600" cy="3028950"/>
          </a:xfrm>
          <a:prstGeom prst="rect">
            <a:avLst/>
          </a:prstGeom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762000" y="4800600"/>
            <a:ext cx="32004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Helvetica"/>
              </a:rPr>
              <a:t>Alignment rod used orient sensor.</a:t>
            </a:r>
            <a:endParaRPr lang="en-US" dirty="0">
              <a:solidFill>
                <a:srgbClr val="000090"/>
              </a:solidFill>
              <a:latin typeface="Helvetica"/>
            </a:endParaRPr>
          </a:p>
        </p:txBody>
      </p:sp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5562600" y="1600200"/>
            <a:ext cx="32004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Helvetica"/>
              </a:rPr>
              <a:t>Gyrocompass used to orient guide tape.</a:t>
            </a:r>
            <a:endParaRPr lang="en-US" dirty="0">
              <a:solidFill>
                <a:srgbClr val="000090"/>
              </a:solidFill>
              <a:latin typeface="Helvetica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/>
          </p:cNvSpPr>
          <p:nvPr/>
        </p:nvSpPr>
        <p:spPr bwMode="auto">
          <a:xfrm>
            <a:off x="4191000" y="0"/>
            <a:ext cx="4953000" cy="8905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/>
            <a:r>
              <a:rPr lang="en-US" sz="3500">
                <a:solidFill>
                  <a:srgbClr val="FFFFFF"/>
                </a:solidFill>
                <a:ea typeface="Arial" charset="0"/>
                <a:cs typeface="Arial" charset="0"/>
              </a:rPr>
              <a:t>Transportable Array</a:t>
            </a: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533400" y="4724400"/>
            <a:ext cx="33528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Helvetica"/>
              </a:rPr>
              <a:t>Cover provides security for equipment.</a:t>
            </a:r>
            <a:endParaRPr lang="en-US" dirty="0">
              <a:solidFill>
                <a:srgbClr val="000090"/>
              </a:solidFill>
              <a:latin typeface="Helvetica"/>
            </a:endParaRPr>
          </a:p>
        </p:txBody>
      </p:sp>
      <p:pic>
        <p:nvPicPr>
          <p:cNvPr id="5" name="Picture 4" descr="260692463_0e0b7a44a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743200"/>
            <a:ext cx="4419600" cy="3314700"/>
          </a:xfrm>
          <a:prstGeom prst="rect">
            <a:avLst/>
          </a:prstGeom>
        </p:spPr>
      </p:pic>
      <p:pic>
        <p:nvPicPr>
          <p:cNvPr id="6" name="Picture 5" descr="4810065815_7326f56dd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143000"/>
            <a:ext cx="3860800" cy="2895600"/>
          </a:xfrm>
          <a:prstGeom prst="rect">
            <a:avLst/>
          </a:prstGeom>
        </p:spPr>
      </p:pic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5334000" y="1219200"/>
            <a:ext cx="3276600" cy="1200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Helvetica"/>
              </a:rPr>
              <a:t>Insulation separates sensor from system electronics</a:t>
            </a:r>
            <a:endParaRPr lang="en-US" dirty="0">
              <a:solidFill>
                <a:srgbClr val="000090"/>
              </a:solidFill>
              <a:latin typeface="Helvetica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/>
          </p:cNvSpPr>
          <p:nvPr/>
        </p:nvSpPr>
        <p:spPr bwMode="auto">
          <a:xfrm>
            <a:off x="4191000" y="0"/>
            <a:ext cx="4953000" cy="8905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/>
            <a:r>
              <a:rPr lang="en-US" sz="3500">
                <a:solidFill>
                  <a:srgbClr val="FFFFFF"/>
                </a:solidFill>
                <a:ea typeface="Arial" charset="0"/>
                <a:cs typeface="Arial" charset="0"/>
              </a:rPr>
              <a:t>Transportable Array</a:t>
            </a:r>
          </a:p>
        </p:txBody>
      </p:sp>
      <p:pic>
        <p:nvPicPr>
          <p:cNvPr id="4" name="Picture 3" descr="1985414617_0d64691b4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6757052" cy="4400550"/>
          </a:xfrm>
          <a:prstGeom prst="rect">
            <a:avLst/>
          </a:prstGeom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676400" y="5638800"/>
            <a:ext cx="6324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Helvetica"/>
              </a:rPr>
              <a:t>Soil provides additional thermal insulation.</a:t>
            </a:r>
            <a:endParaRPr lang="en-US" dirty="0">
              <a:solidFill>
                <a:srgbClr val="000090"/>
              </a:solidFill>
              <a:latin typeface="Helvetica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/>
          </p:cNvSpPr>
          <p:nvPr/>
        </p:nvSpPr>
        <p:spPr bwMode="auto">
          <a:xfrm>
            <a:off x="4191000" y="0"/>
            <a:ext cx="4953000" cy="8905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/>
            <a:r>
              <a:rPr lang="en-US" sz="3500">
                <a:solidFill>
                  <a:srgbClr val="FFFFFF"/>
                </a:solidFill>
                <a:ea typeface="Arial" charset="0"/>
                <a:cs typeface="Arial" charset="0"/>
              </a:rPr>
              <a:t>Transportable Array</a:t>
            </a:r>
          </a:p>
        </p:txBody>
      </p:sp>
      <p:pic>
        <p:nvPicPr>
          <p:cNvPr id="4" name="Picture 3" descr="638445337_03c397e6a0.jpg"/>
          <p:cNvPicPr>
            <a:picLocks noChangeAspect="1"/>
          </p:cNvPicPr>
          <p:nvPr/>
        </p:nvPicPr>
        <p:blipFill>
          <a:blip r:embed="rId3"/>
          <a:srcRect t="7680"/>
          <a:stretch>
            <a:fillRect/>
          </a:stretch>
        </p:blipFill>
        <p:spPr>
          <a:xfrm>
            <a:off x="1371600" y="1203960"/>
            <a:ext cx="6350000" cy="4396740"/>
          </a:xfrm>
          <a:prstGeom prst="rect">
            <a:avLst/>
          </a:prstGeom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600200" y="5791200"/>
            <a:ext cx="5943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Helvetica"/>
              </a:rPr>
              <a:t>This soil will be moved to cover the vault.</a:t>
            </a:r>
            <a:endParaRPr lang="en-US" dirty="0">
              <a:solidFill>
                <a:srgbClr val="000090"/>
              </a:solidFill>
              <a:latin typeface="Helvetica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/>
          </p:cNvSpPr>
          <p:nvPr/>
        </p:nvSpPr>
        <p:spPr bwMode="auto">
          <a:xfrm>
            <a:off x="4191000" y="0"/>
            <a:ext cx="4953000" cy="8905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/>
            <a:r>
              <a:rPr lang="en-US" sz="3500">
                <a:solidFill>
                  <a:srgbClr val="FFFFFF"/>
                </a:solidFill>
                <a:ea typeface="Arial" charset="0"/>
                <a:cs typeface="Arial" charset="0"/>
              </a:rPr>
              <a:t>Transportable Array</a:t>
            </a:r>
          </a:p>
        </p:txBody>
      </p:sp>
      <p:pic>
        <p:nvPicPr>
          <p:cNvPr id="4" name="Picture 3" descr="259899181_66c8e975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43000"/>
            <a:ext cx="5105400" cy="3829050"/>
          </a:xfrm>
          <a:prstGeom prst="rect">
            <a:avLst/>
          </a:prstGeom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219200" y="5257800"/>
            <a:ext cx="71628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Helvetica"/>
              </a:rPr>
              <a:t>The vault is completely covered.  These are solar panels and a cell phone antenna for telemetry.</a:t>
            </a:r>
            <a:endParaRPr lang="en-US" dirty="0">
              <a:solidFill>
                <a:srgbClr val="000090"/>
              </a:solidFill>
              <a:latin typeface="Helvetica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1588"/>
            <a:ext cx="4800600" cy="1016000"/>
          </a:xfrm>
          <a:ln/>
        </p:spPr>
        <p:txBody>
          <a:bodyPr rIns="132080"/>
          <a:lstStyle/>
          <a:p>
            <a:pPr algn="l">
              <a:lnSpc>
                <a:spcPct val="85000"/>
              </a:lnSpc>
            </a:pPr>
            <a:r>
              <a:rPr lang="en-US" sz="3200">
                <a:solidFill>
                  <a:srgbClr val="FFFFFF"/>
                </a:solidFill>
              </a:rPr>
              <a:t>Modularity in Communications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9313" y="949325"/>
            <a:ext cx="3835400" cy="1003300"/>
          </a:xfrm>
          <a:ln/>
        </p:spPr>
        <p:txBody>
          <a:bodyPr rIns="132080"/>
          <a:lstStyle/>
          <a:p>
            <a:pPr>
              <a:spcBef>
                <a:spcPct val="0"/>
              </a:spcBef>
              <a:buClrTx/>
            </a:pPr>
            <a:r>
              <a:rPr lang="en-US" sz="1600"/>
              <a:t>Cellular Modem	</a:t>
            </a:r>
          </a:p>
          <a:p>
            <a:pPr>
              <a:spcBef>
                <a:spcPts val="600"/>
              </a:spcBef>
              <a:buClrTx/>
            </a:pPr>
            <a:r>
              <a:rPr lang="en-US" sz="1600"/>
              <a:t>AC VSAT  or BB provider</a:t>
            </a:r>
          </a:p>
          <a:p>
            <a:pPr>
              <a:spcBef>
                <a:spcPts val="600"/>
              </a:spcBef>
              <a:buClrTx/>
            </a:pPr>
            <a:r>
              <a:rPr lang="en-US" sz="1600"/>
              <a:t>Solar VSAT</a:t>
            </a:r>
          </a:p>
        </p:txBody>
      </p:sp>
      <p:pic>
        <p:nvPicPr>
          <p:cNvPr id="16388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8538" y="3633788"/>
            <a:ext cx="4297362" cy="322421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1100" y="960438"/>
            <a:ext cx="4114800" cy="331946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rrowheads="1"/>
          </p:cNvPicPr>
          <p:nvPr/>
        </p:nvPicPr>
        <p:blipFill>
          <a:blip r:embed="rId5"/>
          <a:srcRect l="17999" r="22499" b="5998"/>
          <a:stretch>
            <a:fillRect/>
          </a:stretch>
        </p:blipFill>
        <p:spPr bwMode="auto">
          <a:xfrm>
            <a:off x="850900" y="1965325"/>
            <a:ext cx="4129088" cy="48926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381000" y="762000"/>
            <a:ext cx="6477000" cy="66479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Eight things to remember: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place seismometer on bedrock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create stable temperatures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avoid human noise sources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avoid trees or towers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guard against flooding 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consider security of installation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octopi cannot count</a:t>
            </a:r>
          </a:p>
          <a:p>
            <a:pPr marL="914400" lvl="1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 smtClean="0">
              <a:solidFill>
                <a:srgbClr val="2F89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</a:pPr>
            <a:endParaRPr lang="en-US" sz="3200" dirty="0">
              <a:solidFill>
                <a:srgbClr val="2F8990"/>
              </a:solidFill>
              <a:latin typeface="Helvetica"/>
            </a:endParaRPr>
          </a:p>
        </p:txBody>
      </p:sp>
      <p:pic>
        <p:nvPicPr>
          <p:cNvPr id="4" name="Picture 3" descr="220px-Paul_the_Octopus_picks_Germany_over_Uruguay_in_3rd_place_World_Cup_match_2010-07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438400"/>
            <a:ext cx="2794000" cy="21209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3400" y="2667000"/>
            <a:ext cx="4419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800" dirty="0" smtClean="0">
                <a:solidFill>
                  <a:srgbClr val="000090"/>
                </a:solidFill>
                <a:latin typeface="Helvetica"/>
              </a:rPr>
              <a:t>Thank you!</a:t>
            </a:r>
          </a:p>
        </p:txBody>
      </p:sp>
      <p:pic>
        <p:nvPicPr>
          <p:cNvPr id="7" name="Picture 6" descr="PE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2971800" cy="446760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texspect label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12941" r="1181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t="12941" r="11818"/>
              <a:stretch>
                <a:fillRect/>
              </a:stretch>
            </p:blipFill>
          </mc:Fallback>
        </mc:AlternateContent>
        <p:spPr>
          <a:xfrm>
            <a:off x="609600" y="354153"/>
            <a:ext cx="7825369" cy="5970447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texspect plai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5455" t="5882" r="7273" b="588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l="5455" t="5882" r="7273" b="5882"/>
              <a:stretch>
                <a:fillRect/>
              </a:stretch>
            </p:blipFill>
          </mc:Fallback>
        </mc:AlternateContent>
        <p:spPr>
          <a:xfrm>
            <a:off x="754033" y="403455"/>
            <a:ext cx="7744541" cy="6051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 bwMode="auto">
          <a:xfrm>
            <a:off x="4267200" y="3581400"/>
            <a:ext cx="822960" cy="1554480"/>
          </a:xfrm>
          <a:prstGeom prst="rect">
            <a:avLst/>
          </a:prstGeom>
          <a:solidFill>
            <a:srgbClr val="CCFFCC">
              <a:alpha val="49000"/>
            </a:srgbClr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38400" y="914400"/>
            <a:ext cx="52578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Ocean waves -&gt; </a:t>
            </a:r>
          </a:p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            Rayleigh waves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WINDOWS\Desktop\Pete Work\noise talk\surf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3984340" cy="2667000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00200" y="4572000"/>
            <a:ext cx="6324600" cy="1600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Dominant period – 20 seconds</a:t>
            </a: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2F8990"/>
                </a:solidFill>
                <a:latin typeface="Helvetica"/>
              </a:rPr>
              <a:t>Conversion at coast to Rayleigh-type motion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6858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Ocean waves -&gt; Rayleigh waves</a:t>
            </a:r>
          </a:p>
        </p:txBody>
      </p:sp>
      <p:pic>
        <p:nvPicPr>
          <p:cNvPr id="5" name="Picture 4" descr="p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95400"/>
            <a:ext cx="3200399" cy="2626467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67400" y="3962400"/>
            <a:ext cx="22860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solidFill>
                  <a:srgbClr val="000090"/>
                </a:solidFill>
                <a:latin typeface="Helvetica"/>
              </a:rPr>
              <a:t>(</a:t>
            </a:r>
            <a:r>
              <a:rPr lang="en-US" sz="1800" i="1" dirty="0" err="1">
                <a:solidFill>
                  <a:srgbClr val="000090"/>
                </a:solidFill>
                <a:latin typeface="Helvetica"/>
              </a:rPr>
              <a:t>Hasselmann</a:t>
            </a:r>
            <a:r>
              <a:rPr lang="en-US" sz="1800" i="1" dirty="0">
                <a:solidFill>
                  <a:srgbClr val="000090"/>
                </a:solidFill>
                <a:latin typeface="Helvetica"/>
              </a:rPr>
              <a:t>, 1963)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texspect plai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5455" t="5882" r="7273" b="588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l="5455" t="5882" r="7273" b="5882"/>
              <a:stretch>
                <a:fillRect/>
              </a:stretch>
            </p:blipFill>
          </mc:Fallback>
        </mc:AlternateContent>
        <p:spPr>
          <a:xfrm>
            <a:off x="754033" y="403455"/>
            <a:ext cx="7744541" cy="6051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 bwMode="auto">
          <a:xfrm>
            <a:off x="3581400" y="2362200"/>
            <a:ext cx="822960" cy="1554480"/>
          </a:xfrm>
          <a:prstGeom prst="rect">
            <a:avLst/>
          </a:prstGeom>
          <a:solidFill>
            <a:srgbClr val="CCFFCC">
              <a:alpha val="53000"/>
            </a:srgbClr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86000" y="609600"/>
            <a:ext cx="53340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Ocean waves -&gt; </a:t>
            </a:r>
          </a:p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solidFill>
                  <a:srgbClr val="000090"/>
                </a:solidFill>
                <a:latin typeface="Helvetica"/>
              </a:rPr>
              <a:t>                        P-waves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4572000" cy="4370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200" dirty="0">
                <a:solidFill>
                  <a:srgbClr val="000090"/>
                </a:solidFill>
                <a:latin typeface="Helvetica"/>
              </a:rPr>
              <a:t>Opposing wave </a:t>
            </a:r>
            <a:r>
              <a:rPr lang="en-US" sz="3200" dirty="0" smtClean="0">
                <a:solidFill>
                  <a:srgbClr val="000090"/>
                </a:solidFill>
                <a:latin typeface="Helvetica"/>
              </a:rPr>
              <a:t>motion </a:t>
            </a:r>
          </a:p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/>
              </a:rPr>
              <a:t>(</a:t>
            </a:r>
            <a:r>
              <a:rPr lang="en-US" sz="2000" dirty="0" err="1">
                <a:solidFill>
                  <a:srgbClr val="000090"/>
                </a:solidFill>
                <a:latin typeface="Helvetica"/>
              </a:rPr>
              <a:t>Longuet</a:t>
            </a:r>
            <a:r>
              <a:rPr lang="en-US" sz="2000" dirty="0">
                <a:solidFill>
                  <a:srgbClr val="000090"/>
                </a:solidFill>
                <a:latin typeface="Helvetica"/>
              </a:rPr>
              <a:t>-Higgins, 1952):</a:t>
            </a:r>
          </a:p>
          <a:p>
            <a:pPr marL="457200" indent="-457200">
              <a:spcBef>
                <a:spcPct val="50000"/>
              </a:spcBef>
            </a:pPr>
            <a:endParaRPr lang="en-US" sz="3200" dirty="0" smtClean="0">
              <a:solidFill>
                <a:srgbClr val="000090"/>
              </a:solidFill>
              <a:latin typeface="Helvetica"/>
            </a:endParaRP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dirty="0" smtClean="0">
                <a:solidFill>
                  <a:srgbClr val="2F8990"/>
                </a:solidFill>
                <a:latin typeface="Helvetica"/>
              </a:rPr>
              <a:t>Interaction of standing waves with ocean bottom</a:t>
            </a: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dirty="0" smtClean="0">
                <a:solidFill>
                  <a:srgbClr val="2F8990"/>
                </a:solidFill>
                <a:latin typeface="Helvetica"/>
              </a:rPr>
              <a:t>reflection </a:t>
            </a:r>
            <a:r>
              <a:rPr lang="en-US" dirty="0">
                <a:solidFill>
                  <a:srgbClr val="2F8990"/>
                </a:solidFill>
                <a:latin typeface="Helvetica"/>
              </a:rPr>
              <a:t>from a coast</a:t>
            </a: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dirty="0">
                <a:solidFill>
                  <a:srgbClr val="2F8990"/>
                </a:solidFill>
                <a:latin typeface="Helvetica"/>
              </a:rPr>
              <a:t>wake of a moving storm</a:t>
            </a:r>
          </a:p>
          <a:p>
            <a:pPr marL="457200" indent="-457200">
              <a:spcBef>
                <a:spcPct val="50000"/>
              </a:spcBef>
              <a:buClr>
                <a:srgbClr val="2F8990"/>
              </a:buClr>
              <a:buFont typeface="Arial"/>
              <a:buChar char="•"/>
            </a:pPr>
            <a:r>
              <a:rPr lang="en-US" dirty="0">
                <a:solidFill>
                  <a:srgbClr val="2F8990"/>
                </a:solidFill>
                <a:latin typeface="Helvetica"/>
              </a:rPr>
              <a:t>center of a storm</a:t>
            </a:r>
          </a:p>
        </p:txBody>
      </p:sp>
      <p:pic>
        <p:nvPicPr>
          <p:cNvPr id="3" name="Picture 2" descr="handm.tiff"/>
          <p:cNvPicPr>
            <a:picLocks noChangeAspect="1"/>
          </p:cNvPicPr>
          <p:nvPr/>
        </p:nvPicPr>
        <p:blipFill>
          <a:blip r:embed="rId2"/>
          <a:srcRect l="829" t="1996" r="1659"/>
          <a:stretch>
            <a:fillRect/>
          </a:stretch>
        </p:blipFill>
        <p:spPr>
          <a:xfrm>
            <a:off x="4724400" y="457200"/>
            <a:ext cx="4270401" cy="5349474"/>
          </a:xfrm>
          <a:prstGeom prst="rect">
            <a:avLst/>
          </a:prstGeom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5257800" y="5867400"/>
            <a:ext cx="3276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solidFill>
                  <a:srgbClr val="000090"/>
                </a:solidFill>
                <a:latin typeface="Helvetica"/>
              </a:rPr>
              <a:t>(</a:t>
            </a:r>
            <a:r>
              <a:rPr lang="en-US" sz="1800" i="1" dirty="0" err="1">
                <a:solidFill>
                  <a:srgbClr val="000090"/>
                </a:solidFill>
                <a:latin typeface="Helvetica"/>
              </a:rPr>
              <a:t>Haubrich</a:t>
            </a:r>
            <a:r>
              <a:rPr lang="en-US" sz="1800" i="1" dirty="0">
                <a:solidFill>
                  <a:srgbClr val="000090"/>
                </a:solidFill>
                <a:latin typeface="Helvetica"/>
              </a:rPr>
              <a:t> and </a:t>
            </a:r>
            <a:r>
              <a:rPr lang="en-US" sz="1800" i="1" dirty="0" err="1">
                <a:solidFill>
                  <a:srgbClr val="000090"/>
                </a:solidFill>
                <a:latin typeface="Helvetica"/>
              </a:rPr>
              <a:t>McCamy</a:t>
            </a:r>
            <a:r>
              <a:rPr lang="en-US" sz="1800" i="1" dirty="0">
                <a:solidFill>
                  <a:srgbClr val="000090"/>
                </a:solidFill>
                <a:latin typeface="Helvetica"/>
              </a:rPr>
              <a:t>, 1969)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template2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353298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AD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2">
      <a:majorFont>
        <a:latin typeface="Helvetica"/>
        <a:ea typeface="ヒラギノ角ゴ Pro W3"/>
        <a:cs typeface="ヒラギノ角ゴ Pro W3"/>
      </a:majorFont>
      <a:minorFont>
        <a:latin typeface="Helvetica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 W3" charset="-128"/>
            <a:cs typeface="ヒラギノ明朝 Pro W3" charset="-128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 W3" charset="-128"/>
            <a:cs typeface="ヒラギノ明朝 Pro W3" charset="-128"/>
            <a:sym typeface="Times New Roman" charset="0"/>
          </a:defRPr>
        </a:defPPr>
      </a:lstStyle>
    </a:lnDef>
  </a:objectDefaults>
  <a:extraClrSchemeLst>
    <a:extraClrScheme>
      <a:clrScheme name="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4739</TotalTime>
  <Pages>0</Pages>
  <Words>864</Words>
  <Characters>0</Characters>
  <Application>Microsoft Macintosh PowerPoint</Application>
  <PresentationFormat>On-screen Show (4:3)</PresentationFormat>
  <Lines>0</Lines>
  <Paragraphs>158</Paragraphs>
  <Slides>47</Slides>
  <Notes>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template2</vt:lpstr>
      <vt:lpstr>Visio</vt:lpstr>
      <vt:lpstr>Station Installation Issues and Techniques  IRIS Metadata Workshop August 13, 2010  Peter Davis Project IDA Scripps Institution of Oceanography University of California, San Diego</vt:lpstr>
      <vt:lpstr>Slide 2</vt:lpstr>
      <vt:lpstr>Bandwidth + Dynamic Range of modern sensors</vt:lpstr>
      <vt:lpstr>Size of Earthquakes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Field Station Design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Modularity in Communications</vt:lpstr>
      <vt:lpstr>Slide 46</vt:lpstr>
      <vt:lpstr>Slide 47</vt:lpstr>
    </vt:vector>
  </TitlesOfParts>
  <Manager/>
  <Company>Peter Davis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 Report GSNSC Meeting March 6-7, 2008  Peter Davis Project IDA Scripps Institution of Oceanography University of California, San Diego</dc:title>
  <dc:subject/>
  <dc:creator>Peter Davis</dc:creator>
  <cp:keywords/>
  <dc:description/>
  <cp:lastModifiedBy>Peter Davis</cp:lastModifiedBy>
  <cp:revision>203</cp:revision>
  <cp:lastPrinted>2010-04-06T16:57:59Z</cp:lastPrinted>
  <dcterms:created xsi:type="dcterms:W3CDTF">2010-08-13T16:06:39Z</dcterms:created>
  <dcterms:modified xsi:type="dcterms:W3CDTF">2010-08-13T17:28:28Z</dcterms:modified>
  <cp:category/>
</cp:coreProperties>
</file>