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937" r:id="rId1"/>
  </p:sldMasterIdLst>
  <p:notesMasterIdLst>
    <p:notesMasterId r:id="rId18"/>
  </p:notesMasterIdLst>
  <p:sldIdLst>
    <p:sldId id="256" r:id="rId2"/>
    <p:sldId id="306" r:id="rId3"/>
    <p:sldId id="305" r:id="rId4"/>
    <p:sldId id="307" r:id="rId5"/>
    <p:sldId id="257" r:id="rId6"/>
    <p:sldId id="309" r:id="rId7"/>
    <p:sldId id="311" r:id="rId8"/>
    <p:sldId id="308" r:id="rId9"/>
    <p:sldId id="275" r:id="rId10"/>
    <p:sldId id="312" r:id="rId11"/>
    <p:sldId id="283" r:id="rId12"/>
    <p:sldId id="298" r:id="rId13"/>
    <p:sldId id="304" r:id="rId14"/>
    <p:sldId id="310" r:id="rId15"/>
    <p:sldId id="313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>
        <p14:section name="Стандартный раздел" id="{D2CD01BF-6E74-7D4B-87DD-1E7CA906EF91}">
          <p14:sldIdLst>
            <p14:sldId id="256"/>
          </p14:sldIdLst>
        </p14:section>
        <p14:section name="Seismic Network" id="{737475C3-2275-304E-9370-668237862567}">
          <p14:sldIdLst>
            <p14:sldId id="257"/>
            <p14:sldId id="283"/>
            <p14:sldId id="298"/>
            <p14:sldId id="300"/>
            <p14:sldId id="304"/>
            <p14:sldId id="270"/>
            <p14:sldId id="287"/>
            <p14:sldId id="288"/>
            <p14:sldId id="290"/>
            <p14:sldId id="289"/>
            <p14:sldId id="291"/>
            <p14:sldId id="292"/>
          </p14:sldIdLst>
        </p14:section>
        <p14:section name="Baikal-11" id="{08C0618D-D80C-F842-93EA-C0E4CE2D4AC9}">
          <p14:sldIdLst>
            <p14:sldId id="259"/>
          </p14:sldIdLst>
        </p14:section>
        <p14:section name="Telemetry" id="{893731B6-C339-5144-927E-C92CBAC7E615}">
          <p14:sldIdLst>
            <p14:sldId id="262"/>
          </p14:sldIdLst>
        </p14:section>
        <p14:section name="Quality" id="{BD856F03-B935-6F4A-AB2E-F4796695758D}">
          <p14:sldIdLst>
            <p14:sldId id="264"/>
            <p14:sldId id="281"/>
            <p14:sldId id="280"/>
            <p14:sldId id="282"/>
            <p14:sldId id="286"/>
            <p14:sldId id="275"/>
            <p14:sldId id="274"/>
            <p14:sldId id="265"/>
            <p14:sldId id="301"/>
          </p14:sldIdLst>
        </p14:section>
        <p14:section name="Monitoring" id="{4E84B1BC-2144-F84E-B642-79EBA67E17D2}">
          <p14:sldIdLst>
            <p14:sldId id="266"/>
            <p14:sldId id="267"/>
            <p14:sldId id="297"/>
            <p14:sldId id="294"/>
            <p14:sldId id="303"/>
            <p14:sldId id="302"/>
            <p14:sldId id="285"/>
            <p14:sldId id="293"/>
          </p14:sldIdLst>
        </p14:section>
        <p14:section name="Spectrogramm" id="{F0767642-063F-7143-8A10-260F2B786633}">
          <p14:sldIdLst>
            <p14:sldId id="277"/>
            <p14:sldId id="284"/>
            <p14:sldId id="278"/>
            <p14:sldId id="279"/>
          </p14:sldIdLst>
        </p14:section>
        <p14:section name="Baikal-8" id="{3D190906-042E-5D45-ABD5-A1C139CC03ED}">
          <p14:sldIdLst>
            <p14:sldId id="272"/>
          </p14:sldIdLst>
        </p14:section>
        <p14:section name="End" id="{B6EF5328-792B-7B42-A39C-DDC291E8E9B3}">
          <p14:sldIdLst>
            <p14:sldId id="27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073" autoAdjust="0"/>
  </p:normalViewPr>
  <p:slideViewPr>
    <p:cSldViewPr snapToGrid="0" snapToObjects="1">
      <p:cViewPr>
        <p:scale>
          <a:sx n="100" d="100"/>
          <a:sy n="100" d="100"/>
        </p:scale>
        <p:origin x="-2592" y="-1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BDD12-17E3-E841-85DC-9FD28A756C51}" type="datetimeFigureOut">
              <a:rPr lang="ru-RU" smtClean="0"/>
              <a:pPr/>
              <a:t>12/19/11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CEDD1-458C-C24A-ACA3-CD0906B7BA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07889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12/19/11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DAACC-F70A-4B47-B9B5-4DC442D687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12/19/11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12/19/11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12/19/11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12/19/11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12/19/11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12/19/11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12/19/11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12/19/11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12/19/11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pPr/>
              <a:t>12/19/11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AC8A2-C63C-49A4-89E9-2E4420D2ECA8}" type="datetimeFigureOut">
              <a:rPr lang="en-US" smtClean="0"/>
              <a:pPr/>
              <a:t>12/19/11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7E049-B585-4EE6-96C0-EEB30EAA14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Altay-</a:t>
            </a:r>
            <a:r>
              <a:rPr lang="en-US" dirty="0" err="1" smtClean="0"/>
              <a:t>Sayan</a:t>
            </a:r>
            <a:r>
              <a:rPr lang="en-US" dirty="0" smtClean="0"/>
              <a:t> Regional</a:t>
            </a:r>
            <a:br>
              <a:rPr lang="en-US" dirty="0" smtClean="0"/>
            </a:br>
            <a:r>
              <a:rPr lang="en-US" dirty="0" smtClean="0"/>
              <a:t>Seismic Network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775" y="5715000"/>
            <a:ext cx="8354950" cy="53035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Altai-</a:t>
            </a:r>
            <a:r>
              <a:rPr lang="en-US" dirty="0" err="1" smtClean="0"/>
              <a:t>Sayan</a:t>
            </a:r>
            <a:r>
              <a:rPr lang="en-US" dirty="0" smtClean="0"/>
              <a:t> Branch of Geophysical Survey Siberian Branch of the RAS</a:t>
            </a: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9143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AKAR HHZ,</a:t>
            </a:r>
            <a:br>
              <a:rPr lang="en-US" dirty="0" smtClean="0"/>
            </a:br>
            <a:r>
              <a:rPr lang="en-US" dirty="0" err="1" smtClean="0"/>
              <a:t>Guralp</a:t>
            </a:r>
            <a:r>
              <a:rPr lang="en-US" dirty="0" smtClean="0"/>
              <a:t> CMG-3ESPC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0175" y="1676400"/>
            <a:ext cx="6284753" cy="485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Seismological Test Site</a:t>
            </a:r>
            <a:br>
              <a:rPr lang="en-US" dirty="0" smtClean="0"/>
            </a:br>
            <a:r>
              <a:rPr lang="en-US" dirty="0" smtClean="0"/>
              <a:t>yearly temporary seismic observations</a:t>
            </a:r>
            <a:endParaRPr lang="ru-RU" dirty="0"/>
          </a:p>
        </p:txBody>
      </p:sp>
      <p:grpSp>
        <p:nvGrpSpPr>
          <p:cNvPr id="13" name="Группа 12"/>
          <p:cNvGrpSpPr>
            <a:grpSpLocks noChangeAspect="1"/>
          </p:cNvGrpSpPr>
          <p:nvPr/>
        </p:nvGrpSpPr>
        <p:grpSpPr>
          <a:xfrm>
            <a:off x="1059557" y="1656042"/>
            <a:ext cx="7141126" cy="5052449"/>
            <a:chOff x="323850" y="744538"/>
            <a:chExt cx="8640763" cy="6113462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744538"/>
              <a:ext cx="8640763" cy="611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0" name="Oval 3"/>
            <p:cNvSpPr>
              <a:spLocks noChangeArrowheads="1"/>
            </p:cNvSpPr>
            <p:nvPr/>
          </p:nvSpPr>
          <p:spPr bwMode="auto">
            <a:xfrm>
              <a:off x="2447925" y="3527425"/>
              <a:ext cx="1979613" cy="1439863"/>
            </a:xfrm>
            <a:prstGeom prst="ellipse">
              <a:avLst/>
            </a:prstGeom>
            <a:noFill/>
            <a:ln w="720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 flipH="1">
              <a:off x="4310063" y="2700338"/>
              <a:ext cx="1819275" cy="1260475"/>
            </a:xfrm>
            <a:prstGeom prst="line">
              <a:avLst/>
            </a:prstGeom>
            <a:noFill/>
            <a:ln w="720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noFill/>
                </a14:hiddenFill>
              </a:ext>
              <a:ext uri="{AF507438-7753-43e0-B8FC-AC1667EBCBE1}">
                <a14:hiddenEffect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5580062" y="2060575"/>
              <a:ext cx="2952750" cy="795093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Arial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Arial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Arial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Arial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Arial" charset="0"/>
                  <a:cs typeface="DejaVu Sans" charset="0"/>
                </a:defRPr>
              </a:lvl5pPr>
              <a:lvl6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Arial" charset="0"/>
                  <a:cs typeface="DejaVu Sans" charset="0"/>
                </a:defRPr>
              </a:lvl6pPr>
              <a:lvl7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Arial" charset="0"/>
                  <a:cs typeface="DejaVu Sans" charset="0"/>
                </a:defRPr>
              </a:lvl7pPr>
              <a:lvl8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Arial" charset="0"/>
                  <a:cs typeface="DejaVu Sans" charset="0"/>
                </a:defRPr>
              </a:lvl8pPr>
              <a:lvl9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Arial" charset="0"/>
                  <a:cs typeface="DejaVu Sans" charset="0"/>
                </a:defRPr>
              </a:lvl9pPr>
            </a:lstStyle>
            <a:p>
              <a:pPr algn="ctr"/>
              <a:r>
                <a:rPr lang="en-GB" b="1" dirty="0"/>
                <a:t>Altay Seismological</a:t>
              </a:r>
            </a:p>
            <a:p>
              <a:pPr algn="ctr"/>
              <a:r>
                <a:rPr lang="en-GB" b="1" dirty="0"/>
                <a:t>Test Site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60596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98824" y="79468"/>
            <a:ext cx="8606117" cy="141763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Chuy</a:t>
            </a:r>
            <a:r>
              <a:rPr lang="en-US" dirty="0" smtClean="0"/>
              <a:t> earthquake 27.09.2003 </a:t>
            </a:r>
            <a:br>
              <a:rPr lang="en-US" dirty="0" smtClean="0"/>
            </a:br>
            <a:r>
              <a:rPr lang="en-US" dirty="0" err="1" smtClean="0"/>
              <a:t>Ms</a:t>
            </a:r>
            <a:r>
              <a:rPr lang="en-US" dirty="0"/>
              <a:t>= 7.3</a:t>
            </a:r>
            <a:r>
              <a:rPr lang="en-US" dirty="0" smtClean="0"/>
              <a:t> (Mountain Altay)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340" y="1933608"/>
            <a:ext cx="6216291" cy="4684105"/>
          </a:xfrm>
          <a:prstGeom prst="rect">
            <a:avLst/>
          </a:prstGeom>
        </p:spPr>
      </p:pic>
      <p:pic>
        <p:nvPicPr>
          <p:cNvPr id="6" name="Изображение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2248" y="1497106"/>
            <a:ext cx="3132652" cy="23605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96274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Epicentral</a:t>
            </a:r>
            <a:r>
              <a:rPr lang="en-US" dirty="0" smtClean="0"/>
              <a:t> fieldworks</a:t>
            </a:r>
            <a:br>
              <a:rPr lang="en-US" dirty="0" smtClean="0"/>
            </a:br>
            <a:r>
              <a:rPr lang="en-US" dirty="0" smtClean="0"/>
              <a:t>summer 2009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1" y="1757295"/>
            <a:ext cx="7097059" cy="50178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15359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5" y="171450"/>
            <a:ext cx="8648699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Chuy</a:t>
            </a:r>
            <a:r>
              <a:rPr lang="en-US" dirty="0" smtClean="0"/>
              <a:t> earthquake (Mountain Altay) </a:t>
            </a:r>
            <a:br>
              <a:rPr lang="en-US" dirty="0" smtClean="0"/>
            </a:br>
            <a:r>
              <a:rPr lang="en-US" dirty="0" smtClean="0"/>
              <a:t>aftershocks (more than 40000)</a:t>
            </a:r>
            <a:endParaRPr lang="ru-RU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6765" y="2405392"/>
            <a:ext cx="6288649" cy="41478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Рисунок 6" descr="epi_num_hypall"/>
          <p:cNvPicPr>
            <a:picLocks noChangeAspect="1"/>
          </p:cNvPicPr>
          <p:nvPr/>
        </p:nvPicPr>
        <p:blipFill>
          <a:blip r:embed="rId3" cstate="print"/>
          <a:srcRect l="47648"/>
          <a:stretch>
            <a:fillRect/>
          </a:stretch>
        </p:blipFill>
        <p:spPr bwMode="auto">
          <a:xfrm>
            <a:off x="120090" y="1433842"/>
            <a:ext cx="3204135" cy="29628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plans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received 20 CMG-3ESP and going to build broadband seismic network with real-time telemetry over Siberia</a:t>
            </a:r>
          </a:p>
          <a:p>
            <a:r>
              <a:rPr lang="en-US" dirty="0" smtClean="0"/>
              <a:t>We are going to increase number of strong-motion observation at seismic sites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ic\20080814-Aktash_Fieldwork\20080823_173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98" y="0"/>
            <a:ext cx="10287000" cy="6858000"/>
          </a:xfrm>
          <a:prstGeom prst="rect">
            <a:avLst/>
          </a:prstGeom>
          <a:noFill/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2779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Geophysical Survey of </a:t>
            </a:r>
            <a:br>
              <a:rPr lang="en-US" dirty="0" smtClean="0"/>
            </a:br>
            <a:r>
              <a:rPr lang="en-US" dirty="0" smtClean="0"/>
              <a:t>Siberian Branch of the RAS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Three seismological branches with regional scale seismic networks:</a:t>
            </a:r>
          </a:p>
          <a:p>
            <a:r>
              <a:rPr lang="en-US" dirty="0" smtClean="0"/>
              <a:t>Altay-</a:t>
            </a:r>
            <a:r>
              <a:rPr lang="en-US" dirty="0" err="1" smtClean="0"/>
              <a:t>Sayan</a:t>
            </a:r>
            <a:r>
              <a:rPr lang="en-US" dirty="0" smtClean="0"/>
              <a:t> Branch (35 sites)</a:t>
            </a:r>
          </a:p>
          <a:p>
            <a:r>
              <a:rPr lang="en-US" dirty="0" smtClean="0"/>
              <a:t>Baikal Branch (25 sites)</a:t>
            </a:r>
          </a:p>
          <a:p>
            <a:r>
              <a:rPr lang="en-US" dirty="0" err="1" smtClean="0"/>
              <a:t>Yakutia</a:t>
            </a:r>
            <a:r>
              <a:rPr lang="en-US" dirty="0" smtClean="0"/>
              <a:t> Branch (22 sites)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Buryatia</a:t>
            </a:r>
            <a:r>
              <a:rPr lang="en-US" dirty="0" smtClean="0"/>
              <a:t> Branch (local network at Selenga)</a:t>
            </a:r>
          </a:p>
          <a:p>
            <a:r>
              <a:rPr lang="en-US" dirty="0" smtClean="0"/>
              <a:t>Laser Branch (laser </a:t>
            </a:r>
            <a:r>
              <a:rPr lang="en-US" dirty="0" err="1" smtClean="0"/>
              <a:t>deformography</a:t>
            </a:r>
            <a:r>
              <a:rPr lang="en-US" dirty="0" smtClean="0"/>
              <a:t> and digitizer development)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57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Altay-</a:t>
            </a:r>
            <a:r>
              <a:rPr lang="en-US" dirty="0" err="1" smtClean="0"/>
              <a:t>Sayan</a:t>
            </a:r>
            <a:r>
              <a:rPr lang="en-US" dirty="0" smtClean="0"/>
              <a:t> Branch of GS SB RAS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Operation of the permanent seismic network in Altay-</a:t>
            </a:r>
            <a:r>
              <a:rPr lang="en-US" dirty="0" err="1" smtClean="0"/>
              <a:t>Sayan</a:t>
            </a:r>
            <a:r>
              <a:rPr lang="en-US" dirty="0" smtClean="0"/>
              <a:t>  mountain region</a:t>
            </a:r>
          </a:p>
          <a:p>
            <a:r>
              <a:rPr lang="en-US" dirty="0" smtClean="0"/>
              <a:t>Observations with temporary networks at </a:t>
            </a:r>
            <a:r>
              <a:rPr lang="en-US" dirty="0" err="1" smtClean="0"/>
              <a:t>epicentral</a:t>
            </a:r>
            <a:r>
              <a:rPr lang="en-US" dirty="0" smtClean="0"/>
              <a:t> areas and areas with human induced seismicity</a:t>
            </a:r>
          </a:p>
          <a:p>
            <a:r>
              <a:rPr lang="en-US" dirty="0" smtClean="0"/>
              <a:t>Seismic hazard assessment</a:t>
            </a:r>
          </a:p>
          <a:p>
            <a:r>
              <a:rPr lang="en-US" dirty="0" smtClean="0"/>
              <a:t>Instrumental evaluation physical state of buildings and constructions</a:t>
            </a:r>
          </a:p>
          <a:p>
            <a:r>
              <a:rPr lang="en-US" dirty="0" smtClean="0"/>
              <a:t>Deep seismic sounding</a:t>
            </a:r>
          </a:p>
          <a:p>
            <a:r>
              <a:rPr lang="en-US" dirty="0" err="1" smtClean="0"/>
              <a:t>Vibro</a:t>
            </a:r>
            <a:r>
              <a:rPr lang="en-US" dirty="0" smtClean="0"/>
              <a:t>-source sounding and monitoring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Altay-</a:t>
            </a:r>
            <a:r>
              <a:rPr lang="en-US" dirty="0" err="1" smtClean="0"/>
              <a:t>Sayan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Regional Seismic Network</a:t>
            </a:r>
            <a:endParaRPr lang="ru-RU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1059557" y="1656042"/>
            <a:ext cx="7141126" cy="505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85589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Altay-</a:t>
            </a:r>
            <a:r>
              <a:rPr lang="en-US" dirty="0" err="1" smtClean="0"/>
              <a:t>Sayan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Regional Seismic Network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Observation started since 1963</a:t>
            </a:r>
          </a:p>
          <a:p>
            <a:r>
              <a:rPr lang="en-US" dirty="0" smtClean="0"/>
              <a:t>Till 1998 all the recording is analog (12 s/sites)</a:t>
            </a:r>
          </a:p>
          <a:p>
            <a:r>
              <a:rPr lang="en-US" dirty="0" smtClean="0"/>
              <a:t>At 2000 all the network equipped with digital instruments</a:t>
            </a:r>
          </a:p>
          <a:p>
            <a:r>
              <a:rPr lang="en-US" dirty="0" smtClean="0"/>
              <a:t>At 2002 increased number of seismic sites at Mountain Altay</a:t>
            </a:r>
          </a:p>
          <a:p>
            <a:r>
              <a:rPr lang="en-US" dirty="0" smtClean="0"/>
              <a:t>2006 digitizer software converted to </a:t>
            </a:r>
            <a:r>
              <a:rPr lang="en-US" dirty="0" err="1" smtClean="0"/>
              <a:t>seiscomp</a:t>
            </a:r>
            <a:endParaRPr lang="en-US" dirty="0" smtClean="0"/>
          </a:p>
          <a:p>
            <a:r>
              <a:rPr lang="en-US" dirty="0" smtClean="0"/>
              <a:t>Now we have 35 seismic sites. </a:t>
            </a:r>
          </a:p>
          <a:p>
            <a:r>
              <a:rPr lang="en-US" dirty="0" smtClean="0"/>
              <a:t>New digitizer Baikal-8 based on ADC TI-ADS1282 with internal </a:t>
            </a:r>
            <a:r>
              <a:rPr lang="en-US" dirty="0" err="1" smtClean="0"/>
              <a:t>seedlink</a:t>
            </a:r>
            <a:r>
              <a:rPr lang="en-US" dirty="0" smtClean="0"/>
              <a:t> server </a:t>
            </a:r>
          </a:p>
          <a:p>
            <a:endParaRPr lang="en-US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Nowadays state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35 seismic sites</a:t>
            </a:r>
          </a:p>
          <a:p>
            <a:r>
              <a:rPr lang="en-US" dirty="0" smtClean="0"/>
              <a:t>Most of stations short period, some have 20sec SKD as low gain channels</a:t>
            </a:r>
          </a:p>
          <a:p>
            <a:r>
              <a:rPr lang="en-US" dirty="0" smtClean="0"/>
              <a:t>5 broadband (CMG-3T or CMG-3ESP)</a:t>
            </a:r>
          </a:p>
          <a:p>
            <a:r>
              <a:rPr lang="en-US" dirty="0" smtClean="0"/>
              <a:t>Most of seismic sites have telemetry and real-time data transfer</a:t>
            </a:r>
          </a:p>
          <a:p>
            <a:r>
              <a:rPr lang="en-US" dirty="0" smtClean="0"/>
              <a:t>In the data center we keep all continuous data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Telemetry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VSAT links</a:t>
            </a:r>
          </a:p>
          <a:p>
            <a:r>
              <a:rPr lang="en-US" dirty="0" smtClean="0"/>
              <a:t>ISDN links</a:t>
            </a:r>
          </a:p>
          <a:p>
            <a:r>
              <a:rPr lang="en-US" dirty="0" smtClean="0"/>
              <a:t>GPRS links</a:t>
            </a:r>
          </a:p>
          <a:p>
            <a:r>
              <a:rPr lang="en-US" dirty="0" smtClean="0"/>
              <a:t>Direct Cable Internet links</a:t>
            </a: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2268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NVS HHZ,</a:t>
            </a:r>
            <a:br>
              <a:rPr lang="en-US" dirty="0" smtClean="0"/>
            </a:br>
            <a:r>
              <a:rPr lang="en-US" dirty="0" err="1" smtClean="0"/>
              <a:t>Guralp</a:t>
            </a:r>
            <a:r>
              <a:rPr lang="en-US" dirty="0" smtClean="0"/>
              <a:t> CMG-3ESPC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0000" y="1800000"/>
            <a:ext cx="6286500" cy="4857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3106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3871</TotalTime>
  <Words>364</Words>
  <Application>Microsoft Macintosh PowerPoint</Application>
  <PresentationFormat>On-screen Show (4:3)</PresentationFormat>
  <Paragraphs>49</Paragraphs>
  <Slides>16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Тема Office</vt:lpstr>
      <vt:lpstr>Altay-Sayan Regional Seismic Network</vt:lpstr>
      <vt:lpstr>Geophysical Survey of  Siberian Branch of the RAS</vt:lpstr>
      <vt:lpstr>Slide 3</vt:lpstr>
      <vt:lpstr>Altay-Sayan Branch of GS SB RAS</vt:lpstr>
      <vt:lpstr>Altay-Sayan  Regional Seismic Network</vt:lpstr>
      <vt:lpstr>Altay-Sayan  Regional Seismic Network</vt:lpstr>
      <vt:lpstr>Nowadays state</vt:lpstr>
      <vt:lpstr>Telemetry</vt:lpstr>
      <vt:lpstr>NVS HHZ, Guralp CMG-3ESPC</vt:lpstr>
      <vt:lpstr>AKAR HHZ, Guralp CMG-3ESPC</vt:lpstr>
      <vt:lpstr>Seismological Test Site yearly temporary seismic observations</vt:lpstr>
      <vt:lpstr>Chuy earthquake 27.09.2003  Ms= 7.3 (Mountain Altay)</vt:lpstr>
      <vt:lpstr>Epicentral fieldworks summer 2009</vt:lpstr>
      <vt:lpstr>Chuy earthquake (Mountain Altay)  aftershocks (more than 40000)</vt:lpstr>
      <vt:lpstr>Our plans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Seismic Network in Altay-Sayan</dc:title>
  <dc:creator>Алексей Еманов</dc:creator>
  <cp:lastModifiedBy>Gale Cox</cp:lastModifiedBy>
  <cp:revision>78</cp:revision>
  <dcterms:created xsi:type="dcterms:W3CDTF">2011-12-19T15:58:40Z</dcterms:created>
  <dcterms:modified xsi:type="dcterms:W3CDTF">2011-12-19T16:00:13Z</dcterms:modified>
</cp:coreProperties>
</file>