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6" r:id="rId1"/>
  </p:sldMasterIdLst>
  <p:notesMasterIdLst>
    <p:notesMasterId r:id="rId28"/>
  </p:notesMasterIdLst>
  <p:sldIdLst>
    <p:sldId id="354" r:id="rId2"/>
    <p:sldId id="263" r:id="rId3"/>
    <p:sldId id="270" r:id="rId4"/>
    <p:sldId id="264" r:id="rId5"/>
    <p:sldId id="355" r:id="rId6"/>
    <p:sldId id="356" r:id="rId7"/>
    <p:sldId id="360" r:id="rId8"/>
    <p:sldId id="359" r:id="rId9"/>
    <p:sldId id="358" r:id="rId10"/>
    <p:sldId id="363" r:id="rId11"/>
    <p:sldId id="357" r:id="rId12"/>
    <p:sldId id="362" r:id="rId13"/>
    <p:sldId id="361" r:id="rId14"/>
    <p:sldId id="269" r:id="rId15"/>
    <p:sldId id="369" r:id="rId16"/>
    <p:sldId id="370" r:id="rId17"/>
    <p:sldId id="365" r:id="rId18"/>
    <p:sldId id="364" r:id="rId19"/>
    <p:sldId id="366" r:id="rId20"/>
    <p:sldId id="367" r:id="rId21"/>
    <p:sldId id="375" r:id="rId22"/>
    <p:sldId id="376" r:id="rId23"/>
    <p:sldId id="373" r:id="rId24"/>
    <p:sldId id="372" r:id="rId25"/>
    <p:sldId id="371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EC66B-06A5-CF44-B2D2-34FAB624FEE1}" type="datetimeFigureOut">
              <a:rPr lang="en-US" smtClean="0"/>
              <a:pPr/>
              <a:t>7/31/14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3BE7C-1133-8740-B53B-39556FB4C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F322CAB-A655-B247-9834-9F6A4C808328}" type="datetimeFigureOut">
              <a:rPr lang="en-US" smtClean="0"/>
              <a:pPr/>
              <a:t>7/31/14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F322CAB-A655-B247-9834-9F6A4C808328}" type="datetimeFigureOut">
              <a:rPr lang="en-US" smtClean="0"/>
              <a:pPr/>
              <a:t>7/31/14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7/31/14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7/31/14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322CAB-A655-B247-9834-9F6A4C808328}" type="datetimeFigureOut">
              <a:rPr lang="en-US" smtClean="0"/>
              <a:pPr/>
              <a:t>7/31/14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19199" y="3886200"/>
            <a:ext cx="6169467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Improved Quality Control for Seismic Networks ---MUSTANG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for </a:t>
            </a:r>
            <a:r>
              <a:rPr lang="en-US" dirty="0" err="1" smtClean="0"/>
              <a:t>PSDs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077" y="1575260"/>
            <a:ext cx="6706488" cy="4732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1951756" cy="542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MUSTANG builds upon web services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service.iris.edu/mustangbeta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15" y="1768161"/>
            <a:ext cx="7846978" cy="4527103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331257" y="2687045"/>
            <a:ext cx="1316500" cy="545806"/>
          </a:xfrm>
          <a:prstGeom prst="don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Output as XML for programs/computers </a:t>
            </a:r>
            <a:br>
              <a:rPr lang="en-US" dirty="0" smtClean="0"/>
            </a:br>
            <a:r>
              <a:rPr lang="en-US" dirty="0" smtClean="0"/>
              <a:t>	or text for humans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57" y="1143000"/>
            <a:ext cx="3195000" cy="5455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028" y="1142999"/>
            <a:ext cx="2159352" cy="5339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 of course as a picture</a:t>
            </a:r>
            <a:br>
              <a:rPr lang="en-US" dirty="0" smtClean="0"/>
            </a:br>
            <a:r>
              <a:rPr lang="en-US" dirty="0" smtClean="0"/>
              <a:t>Example PDF for 1.5 years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35" y="1179237"/>
            <a:ext cx="6733177" cy="4816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9488" y="5934670"/>
            <a:ext cx="76250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http://service.iris.edu/mustangbeta/noise-pdf/1/query?net=</a:t>
            </a:r>
            <a:r>
              <a:rPr lang="en-US" sz="1400" dirty="0" err="1" smtClean="0"/>
              <a:t>IU&amp;sta</a:t>
            </a:r>
            <a:r>
              <a:rPr lang="en-US" sz="1400" dirty="0" smtClean="0"/>
              <a:t>=</a:t>
            </a:r>
            <a:r>
              <a:rPr lang="en-US" sz="1400" dirty="0" err="1" smtClean="0"/>
              <a:t>ANMO&amp;loc</a:t>
            </a:r>
            <a:r>
              <a:rPr lang="en-US" sz="1400" dirty="0" smtClean="0"/>
              <a:t>=00&amp;cha=</a:t>
            </a:r>
            <a:r>
              <a:rPr lang="en-US" sz="1400" dirty="0" err="1" smtClean="0"/>
              <a:t>BHZ&amp;quality</a:t>
            </a:r>
            <a:r>
              <a:rPr lang="en-US" sz="1400" dirty="0" smtClean="0"/>
              <a:t>=</a:t>
            </a:r>
            <a:r>
              <a:rPr lang="en-US" sz="1400" dirty="0" err="1" smtClean="0"/>
              <a:t>M&amp;starttime</a:t>
            </a:r>
            <a:r>
              <a:rPr lang="en-US" sz="1400" dirty="0" smtClean="0"/>
              <a:t>=2013-01-01&amp;endtime=2014-07-10&amp;format=</a:t>
            </a:r>
            <a:r>
              <a:rPr lang="en-US" sz="1400" dirty="0" err="1" smtClean="0"/>
              <a:t>plot&amp;plot.interpolation</a:t>
            </a:r>
            <a:r>
              <a:rPr lang="en-US" sz="1400" dirty="0" smtClean="0"/>
              <a:t>=</a:t>
            </a:r>
            <a:r>
              <a:rPr lang="en-US" sz="1400" dirty="0" err="1" smtClean="0"/>
              <a:t>bicubic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Client -LASSO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Visualization client</a:t>
            </a:r>
          </a:p>
          <a:p>
            <a:pPr lvl="1"/>
            <a:r>
              <a:rPr lang="en-US" dirty="0" smtClean="0"/>
              <a:t>Provide ability to easily browse metrics data</a:t>
            </a:r>
          </a:p>
          <a:p>
            <a:pPr lvl="1"/>
            <a:r>
              <a:rPr lang="en-US" dirty="0" smtClean="0"/>
              <a:t>Provide ability to generate plots of indicated metrics</a:t>
            </a:r>
          </a:p>
          <a:p>
            <a:pPr lvl="1"/>
            <a:r>
              <a:rPr lang="en-US" dirty="0" smtClean="0"/>
              <a:t>Provide ability to organize results in web page</a:t>
            </a:r>
          </a:p>
          <a:p>
            <a:r>
              <a:rPr lang="en-US" dirty="0" smtClean="0"/>
              <a:t>Intended audiences</a:t>
            </a:r>
          </a:p>
          <a:p>
            <a:pPr lvl="1"/>
            <a:r>
              <a:rPr lang="en-US" dirty="0" smtClean="0"/>
              <a:t>Network operators</a:t>
            </a:r>
          </a:p>
          <a:p>
            <a:pPr lvl="1"/>
            <a:r>
              <a:rPr lang="en-US" dirty="0" smtClean="0"/>
              <a:t>Scientific users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lasso.iris.edu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LASSO – Advanced interface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519" y="1143000"/>
            <a:ext cx="3986083" cy="5508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LASSO  -  Traffic Light Display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501" y="1143000"/>
            <a:ext cx="4062611" cy="5676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Visualization Clients that connect with MUSTANG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IRIS Data Services Browser</a:t>
            </a:r>
          </a:p>
          <a:p>
            <a:r>
              <a:rPr lang="en-US" dirty="0" smtClean="0"/>
              <a:t> 	http://</a:t>
            </a:r>
            <a:r>
              <a:rPr lang="en-US" dirty="0" err="1" smtClean="0"/>
              <a:t>www.iris.edu/mustang/databrowser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MUSTANG Data Browser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23" y="1824536"/>
            <a:ext cx="3772939" cy="4144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160" y="1150995"/>
            <a:ext cx="3103511" cy="5579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Metric Displays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183" y="1143000"/>
            <a:ext cx="4400396" cy="5311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75" y="1920398"/>
            <a:ext cx="3625656" cy="3920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46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Quality Assurance Using MUSTANG</a:t>
            </a:r>
            <a:br>
              <a:rPr lang="en-US" dirty="0" smtClean="0"/>
            </a:br>
            <a:r>
              <a:rPr lang="en-US" sz="1600" b="1" dirty="0" smtClean="0"/>
              <a:t>Modular Utility for Statistical Knowledge Gathering</a:t>
            </a:r>
            <a:endParaRPr lang="en-US" sz="2667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What is MUSTANG</a:t>
            </a:r>
          </a:p>
          <a:p>
            <a:pPr lvl="1"/>
            <a:r>
              <a:rPr lang="en-US" dirty="0" smtClean="0"/>
              <a:t>A system providing ~four-dozen QA metrics</a:t>
            </a:r>
          </a:p>
          <a:p>
            <a:pPr lvl="1"/>
            <a:r>
              <a:rPr lang="en-US" dirty="0" smtClean="0"/>
              <a:t>Web services design </a:t>
            </a:r>
          </a:p>
          <a:p>
            <a:pPr lvl="1"/>
            <a:r>
              <a:rPr lang="en-US" dirty="0" smtClean="0"/>
              <a:t>Crawls through all data in the archive not just real time data</a:t>
            </a:r>
          </a:p>
          <a:p>
            <a:pPr lvl="1"/>
            <a:r>
              <a:rPr lang="en-US" dirty="0" smtClean="0"/>
              <a:t>Changes in </a:t>
            </a:r>
            <a:r>
              <a:rPr lang="en-US" dirty="0" smtClean="0"/>
              <a:t>data</a:t>
            </a:r>
            <a:r>
              <a:rPr lang="en-US" dirty="0" smtClean="0"/>
              <a:t>, </a:t>
            </a:r>
            <a:r>
              <a:rPr lang="en-US" dirty="0" smtClean="0"/>
              <a:t>metadata, metric algorithms </a:t>
            </a:r>
            <a:r>
              <a:rPr lang="en-US" dirty="0" smtClean="0"/>
              <a:t>trigger recalculation</a:t>
            </a:r>
          </a:p>
          <a:p>
            <a:pPr lvl="1"/>
            <a:r>
              <a:rPr lang="en-US" dirty="0" smtClean="0"/>
              <a:t>Integration with IRIS Web Services suite</a:t>
            </a:r>
          </a:p>
          <a:p>
            <a:pPr lvl="2"/>
            <a:r>
              <a:rPr lang="en-US" dirty="0" smtClean="0"/>
              <a:t>Metrics available as web services </a:t>
            </a:r>
          </a:p>
          <a:p>
            <a:pPr lvl="1"/>
            <a:r>
              <a:rPr lang="en-US" dirty="0" smtClean="0"/>
              <a:t>Can be part of a larger network of QA systems</a:t>
            </a:r>
          </a:p>
          <a:p>
            <a:pPr lvl="2"/>
            <a:r>
              <a:rPr lang="en-US" dirty="0" smtClean="0"/>
              <a:t>Metrics derived externally can be incorporated into MUSTANG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mustang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6152"/>
            <a:ext cx="4575072" cy="3052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Box Plots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86161"/>
            <a:ext cx="3480392" cy="4085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028" y="302417"/>
            <a:ext cx="2923698" cy="621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Box Plots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0676"/>
            <a:ext cx="9022463" cy="4533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Box Plots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" y="1543201"/>
            <a:ext cx="9133226" cy="4620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Box Plots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106" y="1086350"/>
            <a:ext cx="4931894" cy="4685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38" y="1462825"/>
            <a:ext cx="3897231" cy="4479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Box Plots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008" y="1350301"/>
            <a:ext cx="4934219" cy="4518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20000"/>
            <a:ext cx="3645167" cy="4060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metrics can always be added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92" y="1189916"/>
            <a:ext cx="5174006" cy="49507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6498" y="1848990"/>
            <a:ext cx="37475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two steps in gain ratio steps</a:t>
            </a:r>
            <a:r>
              <a:rPr lang="en-US" dirty="0" smtClean="0"/>
              <a:t> can </a:t>
            </a:r>
            <a:r>
              <a:rPr lang="en-US" dirty="0" smtClean="0"/>
              <a:t>be tracked to metadata changes taking </a:t>
            </a:r>
            <a:r>
              <a:rPr lang="en-US" dirty="0" smtClean="0"/>
              <a:t>place</a:t>
            </a:r>
          </a:p>
          <a:p>
            <a:endParaRPr lang="en-US" dirty="0" smtClean="0"/>
          </a:p>
          <a:p>
            <a:r>
              <a:rPr lang="en-US" dirty="0" smtClean="0"/>
              <a:t>T</a:t>
            </a:r>
            <a:r>
              <a:rPr lang="en-US" dirty="0" smtClean="0"/>
              <a:t>his </a:t>
            </a:r>
            <a:r>
              <a:rPr lang="en-US" dirty="0" smtClean="0"/>
              <a:t>plot represents</a:t>
            </a:r>
            <a:r>
              <a:rPr lang="en-US" dirty="0" smtClean="0"/>
              <a:t> gain </a:t>
            </a:r>
            <a:r>
              <a:rPr lang="en-US" dirty="0" smtClean="0"/>
              <a:t>ratios and phase differences</a:t>
            </a:r>
            <a:r>
              <a:rPr lang="en-US" dirty="0" smtClean="0"/>
              <a:t>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@ </a:t>
            </a:r>
            <a:r>
              <a:rPr lang="en-US" dirty="0" smtClean="0"/>
              <a:t>T=</a:t>
            </a:r>
            <a:r>
              <a:rPr lang="en-US" dirty="0" smtClean="0"/>
              <a:t>6s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measured weekly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only </a:t>
            </a:r>
            <a:r>
              <a:rPr lang="en-US" dirty="0" smtClean="0"/>
              <a:t>values with magnitude squared coherence &gt; 0.999 are shown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557407"/>
            <a:ext cx="7953375" cy="4912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IRIS DMC: </a:t>
            </a:r>
            <a:br>
              <a:rPr lang="en-US" dirty="0" smtClean="0"/>
            </a:br>
            <a:r>
              <a:rPr lang="en-US" dirty="0" smtClean="0"/>
              <a:t>Research Ready Data Sets</a:t>
            </a:r>
            <a:endParaRPr lang="en-US" sz="28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17" y="3948484"/>
            <a:ext cx="3530869" cy="7082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3498" y="1896901"/>
            <a:ext cx="2784107" cy="1058364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MUSTANG Metric Estimators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Gaps, overlaps, completeness, signal to noise, power density, pdf mode changes,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Glitches, (~24 metrics in phase 2) 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5" idx="2"/>
          </p:cNvCxnSpPr>
          <p:nvPr/>
        </p:nvCxnSpPr>
        <p:spPr>
          <a:xfrm rot="5400000">
            <a:off x="616226" y="2569157"/>
            <a:ext cx="993219" cy="17654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2"/>
          </p:cNvCxnSpPr>
          <p:nvPr/>
        </p:nvCxnSpPr>
        <p:spPr>
          <a:xfrm rot="16200000" flipH="1">
            <a:off x="2381661" y="2569156"/>
            <a:ext cx="993219" cy="17654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74"/>
          <p:cNvGrpSpPr/>
          <p:nvPr/>
        </p:nvGrpSpPr>
        <p:grpSpPr>
          <a:xfrm>
            <a:off x="3387605" y="1898489"/>
            <a:ext cx="2050350" cy="1058364"/>
            <a:chOff x="3387605" y="1898489"/>
            <a:chExt cx="2050350" cy="1058364"/>
          </a:xfrm>
        </p:grpSpPr>
        <p:sp>
          <p:nvSpPr>
            <p:cNvPr id="6" name="Rectangle 5"/>
            <p:cNvSpPr/>
            <p:nvPr/>
          </p:nvSpPr>
          <p:spPr>
            <a:xfrm>
              <a:off x="4019207" y="1898489"/>
              <a:ext cx="1418748" cy="10583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PostgreSQL Database</a:t>
              </a:r>
            </a:p>
          </p:txBody>
        </p:sp>
        <p:cxnSp>
          <p:nvCxnSpPr>
            <p:cNvPr id="13" name="Straight Connector 12"/>
            <p:cNvCxnSpPr>
              <a:stCxn id="5" idx="3"/>
              <a:endCxn id="6" idx="1"/>
            </p:cNvCxnSpPr>
            <p:nvPr/>
          </p:nvCxnSpPr>
          <p:spPr>
            <a:xfrm>
              <a:off x="3387605" y="2426083"/>
              <a:ext cx="631602" cy="1588"/>
            </a:xfrm>
            <a:prstGeom prst="line">
              <a:avLst/>
            </a:prstGeom>
            <a:ln>
              <a:solidFill>
                <a:srgbClr val="00009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3"/>
          <p:cNvGrpSpPr/>
          <p:nvPr/>
        </p:nvGrpSpPr>
        <p:grpSpPr>
          <a:xfrm>
            <a:off x="5437955" y="1895311"/>
            <a:ext cx="3449341" cy="1059953"/>
            <a:chOff x="5437955" y="1895311"/>
            <a:chExt cx="3449341" cy="1059953"/>
          </a:xfrm>
        </p:grpSpPr>
        <p:sp>
          <p:nvSpPr>
            <p:cNvPr id="16" name="Rectangle 15"/>
            <p:cNvSpPr/>
            <p:nvPr/>
          </p:nvSpPr>
          <p:spPr>
            <a:xfrm>
              <a:off x="6206770" y="1896900"/>
              <a:ext cx="1005846" cy="10583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Data Quality Technician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81450" y="1895311"/>
              <a:ext cx="1005846" cy="10583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Domestic &amp; Non-US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Network Operators</a:t>
              </a:r>
            </a:p>
          </p:txBody>
        </p:sp>
        <p:cxnSp>
          <p:nvCxnSpPr>
            <p:cNvPr id="18" name="Straight Connector 17"/>
            <p:cNvCxnSpPr>
              <a:stCxn id="6" idx="3"/>
              <a:endCxn id="16" idx="1"/>
            </p:cNvCxnSpPr>
            <p:nvPr/>
          </p:nvCxnSpPr>
          <p:spPr>
            <a:xfrm flipV="1">
              <a:off x="5437955" y="2426082"/>
              <a:ext cx="768815" cy="1589"/>
            </a:xfrm>
            <a:prstGeom prst="line">
              <a:avLst/>
            </a:prstGeom>
            <a:ln>
              <a:solidFill>
                <a:srgbClr val="00009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6" idx="3"/>
              <a:endCxn id="17" idx="1"/>
            </p:cNvCxnSpPr>
            <p:nvPr/>
          </p:nvCxnSpPr>
          <p:spPr>
            <a:xfrm flipV="1">
              <a:off x="7212616" y="2424493"/>
              <a:ext cx="668834" cy="1589"/>
            </a:xfrm>
            <a:prstGeom prst="line">
              <a:avLst/>
            </a:prstGeom>
            <a:ln>
              <a:solidFill>
                <a:srgbClr val="00009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48"/>
          <p:cNvGrpSpPr/>
          <p:nvPr/>
        </p:nvGrpSpPr>
        <p:grpSpPr>
          <a:xfrm>
            <a:off x="1988344" y="1349845"/>
            <a:ext cx="6389617" cy="547850"/>
            <a:chOff x="1994758" y="1349845"/>
            <a:chExt cx="6389617" cy="547850"/>
          </a:xfrm>
        </p:grpSpPr>
        <p:cxnSp>
          <p:nvCxnSpPr>
            <p:cNvPr id="37" name="Straight Arrow Connector 36"/>
            <p:cNvCxnSpPr>
              <a:endCxn id="5" idx="0"/>
            </p:cNvCxnSpPr>
            <p:nvPr/>
          </p:nvCxnSpPr>
          <p:spPr>
            <a:xfrm rot="5400000">
              <a:off x="1723215" y="1624564"/>
              <a:ext cx="544674" cy="1588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995552" y="1349845"/>
              <a:ext cx="6388823" cy="3178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17" idx="0"/>
            </p:cNvCxnSpPr>
            <p:nvPr/>
          </p:nvCxnSpPr>
          <p:spPr>
            <a:xfrm rot="5400000">
              <a:off x="8113230" y="1624166"/>
              <a:ext cx="542288" cy="2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4000634" y="5347999"/>
            <a:ext cx="1418748" cy="10583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Researcher Specifies  Required Data Metric Constraints</a:t>
            </a:r>
          </a:p>
        </p:txBody>
      </p:sp>
      <p:grpSp>
        <p:nvGrpSpPr>
          <p:cNvPr id="11" name="Group 75"/>
          <p:cNvGrpSpPr/>
          <p:nvPr/>
        </p:nvGrpSpPr>
        <p:grpSpPr>
          <a:xfrm>
            <a:off x="4007603" y="2956853"/>
            <a:ext cx="1418748" cy="2391147"/>
            <a:chOff x="4007603" y="2956853"/>
            <a:chExt cx="1418748" cy="2391147"/>
          </a:xfrm>
        </p:grpSpPr>
        <p:sp>
          <p:nvSpPr>
            <p:cNvPr id="55" name="Rectangle 54"/>
            <p:cNvSpPr/>
            <p:nvPr/>
          </p:nvSpPr>
          <p:spPr>
            <a:xfrm>
              <a:off x="4007603" y="3740885"/>
              <a:ext cx="1418748" cy="10583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DMC Filters Data Request  Using Defined Constraints</a:t>
              </a:r>
            </a:p>
          </p:txBody>
        </p:sp>
        <p:cxnSp>
          <p:nvCxnSpPr>
            <p:cNvPr id="56" name="Straight Connector 55"/>
            <p:cNvCxnSpPr>
              <a:stCxn id="50" idx="0"/>
              <a:endCxn id="55" idx="2"/>
            </p:cNvCxnSpPr>
            <p:nvPr/>
          </p:nvCxnSpPr>
          <p:spPr>
            <a:xfrm rot="5400000" flipH="1" flipV="1">
              <a:off x="4439117" y="5070140"/>
              <a:ext cx="548750" cy="6969"/>
            </a:xfrm>
            <a:prstGeom prst="line">
              <a:avLst/>
            </a:prstGeom>
            <a:ln>
              <a:solidFill>
                <a:srgbClr val="00009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5" idx="0"/>
              <a:endCxn id="6" idx="2"/>
            </p:cNvCxnSpPr>
            <p:nvPr/>
          </p:nvCxnSpPr>
          <p:spPr>
            <a:xfrm rot="5400000" flipH="1" flipV="1">
              <a:off x="4330763" y="3343067"/>
              <a:ext cx="784032" cy="11604"/>
            </a:xfrm>
            <a:prstGeom prst="line">
              <a:avLst/>
            </a:prstGeom>
            <a:ln>
              <a:solidFill>
                <a:srgbClr val="00009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77"/>
          <p:cNvGrpSpPr/>
          <p:nvPr/>
        </p:nvGrpSpPr>
        <p:grpSpPr>
          <a:xfrm>
            <a:off x="5419383" y="4270067"/>
            <a:ext cx="2501477" cy="1607114"/>
            <a:chOff x="5419383" y="4270067"/>
            <a:chExt cx="2501477" cy="1607114"/>
          </a:xfrm>
        </p:grpSpPr>
        <p:grpSp>
          <p:nvGrpSpPr>
            <p:cNvPr id="14" name="Group 72"/>
            <p:cNvGrpSpPr/>
            <p:nvPr/>
          </p:nvGrpSpPr>
          <p:grpSpPr>
            <a:xfrm>
              <a:off x="5419383" y="4270067"/>
              <a:ext cx="1687416" cy="1607114"/>
              <a:chOff x="5419383" y="4270067"/>
              <a:chExt cx="650175" cy="1607114"/>
            </a:xfrm>
          </p:grpSpPr>
          <p:cxnSp>
            <p:nvCxnSpPr>
              <p:cNvPr id="65" name="Straight Connector 64"/>
              <p:cNvCxnSpPr>
                <a:stCxn id="55" idx="3"/>
              </p:cNvCxnSpPr>
              <p:nvPr/>
            </p:nvCxnSpPr>
            <p:spPr>
              <a:xfrm>
                <a:off x="5426351" y="4270067"/>
                <a:ext cx="643206" cy="1588"/>
              </a:xfrm>
              <a:prstGeom prst="line">
                <a:avLst/>
              </a:prstGeom>
              <a:ln>
                <a:solidFill>
                  <a:srgbClr val="00009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5263862" y="5064159"/>
                <a:ext cx="1599787" cy="11604"/>
              </a:xfrm>
              <a:prstGeom prst="line">
                <a:avLst/>
              </a:prstGeom>
              <a:ln>
                <a:solidFill>
                  <a:srgbClr val="00009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endCxn id="50" idx="3"/>
              </p:cNvCxnSpPr>
              <p:nvPr/>
            </p:nvCxnSpPr>
            <p:spPr>
              <a:xfrm rot="10800000" flipV="1">
                <a:off x="5419383" y="5869857"/>
                <a:ext cx="638575" cy="7324"/>
              </a:xfrm>
              <a:prstGeom prst="line">
                <a:avLst/>
              </a:prstGeom>
              <a:ln>
                <a:solidFill>
                  <a:srgbClr val="000090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Rectangle 76"/>
            <p:cNvSpPr/>
            <p:nvPr/>
          </p:nvSpPr>
          <p:spPr>
            <a:xfrm>
              <a:off x="6195039" y="4799249"/>
              <a:ext cx="1725821" cy="54875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Filtered Data Request Returned to Researcher 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603498" y="4799249"/>
            <a:ext cx="291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Archived and Real Time Data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02300" y="3740885"/>
            <a:ext cx="262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Research Ready Data Sets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7498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557407"/>
            <a:ext cx="7953375" cy="4912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IRIS DMC: </a:t>
            </a:r>
            <a:br>
              <a:rPr lang="en-US" dirty="0" smtClean="0"/>
            </a:br>
            <a:r>
              <a:rPr lang="en-US" dirty="0" smtClean="0"/>
              <a:t>Enhanced Quality Assurance</a:t>
            </a:r>
            <a:endParaRPr lang="en-US" sz="28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17" y="4545145"/>
            <a:ext cx="3530869" cy="7082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3498" y="2493562"/>
            <a:ext cx="2784107" cy="1058364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MUSTANG Metric Estimators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Gaps, overlaps, completeness, signal to noise, power density, pdf mode changes,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Glitches, (</a:t>
            </a:r>
            <a:r>
              <a:rPr lang="en-US" sz="1200" dirty="0" smtClean="0">
                <a:solidFill>
                  <a:schemeClr val="tx1"/>
                </a:solidFill>
              </a:rPr>
              <a:t>~ 50 metrics as of July 2014) 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5" idx="2"/>
          </p:cNvCxnSpPr>
          <p:nvPr/>
        </p:nvCxnSpPr>
        <p:spPr>
          <a:xfrm rot="5400000">
            <a:off x="616226" y="3165818"/>
            <a:ext cx="993219" cy="17654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2"/>
          </p:cNvCxnSpPr>
          <p:nvPr/>
        </p:nvCxnSpPr>
        <p:spPr>
          <a:xfrm rot="16200000" flipH="1">
            <a:off x="2381661" y="3165817"/>
            <a:ext cx="993219" cy="17654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74"/>
          <p:cNvGrpSpPr/>
          <p:nvPr/>
        </p:nvGrpSpPr>
        <p:grpSpPr>
          <a:xfrm>
            <a:off x="3387605" y="2495150"/>
            <a:ext cx="2050350" cy="1058364"/>
            <a:chOff x="3387605" y="1898489"/>
            <a:chExt cx="2050350" cy="1058364"/>
          </a:xfrm>
        </p:grpSpPr>
        <p:sp>
          <p:nvSpPr>
            <p:cNvPr id="6" name="Rectangle 5"/>
            <p:cNvSpPr/>
            <p:nvPr/>
          </p:nvSpPr>
          <p:spPr>
            <a:xfrm>
              <a:off x="4019207" y="1898489"/>
              <a:ext cx="1418748" cy="10583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PostgreSQL Database</a:t>
              </a:r>
            </a:p>
          </p:txBody>
        </p:sp>
        <p:cxnSp>
          <p:nvCxnSpPr>
            <p:cNvPr id="13" name="Straight Connector 12"/>
            <p:cNvCxnSpPr>
              <a:stCxn id="5" idx="3"/>
              <a:endCxn id="6" idx="1"/>
            </p:cNvCxnSpPr>
            <p:nvPr/>
          </p:nvCxnSpPr>
          <p:spPr>
            <a:xfrm flipV="1">
              <a:off x="3387605" y="2427671"/>
              <a:ext cx="631602" cy="13711"/>
            </a:xfrm>
            <a:prstGeom prst="line">
              <a:avLst/>
            </a:prstGeom>
            <a:ln>
              <a:solidFill>
                <a:srgbClr val="00009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3"/>
          <p:cNvGrpSpPr/>
          <p:nvPr/>
        </p:nvGrpSpPr>
        <p:grpSpPr>
          <a:xfrm>
            <a:off x="5437955" y="2491972"/>
            <a:ext cx="3449341" cy="1059953"/>
            <a:chOff x="5437955" y="1895311"/>
            <a:chExt cx="3449341" cy="1059953"/>
          </a:xfrm>
        </p:grpSpPr>
        <p:sp>
          <p:nvSpPr>
            <p:cNvPr id="16" name="Rectangle 15"/>
            <p:cNvSpPr/>
            <p:nvPr/>
          </p:nvSpPr>
          <p:spPr>
            <a:xfrm>
              <a:off x="6206770" y="1896900"/>
              <a:ext cx="1005846" cy="10583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Data Quality Technician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81450" y="1895311"/>
              <a:ext cx="1005846" cy="10583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Domestic &amp; Non-US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Network Operators</a:t>
              </a:r>
            </a:p>
          </p:txBody>
        </p:sp>
        <p:cxnSp>
          <p:nvCxnSpPr>
            <p:cNvPr id="18" name="Straight Connector 17"/>
            <p:cNvCxnSpPr>
              <a:stCxn id="6" idx="3"/>
              <a:endCxn id="16" idx="1"/>
            </p:cNvCxnSpPr>
            <p:nvPr/>
          </p:nvCxnSpPr>
          <p:spPr>
            <a:xfrm flipV="1">
              <a:off x="5437955" y="2426082"/>
              <a:ext cx="768815" cy="16888"/>
            </a:xfrm>
            <a:prstGeom prst="line">
              <a:avLst/>
            </a:prstGeom>
            <a:ln>
              <a:solidFill>
                <a:srgbClr val="00009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6" idx="3"/>
              <a:endCxn id="17" idx="1"/>
            </p:cNvCxnSpPr>
            <p:nvPr/>
          </p:nvCxnSpPr>
          <p:spPr>
            <a:xfrm flipV="1">
              <a:off x="7212616" y="2424493"/>
              <a:ext cx="668834" cy="1589"/>
            </a:xfrm>
            <a:prstGeom prst="line">
              <a:avLst/>
            </a:prstGeom>
            <a:ln>
              <a:solidFill>
                <a:srgbClr val="00009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9"/>
          <p:cNvGrpSpPr/>
          <p:nvPr/>
        </p:nvGrpSpPr>
        <p:grpSpPr>
          <a:xfrm>
            <a:off x="1988344" y="1893955"/>
            <a:ext cx="6389617" cy="549588"/>
            <a:chOff x="1988344" y="1893955"/>
            <a:chExt cx="6389617" cy="549588"/>
          </a:xfrm>
        </p:grpSpPr>
        <p:cxnSp>
          <p:nvCxnSpPr>
            <p:cNvPr id="37" name="Straight Arrow Connector 36"/>
            <p:cNvCxnSpPr/>
            <p:nvPr/>
          </p:nvCxnSpPr>
          <p:spPr>
            <a:xfrm rot="5400000">
              <a:off x="1716801" y="2170412"/>
              <a:ext cx="544674" cy="1588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989138" y="1893955"/>
              <a:ext cx="6388823" cy="3178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8106816" y="2170014"/>
              <a:ext cx="542288" cy="2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603498" y="5395910"/>
            <a:ext cx="291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Archived and Real Time Data</a:t>
            </a:r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7498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MUSTANG designed?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Consists of 3 major components</a:t>
            </a:r>
          </a:p>
          <a:p>
            <a:pPr lvl="1"/>
            <a:r>
              <a:rPr lang="en-US" dirty="0" smtClean="0"/>
              <a:t>A Master Scheduler (MCR)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centra</a:t>
            </a:r>
            <a:r>
              <a:rPr lang="en-US" dirty="0" smtClean="0"/>
              <a:t> </a:t>
            </a:r>
            <a:r>
              <a:rPr lang="en-US" dirty="0" err="1" smtClean="0"/>
              <a:t>lDBMS</a:t>
            </a:r>
            <a:r>
              <a:rPr lang="en-US" dirty="0" smtClean="0"/>
              <a:t>  </a:t>
            </a:r>
            <a:r>
              <a:rPr lang="en-US" dirty="0" smtClean="0"/>
              <a:t>storage system (BSS)</a:t>
            </a:r>
          </a:p>
          <a:p>
            <a:pPr lvl="1"/>
            <a:r>
              <a:rPr lang="en-US" dirty="0" smtClean="0"/>
              <a:t>A metrics compute cluster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559" y="2497101"/>
            <a:ext cx="4152331" cy="40943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8641" y="2656806"/>
            <a:ext cx="564127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800" dirty="0" err="1" smtClean="0">
                <a:solidFill>
                  <a:srgbClr val="800000"/>
                </a:solidFill>
              </a:rPr>
              <a:t>mcrmom</a:t>
            </a:r>
            <a:endParaRPr lang="en-US" sz="800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2702973"/>
            <a:ext cx="405847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spAutoFit/>
          </a:bodyPr>
          <a:lstStyle/>
          <a:p>
            <a:r>
              <a:rPr lang="en-US" sz="800" dirty="0" err="1" smtClean="0">
                <a:solidFill>
                  <a:srgbClr val="800000"/>
                </a:solidFill>
              </a:rPr>
              <a:t>sched</a:t>
            </a:r>
            <a:endParaRPr lang="en-US" sz="8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2807801"/>
            <a:ext cx="506429" cy="215444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spAutoFit/>
          </a:bodyPr>
          <a:lstStyle/>
          <a:p>
            <a:r>
              <a:rPr lang="en-US" sz="800" dirty="0" err="1" smtClean="0">
                <a:solidFill>
                  <a:srgbClr val="800000"/>
                </a:solidFill>
              </a:rPr>
              <a:t>resched</a:t>
            </a:r>
            <a:endParaRPr lang="en-US" sz="8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8641" y="3244745"/>
            <a:ext cx="529121" cy="2154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solidFill>
                  <a:srgbClr val="800000"/>
                </a:solidFill>
              </a:rPr>
              <a:t>jobmgr</a:t>
            </a:r>
            <a:endParaRPr lang="en-US" sz="800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8155" y="4533372"/>
            <a:ext cx="509474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800000"/>
                </a:solidFill>
              </a:rPr>
              <a:t>Node A</a:t>
            </a:r>
            <a:endParaRPr lang="en-US" sz="800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9063" y="4533372"/>
            <a:ext cx="509074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800000"/>
                </a:solidFill>
              </a:rPr>
              <a:t>Node B</a:t>
            </a:r>
            <a:endParaRPr lang="en-US" sz="800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6171" y="4533372"/>
            <a:ext cx="523952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800000"/>
                </a:solidFill>
              </a:rPr>
              <a:t>Node C</a:t>
            </a:r>
            <a:endParaRPr lang="en-US" sz="800" dirty="0">
              <a:solidFill>
                <a:srgbClr val="8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6809" y="4533372"/>
            <a:ext cx="52826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800000"/>
                </a:solidFill>
              </a:rPr>
              <a:t>Node D</a:t>
            </a:r>
            <a:endParaRPr lang="en-US" sz="800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73720" y="4533372"/>
            <a:ext cx="502612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800000"/>
                </a:solidFill>
              </a:rPr>
              <a:t>Node E</a:t>
            </a:r>
            <a:endParaRPr lang="en-US" sz="800" dirty="0">
              <a:solidFill>
                <a:srgbClr val="8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1161" y="5754887"/>
            <a:ext cx="532669" cy="2154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800000"/>
                </a:solidFill>
              </a:rPr>
              <a:t>store</a:t>
            </a:r>
            <a:endParaRPr lang="en-US" sz="800" dirty="0">
              <a:solidFill>
                <a:srgbClr val="800000"/>
              </a:solidFill>
            </a:endParaRPr>
          </a:p>
        </p:txBody>
      </p:sp>
      <p:pic>
        <p:nvPicPr>
          <p:cNvPr id="16" name="Picture 15" descr="mustang_proc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37" y="4162916"/>
            <a:ext cx="4050675" cy="1460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MUSTANG builds upon web services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service.iris.edu/mustangbeta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15" y="1768161"/>
            <a:ext cx="7846978" cy="4527103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457200" y="4492403"/>
            <a:ext cx="1316500" cy="545806"/>
          </a:xfrm>
          <a:prstGeom prst="don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Extensive measurements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43 different metrics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82" y="1731884"/>
            <a:ext cx="2832100" cy="483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095" y="1503284"/>
            <a:ext cx="2565400" cy="5067300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4571999" y="2256697"/>
            <a:ext cx="2846495" cy="545806"/>
          </a:xfrm>
          <a:prstGeom prst="don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Availability Metric - builder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23709"/>
            <a:ext cx="7773196" cy="5119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% Available as a text file</a:t>
            </a:r>
            <a:br>
              <a:rPr lang="en-US" dirty="0" smtClean="0"/>
            </a:br>
            <a:r>
              <a:rPr lang="en-US" dirty="0" smtClean="0"/>
              <a:t>	or an XML doc or CSV file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89" y="1143000"/>
            <a:ext cx="7697621" cy="5255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MUSTANG builds upon web services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service.iris.edu/mustangbeta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15" y="1768161"/>
            <a:ext cx="7846978" cy="4527103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331257" y="3232851"/>
            <a:ext cx="1316500" cy="545806"/>
          </a:xfrm>
          <a:prstGeom prst="don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6|2.2|2.2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2.6|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3869</TotalTime>
  <Words>555</Words>
  <Application>Microsoft Macintosh PowerPoint</Application>
  <PresentationFormat>On-screen Show (4:3)</PresentationFormat>
  <Paragraphs>92</Paragraphs>
  <Slides>26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Origin</vt:lpstr>
      <vt:lpstr>Improved Quality Control for Seismic Networks ---MUSTANG</vt:lpstr>
      <vt:lpstr>Quality Assurance Using MUSTANG Modular Utility for Statistical Knowledge Gathering</vt:lpstr>
      <vt:lpstr>IRIS DMC:  Enhanced Quality Assurance</vt:lpstr>
      <vt:lpstr>How is MUSTANG designed?</vt:lpstr>
      <vt:lpstr>MUSTANG builds upon web services experience</vt:lpstr>
      <vt:lpstr>Extensive measurements metrics</vt:lpstr>
      <vt:lpstr>Percent Availability Metric - builder</vt:lpstr>
      <vt:lpstr>% Available as a text file  or an XML doc or CSV file</vt:lpstr>
      <vt:lpstr>MUSTANG builds upon web services experience</vt:lpstr>
      <vt:lpstr>Similar for PSDs</vt:lpstr>
      <vt:lpstr>MUSTANG builds upon web services experience</vt:lpstr>
      <vt:lpstr>Output as XML for programs/computers   or text for humans</vt:lpstr>
      <vt:lpstr>Or of course as a picture Example PDF for 1.5 years</vt:lpstr>
      <vt:lpstr>Visualization Client -LASSO</vt:lpstr>
      <vt:lpstr>LASSO – Advanced interface</vt:lpstr>
      <vt:lpstr>LASSO  -  Traffic Light Display </vt:lpstr>
      <vt:lpstr>Visualization Clients that connect with MUSTANG</vt:lpstr>
      <vt:lpstr>MUSTANG Data Browser</vt:lpstr>
      <vt:lpstr>Multiple Metric Displays</vt:lpstr>
      <vt:lpstr>Network Box Plots</vt:lpstr>
      <vt:lpstr>Network Box Plots</vt:lpstr>
      <vt:lpstr>Network Box Plots</vt:lpstr>
      <vt:lpstr>Station Box Plots</vt:lpstr>
      <vt:lpstr>Station Box Plots</vt:lpstr>
      <vt:lpstr>New metrics can always be added</vt:lpstr>
      <vt:lpstr>IRIS DMC:  Research Ready Data Sets</vt:lpstr>
    </vt:vector>
  </TitlesOfParts>
  <Company>IRIS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IRIS Services, Products, Quality Assurance Efforts, and Potential Links to High Performance Computing in the Era of BIG DATA  </dc:title>
  <dc:creator>Tim Ahern</dc:creator>
  <cp:lastModifiedBy>Tim Ahern</cp:lastModifiedBy>
  <cp:revision>36</cp:revision>
  <dcterms:created xsi:type="dcterms:W3CDTF">2014-07-31T14:40:15Z</dcterms:created>
  <dcterms:modified xsi:type="dcterms:W3CDTF">2014-07-31T20:05:18Z</dcterms:modified>
</cp:coreProperties>
</file>