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1" r:id="rId3"/>
    <p:sldId id="259" r:id="rId4"/>
    <p:sldId id="269" r:id="rId5"/>
    <p:sldId id="267" r:id="rId6"/>
    <p:sldId id="270" r:id="rId7"/>
    <p:sldId id="262" r:id="rId8"/>
    <p:sldId id="27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408F8-7336-4AEB-A0ED-AD2C9B7BF32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0A3AF-3437-41E9-A8F4-74258D4DF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0A3AF-3437-41E9-A8F4-74258D4DF2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CD6-B286-42E7-AED3-8CE41CB57CCB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094-C6B9-4017-A3F0-1E75A8253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CD6-B286-42E7-AED3-8CE41CB57CCB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094-C6B9-4017-A3F0-1E75A8253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CD6-B286-42E7-AED3-8CE41CB57CCB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094-C6B9-4017-A3F0-1E75A8253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CD6-B286-42E7-AED3-8CE41CB57CCB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094-C6B9-4017-A3F0-1E75A8253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CD6-B286-42E7-AED3-8CE41CB57CCB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094-C6B9-4017-A3F0-1E75A8253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CD6-B286-42E7-AED3-8CE41CB57CCB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094-C6B9-4017-A3F0-1E75A8253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CD6-B286-42E7-AED3-8CE41CB57CCB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094-C6B9-4017-A3F0-1E75A8253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CD6-B286-42E7-AED3-8CE41CB57CCB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094-C6B9-4017-A3F0-1E75A8253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CD6-B286-42E7-AED3-8CE41CB57CCB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094-C6B9-4017-A3F0-1E75A8253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CD6-B286-42E7-AED3-8CE41CB57CCB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094-C6B9-4017-A3F0-1E75A8253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CD6-B286-42E7-AED3-8CE41CB57CCB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094-C6B9-4017-A3F0-1E75A8253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3CD6-B286-42E7-AED3-8CE41CB57CCB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FB094-C6B9-4017-A3F0-1E75A8253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png"/><Relationship Id="rId7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2133600"/>
            <a:ext cx="83058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Seismic Network in PNG</a:t>
            </a: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19600"/>
            <a:ext cx="8174038" cy="114300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Port Moresby Geophysical Observatory (PMGO)</a:t>
            </a:r>
          </a:p>
          <a:p>
            <a:pPr eaLnBrk="1" hangingPunct="1"/>
            <a:r>
              <a:rPr lang="en-US" sz="2000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Geohazards</a:t>
            </a:r>
            <a:r>
              <a:rPr lang="en-US" sz="2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Management Division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Department of Mineral Policy &amp; </a:t>
            </a:r>
            <a:r>
              <a:rPr lang="en-US" sz="2000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Geohazards</a:t>
            </a:r>
            <a:r>
              <a:rPr lang="en-US" sz="2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Management (DMPGM)</a:t>
            </a:r>
          </a:p>
        </p:txBody>
      </p:sp>
      <p:pic>
        <p:nvPicPr>
          <p:cNvPr id="2054" name="Picture 4" descr="DMPGM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90599" cy="77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PNG_Cres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91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133600" y="6400800"/>
            <a:ext cx="4852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i="1" dirty="0" smtClean="0">
                <a:solidFill>
                  <a:srgbClr val="3366CC"/>
                </a:solidFill>
                <a:latin typeface="Comic Sans MS" pitchFamily="66" charset="0"/>
              </a:rPr>
              <a:t>Managing data for seismic networks, Hanoi, 2015</a:t>
            </a:r>
            <a:endParaRPr lang="en-AU" sz="1600" i="1" dirty="0">
              <a:solidFill>
                <a:srgbClr val="33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76200"/>
            <a:ext cx="903605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 rot="-1184266">
            <a:off x="3633788" y="2932113"/>
            <a:ext cx="4787900" cy="1725612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80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1800" b="1" i="1" kern="10" dirty="0">
                <a:ln w="9525">
                  <a:round/>
                  <a:headEnd/>
                  <a:tailEnd/>
                </a:ln>
                <a:solidFill>
                  <a:srgbClr val="C3D69B"/>
                </a:solidFill>
                <a:latin typeface="Impact"/>
              </a:rPr>
              <a:t>Thank you ,,,</a:t>
            </a:r>
          </a:p>
        </p:txBody>
      </p:sp>
      <p:pic>
        <p:nvPicPr>
          <p:cNvPr id="6" name="Picture 7" descr="PNG_Cres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5424" y="1"/>
            <a:ext cx="70857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DMPGM 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685800" cy="53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Purpose of the network</a:t>
            </a:r>
            <a:endParaRPr lang="en-US" sz="4000" b="1" dirty="0">
              <a:solidFill>
                <a:srgbClr val="0000FF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410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ea typeface="Arial Unicode MS" pitchFamily="34" charset="-128"/>
                <a:cs typeface="Andalus" pitchFamily="18" charset="-78"/>
              </a:rPr>
              <a:t>To be able to record earthquakes as and when they happen</a:t>
            </a:r>
          </a:p>
          <a:p>
            <a:endParaRPr lang="en-US" dirty="0" smtClean="0">
              <a:solidFill>
                <a:srgbClr val="FF0000"/>
              </a:solidFill>
              <a:latin typeface="Andalus" pitchFamily="18" charset="-78"/>
              <a:ea typeface="Arial Unicode MS" pitchFamily="34" charset="-12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ea typeface="Arial Unicode MS" pitchFamily="34" charset="-128"/>
                <a:cs typeface="Andalus" pitchFamily="18" charset="-78"/>
              </a:rPr>
              <a:t>To be able to determine their location, size and damage potential </a:t>
            </a:r>
          </a:p>
          <a:p>
            <a:endParaRPr lang="en-US" dirty="0" smtClean="0">
              <a:solidFill>
                <a:srgbClr val="FF0000"/>
              </a:solidFill>
              <a:latin typeface="Andalus" pitchFamily="18" charset="-78"/>
              <a:ea typeface="Arial Unicode MS" pitchFamily="34" charset="-12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ea typeface="Arial Unicode MS" pitchFamily="34" charset="-128"/>
                <a:cs typeface="Andalus" pitchFamily="18" charset="-78"/>
              </a:rPr>
              <a:t>To be able to inform relevant stakeholder partners, line agencies &amp; the public of their significance</a:t>
            </a:r>
          </a:p>
          <a:p>
            <a:endParaRPr lang="en-US" dirty="0" smtClean="0">
              <a:solidFill>
                <a:srgbClr val="FF0000"/>
              </a:solidFill>
              <a:latin typeface="Andalus" pitchFamily="18" charset="-78"/>
              <a:ea typeface="Arial Unicode MS" pitchFamily="34" charset="-12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ea typeface="Arial Unicode MS" pitchFamily="34" charset="-128"/>
                <a:cs typeface="Andalus" pitchFamily="18" charset="-78"/>
              </a:rPr>
              <a:t>To be able to provide partial tsunami early warning where necessary to disaster authorities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FF0000"/>
              </a:solidFill>
              <a:latin typeface="Andalus" pitchFamily="18" charset="-78"/>
              <a:ea typeface="Arial Unicode MS" pitchFamily="34" charset="-12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ea typeface="Arial Unicode MS" pitchFamily="34" charset="-128"/>
                <a:cs typeface="Andalus" pitchFamily="18" charset="-78"/>
              </a:rPr>
              <a:t>To be able to share data for the common goal towards saving lives and property from natural disasters  </a:t>
            </a:r>
            <a:endParaRPr lang="en-US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7" descr="PNG_Cres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5583" y="0"/>
            <a:ext cx="60841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MPGM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48755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133600" y="6477000"/>
            <a:ext cx="4852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i="1" dirty="0" smtClean="0">
                <a:solidFill>
                  <a:srgbClr val="3366CC"/>
                </a:solidFill>
                <a:latin typeface="Comic Sans MS" pitchFamily="66" charset="0"/>
              </a:rPr>
              <a:t>Managing data for seismic networks, Hanoi, 2015</a:t>
            </a:r>
            <a:endParaRPr lang="en-AU" sz="1600" i="1" dirty="0">
              <a:solidFill>
                <a:srgbClr val="33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"/>
            <a:ext cx="8839200" cy="5791200"/>
          </a:xfrm>
          <a:prstGeom prst="rect">
            <a:avLst/>
          </a:prstGeom>
          <a:noFill/>
          <a:ln w="19050">
            <a:solidFill>
              <a:sysClr val="windowText" lastClr="000000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343400" y="5791200"/>
            <a:ext cx="137160" cy="137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43400" y="6019800"/>
            <a:ext cx="164592" cy="16459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331208" y="5486400"/>
            <a:ext cx="164592" cy="164592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65211" y="5715000"/>
            <a:ext cx="12105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IRIS/GSN/USGS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61968" y="5943600"/>
            <a:ext cx="6799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JATWS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8914" y="5410200"/>
            <a:ext cx="1082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Network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130040" y="1371600"/>
            <a:ext cx="164592" cy="16459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07608" y="2209800"/>
            <a:ext cx="164592" cy="16459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5334000" y="4800600"/>
            <a:ext cx="164592" cy="164592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263640" y="4953000"/>
            <a:ext cx="164592" cy="164592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3962400" y="3276600"/>
            <a:ext cx="164592" cy="164592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2895600" y="2895600"/>
            <a:ext cx="164592" cy="164592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1752600" y="2667000"/>
            <a:ext cx="164592" cy="164592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2682240" y="1981200"/>
            <a:ext cx="164592" cy="164592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6998208" y="2743200"/>
            <a:ext cx="164592" cy="164592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5257800" y="2807208"/>
            <a:ext cx="164592" cy="164592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5486400" y="1524000"/>
            <a:ext cx="164592" cy="164592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4114800" y="4419600"/>
            <a:ext cx="164592" cy="164592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752600" y="0"/>
            <a:ext cx="55002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National seismic network</a:t>
            </a:r>
            <a:endParaRPr lang="en-US" sz="4000" b="1" dirty="0">
              <a:solidFill>
                <a:srgbClr val="0000FF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4" name="Picture 7" descr="PNG_Cres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4183" y="0"/>
            <a:ext cx="60841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" descr="DMPGM 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533399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4038600" y="4419600"/>
            <a:ext cx="137160" cy="137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354451" y="4876800"/>
            <a:ext cx="6367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>
                <a:latin typeface="Times New Roman" pitchFamily="18" charset="0"/>
                <a:cs typeface="Times New Roman" pitchFamily="18" charset="0"/>
              </a:rPr>
              <a:t>Misima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86600" y="2667000"/>
            <a:ext cx="506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>
                <a:latin typeface="Times New Roman" pitchFamily="18" charset="0"/>
                <a:cs typeface="Times New Roman" pitchFamily="18" charset="0"/>
              </a:rPr>
              <a:t>Buka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5735" y="1295400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Manus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62600" y="1447800"/>
            <a:ext cx="684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>
                <a:latin typeface="Times New Roman" pitchFamily="18" charset="0"/>
                <a:cs typeface="Times New Roman" pitchFamily="18" charset="0"/>
              </a:rPr>
              <a:t>Kavieng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43200" y="1905000"/>
            <a:ext cx="6399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Wewak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57600" y="3200400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>
                <a:latin typeface="Times New Roman" pitchFamily="18" charset="0"/>
                <a:cs typeface="Times New Roman" pitchFamily="18" charset="0"/>
              </a:rPr>
              <a:t>Lae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73714" y="2133600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>
                <a:latin typeface="Times New Roman" pitchFamily="18" charset="0"/>
                <a:cs typeface="Times New Roman" pitchFamily="18" charset="0"/>
              </a:rPr>
              <a:t>Rabaul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05400" y="2895600"/>
            <a:ext cx="5902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>
                <a:latin typeface="Times New Roman" pitchFamily="18" charset="0"/>
                <a:cs typeface="Times New Roman" pitchFamily="18" charset="0"/>
              </a:rPr>
              <a:t>Kimbe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10200" y="4724400"/>
            <a:ext cx="5918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>
                <a:latin typeface="Times New Roman" pitchFamily="18" charset="0"/>
                <a:cs typeface="Times New Roman" pitchFamily="18" charset="0"/>
              </a:rPr>
              <a:t>Alotau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90800" y="3014990"/>
            <a:ext cx="8258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Mt. Hagen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24000" y="2786390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>
                <a:latin typeface="Times New Roman" pitchFamily="18" charset="0"/>
                <a:cs typeface="Times New Roman" pitchFamily="18" charset="0"/>
              </a:rPr>
              <a:t>Tabubil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8000" y="4343400"/>
            <a:ext cx="1018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Port Moresby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6477000"/>
            <a:ext cx="4852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i="1" dirty="0" smtClean="0">
                <a:solidFill>
                  <a:srgbClr val="3366CC"/>
                </a:solidFill>
                <a:latin typeface="Comic Sans MS" pitchFamily="66" charset="0"/>
              </a:rPr>
              <a:t>Managing data for seismic networks, Hanoi, 2015</a:t>
            </a:r>
            <a:endParaRPr lang="en-AU" sz="1600" i="1" dirty="0">
              <a:solidFill>
                <a:srgbClr val="33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Network setup</a:t>
            </a:r>
            <a:endParaRPr lang="en-US" sz="4000" b="1" dirty="0">
              <a:solidFill>
                <a:srgbClr val="0000FF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Seismometers 	» 	1Hz 3c-short period 						</a:t>
            </a:r>
            <a:r>
              <a:rPr lang="en-US" sz="2800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Lenartz</a:t>
            </a:r>
            <a:r>
              <a:rPr lang="en-US" sz="2800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 LE-3DLite)</a:t>
            </a:r>
          </a:p>
          <a:p>
            <a:endParaRPr lang="en-US" sz="19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3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Accelerometers » 	</a:t>
            </a:r>
            <a:r>
              <a:rPr lang="en-US" sz="30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triaxial</a:t>
            </a:r>
            <a:r>
              <a:rPr lang="en-US" sz="3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, low noise, MEM, 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				      	</a:t>
            </a:r>
            <a:r>
              <a:rPr lang="en-US" sz="2800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Reftek</a:t>
            </a:r>
            <a:r>
              <a:rPr lang="en-US" sz="2800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 131A-02/3)</a:t>
            </a:r>
          </a:p>
          <a:p>
            <a:endParaRPr lang="en-US" sz="15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Digitizer		 » 	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Reftek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data loggers 						</a:t>
            </a:r>
            <a:r>
              <a:rPr lang="en-US" sz="2800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Reftek</a:t>
            </a:r>
            <a:r>
              <a:rPr lang="en-US" sz="2800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 130-01/6)</a:t>
            </a:r>
          </a:p>
          <a:p>
            <a:endParaRPr lang="en-US" sz="14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Accessories 	»	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comms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., power, 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gps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, etc.,</a:t>
            </a:r>
          </a:p>
        </p:txBody>
      </p:sp>
      <p:pic>
        <p:nvPicPr>
          <p:cNvPr id="5" name="Picture 7" descr="PNG_Cres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4180" y="1"/>
            <a:ext cx="70981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MPGM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487554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05000" y="6367046"/>
            <a:ext cx="4913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i="1" dirty="0" smtClean="0">
                <a:solidFill>
                  <a:srgbClr val="3366CC"/>
                </a:solidFill>
                <a:latin typeface="Comic Sans MS" pitchFamily="66" charset="0"/>
                <a:cs typeface="Lucida Sans Unicode" pitchFamily="34" charset="0"/>
              </a:rPr>
              <a:t>Managing data for seismic networks, Hanoi, 2015 </a:t>
            </a:r>
            <a:endParaRPr lang="en-AU" sz="1600" i="1" dirty="0">
              <a:solidFill>
                <a:srgbClr val="3366CC"/>
              </a:solidFill>
              <a:latin typeface="Comic Sans MS" pitchFamily="66" charset="0"/>
              <a:cs typeface="Lucida Sans Unicode" pitchFamily="34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Lae_Pilot Site_Vault_Construction 188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810000"/>
            <a:ext cx="2957904" cy="256032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066800"/>
            <a:ext cx="1066800" cy="79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981200"/>
            <a:ext cx="3352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1066800"/>
            <a:ext cx="292701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3733800"/>
            <a:ext cx="295354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667000" y="76200"/>
            <a:ext cx="3244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Network setup</a:t>
            </a:r>
            <a:endParaRPr lang="en-US" sz="4000" b="1" dirty="0">
              <a:solidFill>
                <a:srgbClr val="0000FF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609600"/>
            <a:ext cx="184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Outdoor unit</a:t>
            </a:r>
            <a:endParaRPr lang="en-US" sz="2400" b="1" u="sng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533400"/>
            <a:ext cx="1619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Indoor unit</a:t>
            </a:r>
            <a:endParaRPr lang="en-US" sz="2400" b="1" u="sng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0389" y="3886200"/>
            <a:ext cx="2183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Seismometer</a:t>
            </a:r>
          </a:p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Lennartz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LE-3DLite)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21795" y="5029200"/>
            <a:ext cx="1859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Accelerometer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Reftek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131 02/3)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05800" y="3886200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Modem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05800" y="4812268"/>
            <a:ext cx="818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Router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36236" y="5943600"/>
            <a:ext cx="1731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Data logger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Reftek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130 1/6)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9" name="Straight Arrow Connector 18"/>
          <p:cNvCxnSpPr>
            <a:stCxn id="15" idx="1"/>
          </p:cNvCxnSpPr>
          <p:nvPr/>
        </p:nvCxnSpPr>
        <p:spPr>
          <a:xfrm rot="10800000" flipV="1">
            <a:off x="7021254" y="4070866"/>
            <a:ext cx="1284547" cy="348734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0972800" y="57912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1"/>
          </p:cNvCxnSpPr>
          <p:nvPr/>
        </p:nvCxnSpPr>
        <p:spPr>
          <a:xfrm rot="10800000">
            <a:off x="7239002" y="4800600"/>
            <a:ext cx="1066799" cy="196334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7239000" y="5562600"/>
            <a:ext cx="609600" cy="45720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1905001" y="5334000"/>
            <a:ext cx="1447800" cy="45720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1676400" y="4495800"/>
            <a:ext cx="1828800" cy="91440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41" name="Picture 4" descr="DMPGM Logo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" y="1"/>
            <a:ext cx="533400" cy="41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7" descr="PNG_Crest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35584" y="1"/>
            <a:ext cx="608415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2057400" y="6477000"/>
            <a:ext cx="4852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i="1" dirty="0" smtClean="0">
                <a:solidFill>
                  <a:srgbClr val="3366CC"/>
                </a:solidFill>
                <a:latin typeface="Comic Sans MS" pitchFamily="66" charset="0"/>
              </a:rPr>
              <a:t>Managing data for seismic networks, Hanoi, 2015</a:t>
            </a:r>
            <a:endParaRPr lang="en-AU" sz="1600" i="1" dirty="0">
              <a:solidFill>
                <a:srgbClr val="33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Data acquisition system</a:t>
            </a:r>
            <a:endParaRPr lang="en-US" sz="4000" b="1" dirty="0">
              <a:solidFill>
                <a:srgbClr val="0000FF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Data acquired from local stations are done using 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Reftek’s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supplied software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Regional data are accessed via internet through 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seedlink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protocol plug-ins, installed with SeisComP3 software at the central server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The network 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utilises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SeisComP3 as the primary software for data acquisition, analysis and archival</a:t>
            </a:r>
            <a:endParaRPr lang="en-US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4" descr="DMPGM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87555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NG_Cres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5582" y="0"/>
            <a:ext cx="60841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57400" y="6400800"/>
            <a:ext cx="4913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i="1" dirty="0" smtClean="0">
                <a:solidFill>
                  <a:srgbClr val="3366CC"/>
                </a:solidFill>
                <a:latin typeface="Comic Sans MS" pitchFamily="66" charset="0"/>
              </a:rPr>
              <a:t>Managing data for seismic networks, Hanoi, 2015 </a:t>
            </a:r>
            <a:endParaRPr lang="en-AU" sz="1600" i="1" dirty="0">
              <a:solidFill>
                <a:srgbClr val="33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4769" y="118353"/>
            <a:ext cx="8229600" cy="643647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Seismic data processing</a:t>
            </a:r>
            <a:endParaRPr lang="en-US" sz="4000" b="1" dirty="0">
              <a:solidFill>
                <a:srgbClr val="0000FF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81267"/>
            <a:ext cx="8839200" cy="499093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Data processing is done using the SeisComP3 software for weak motion events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For strong motion events - analysis are done using the Compass software from </a:t>
            </a:r>
            <a:r>
              <a:rPr lang="en-US" dirty="0" err="1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Reftek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Inc.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Data storage and archival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33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Merged and archived into one server – also stored on tapes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33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Data stored in both seed and </a:t>
            </a:r>
            <a:r>
              <a:rPr lang="en-US" dirty="0" err="1" smtClean="0">
                <a:solidFill>
                  <a:srgbClr val="33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reftek</a:t>
            </a:r>
            <a:r>
              <a:rPr lang="en-US" dirty="0" smtClean="0">
                <a:solidFill>
                  <a:srgbClr val="33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format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Picture 7" descr="PNG_Cres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5582" y="0"/>
            <a:ext cx="60841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MPGM 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1"/>
            <a:ext cx="487555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81200" y="6400800"/>
            <a:ext cx="4913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i="1" dirty="0" smtClean="0">
                <a:solidFill>
                  <a:srgbClr val="3366CC"/>
                </a:solidFill>
                <a:latin typeface="Comic Sans MS" pitchFamily="66" charset="0"/>
              </a:rPr>
              <a:t>Managing data for seismic networks, Hanoi, 2015 </a:t>
            </a:r>
            <a:endParaRPr lang="en-AU" sz="1600" i="1" dirty="0">
              <a:solidFill>
                <a:srgbClr val="33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0198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Outcomes</a:t>
            </a:r>
            <a:endParaRPr lang="en-US" sz="4000" b="1" dirty="0">
              <a:solidFill>
                <a:srgbClr val="0000FF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ultimate goal is to provide timely early warning seismic information to disaster authorities public safety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Updating of earthquake database for the PNG region through earthquake cataloging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Planning for the effects of earthquakes and tsunamis promotes safer communities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 descr="DMPGM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87555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NG_Cres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5582" y="0"/>
            <a:ext cx="60841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57400" y="6400800"/>
            <a:ext cx="4913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i="1" dirty="0" smtClean="0">
                <a:solidFill>
                  <a:srgbClr val="3366CC"/>
                </a:solidFill>
                <a:latin typeface="Comic Sans MS" pitchFamily="66" charset="0"/>
              </a:rPr>
              <a:t>Managing data for seismic networks, Hanoi, 2015 </a:t>
            </a:r>
            <a:endParaRPr lang="en-AU" sz="1600" i="1" dirty="0">
              <a:solidFill>
                <a:srgbClr val="33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Future plans</a:t>
            </a:r>
            <a:endParaRPr lang="en-US" sz="4000" b="1" dirty="0">
              <a:solidFill>
                <a:srgbClr val="0000FF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15143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To expand on the existing setup as required</a:t>
            </a:r>
          </a:p>
          <a:p>
            <a:pPr>
              <a:buFont typeface="Wingdings" pitchFamily="2" charset="2"/>
              <a:buChar char="v"/>
            </a:pPr>
            <a:endParaRPr lang="en-US" sz="16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Option to upgrade current setup to bb status</a:t>
            </a:r>
          </a:p>
          <a:p>
            <a:pPr>
              <a:buFont typeface="Wingdings" pitchFamily="2" charset="2"/>
              <a:buChar char="v"/>
            </a:pPr>
            <a:endParaRPr lang="en-US" sz="16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Option to improve telemetry issues for reliability and a robust data acquisition system  </a:t>
            </a:r>
          </a:p>
          <a:p>
            <a:pPr>
              <a:buFont typeface="Wingdings" pitchFamily="2" charset="2"/>
              <a:buChar char="v"/>
            </a:pPr>
            <a:endParaRPr lang="en-US" sz="16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Provision of data sharing with regional data centers and other monitoring organizations for a collective benefit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7" descr="PNG_Cres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5582" y="0"/>
            <a:ext cx="60841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MPGM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487555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57400" y="6400800"/>
            <a:ext cx="4913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i="1" dirty="0" smtClean="0">
                <a:solidFill>
                  <a:srgbClr val="3366CC"/>
                </a:solidFill>
                <a:latin typeface="Comic Sans MS" pitchFamily="66" charset="0"/>
              </a:rPr>
              <a:t>Managing data for seismic networks, Hanoi, 2015 </a:t>
            </a:r>
            <a:endParaRPr lang="en-AU" sz="1600" i="1" dirty="0">
              <a:solidFill>
                <a:srgbClr val="33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424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Seismic Network in PNG</vt:lpstr>
      <vt:lpstr>Purpose of the network</vt:lpstr>
      <vt:lpstr>Slide 3</vt:lpstr>
      <vt:lpstr>Network setup</vt:lpstr>
      <vt:lpstr>Slide 5</vt:lpstr>
      <vt:lpstr>Data acquisition system</vt:lpstr>
      <vt:lpstr>Seismic data processing</vt:lpstr>
      <vt:lpstr>Outcomes</vt:lpstr>
      <vt:lpstr>Future plans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mathew_moihoi</dc:creator>
  <cp:lastModifiedBy>mathew_moihoi</cp:lastModifiedBy>
  <cp:revision>87</cp:revision>
  <dcterms:created xsi:type="dcterms:W3CDTF">2015-07-06T06:13:56Z</dcterms:created>
  <dcterms:modified xsi:type="dcterms:W3CDTF">2015-07-14T11:48:03Z</dcterms:modified>
</cp:coreProperties>
</file>