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letter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-8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58F02A8-D6BA-0845-90BB-E69E23843CE3}" type="datetime1">
              <a:rPr lang="en-US"/>
              <a:pPr>
                <a:defRPr/>
              </a:pPr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B3B658D-A013-924D-8218-326B754E1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8EDFF64-1E86-A843-9FE9-AD2F93CA7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30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A7C5B-A2E2-3449-9BA7-BAE2C1071BF6}" type="slidenum">
              <a:rPr lang="es-ES"/>
              <a:pPr/>
              <a:t>1</a:t>
            </a:fld>
            <a:endParaRPr lang="es-E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08DF0-F1C1-6649-B743-572A0695ED4C}" type="slidenum">
              <a:rPr lang="es-ES"/>
              <a:pPr/>
              <a:t>11</a:t>
            </a:fld>
            <a:endParaRPr lang="es-E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11BDE-5D75-B146-AE43-6EC442440D65}" type="slidenum">
              <a:rPr lang="es-ES"/>
              <a:pPr/>
              <a:t>13</a:t>
            </a:fld>
            <a:endParaRPr lang="es-E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AAAD6-39F5-184C-A144-B51856F23DFD}" type="slidenum">
              <a:rPr lang="es-ES"/>
              <a:pPr/>
              <a:t>14</a:t>
            </a:fld>
            <a:endParaRPr lang="es-E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999BC-844A-C540-B1B1-786D6CC1BC4F}" type="slidenum">
              <a:rPr lang="es-ES"/>
              <a:pPr/>
              <a:t>15</a:t>
            </a:fld>
            <a:endParaRPr lang="es-E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D60B3-A5D0-9349-9D3C-E4C41C5C8316}" type="slidenum">
              <a:rPr lang="es-ES"/>
              <a:pPr/>
              <a:t>2</a:t>
            </a:fld>
            <a:endParaRPr lang="es-E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4FD33-431F-BE4E-B7DA-8574C75DD752}" type="slidenum">
              <a:rPr lang="es-ES"/>
              <a:pPr/>
              <a:t>3</a:t>
            </a:fld>
            <a:endParaRPr lang="es-E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0D178-1046-6846-ABA3-448D5717230F}" type="slidenum">
              <a:rPr lang="es-ES"/>
              <a:pPr/>
              <a:t>4</a:t>
            </a:fld>
            <a:endParaRPr lang="es-E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E326B1-1411-5C4C-AD07-FB8AD4847F72}" type="slidenum">
              <a:rPr lang="es-ES"/>
              <a:pPr/>
              <a:t>5</a:t>
            </a:fld>
            <a:endParaRPr lang="es-E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5AB85-39DA-0A46-BD16-B3336F32F021}" type="slidenum">
              <a:rPr lang="es-ES"/>
              <a:pPr/>
              <a:t>6</a:t>
            </a:fld>
            <a:endParaRPr lang="es-E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54612-9529-6748-8D5F-AEB3751D4112}" type="slidenum">
              <a:rPr lang="es-ES"/>
              <a:pPr/>
              <a:t>8</a:t>
            </a:fld>
            <a:endParaRPr lang="es-E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393E3-E473-8844-908B-A9F64E480F5E}" type="slidenum">
              <a:rPr lang="es-ES"/>
              <a:pPr/>
              <a:t>9</a:t>
            </a:fld>
            <a:endParaRPr lang="es-ES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2BC3DA-C145-CA42-A414-2AA061E07547}" type="slidenum">
              <a:rPr lang="es-ES"/>
              <a:pPr/>
              <a:t>10</a:t>
            </a:fld>
            <a:endParaRPr lang="es-E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2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211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4E927D-A187-2B49-85F4-7B69BF01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8F3C-F411-654A-8B0B-F32BBAE27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2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E77D0-8CEA-084A-AADB-321EBB027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0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CC602-EE22-AE41-97FB-13333E4A1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4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DDE1-BB84-FA4B-B1CD-B5B86B22B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5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01B0-547C-0648-8D8C-A55A99D90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DBC56-FFB6-BD4C-B50C-1158E21E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9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6700-C07C-364F-8A12-B1425ED29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CFDD9-C050-4249-9AC8-605EF211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C1E4-8043-704C-89DE-597A1B16E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82AD-D9E8-1D4F-8BE6-1CCF7B28B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6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fld id="{8989F055-5EA3-4F47-8F1A-C2B9589A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131080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1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4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3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667000" y="6096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 dirty="0" err="1">
                <a:latin typeface="Impact" pitchFamily="-106" charset="0"/>
              </a:rPr>
              <a:t>Federation</a:t>
            </a:r>
            <a:r>
              <a:rPr lang="es-ES" sz="2000" dirty="0">
                <a:latin typeface="Impact" pitchFamily="-106" charset="0"/>
              </a:rPr>
              <a:t> of Digital </a:t>
            </a:r>
            <a:r>
              <a:rPr lang="es-ES" sz="2000" dirty="0" err="1">
                <a:latin typeface="Impact" pitchFamily="-106" charset="0"/>
              </a:rPr>
              <a:t>Broad</a:t>
            </a:r>
            <a:r>
              <a:rPr lang="es-ES" sz="2000" dirty="0">
                <a:latin typeface="Impact" pitchFamily="-106" charset="0"/>
              </a:rPr>
              <a:t>-Band </a:t>
            </a:r>
            <a:r>
              <a:rPr lang="es-ES" sz="2000" dirty="0" err="1">
                <a:latin typeface="Impact" pitchFamily="-106" charset="0"/>
              </a:rPr>
              <a:t>Seismograph</a:t>
            </a:r>
            <a:r>
              <a:rPr lang="es-ES" sz="2000" dirty="0">
                <a:latin typeface="Impact" pitchFamily="-106" charset="0"/>
              </a:rPr>
              <a:t> Networks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1295400" y="16875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>
              <a:latin typeface="Helvetica" pitchFamily="-106" charset="0"/>
            </a:endParaRP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85800" y="1957388"/>
            <a:ext cx="7362616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100" dirty="0">
                <a:latin typeface="Impact" pitchFamily="-106" charset="0"/>
              </a:rPr>
              <a:t>The FDSN and Sustainable Seismic Networks</a:t>
            </a:r>
          </a:p>
          <a:p>
            <a:endParaRPr lang="en-US" sz="3100" dirty="0">
              <a:latin typeface="Impact" pitchFamily="-106" charset="0"/>
            </a:endParaRPr>
          </a:p>
          <a:p>
            <a:endParaRPr lang="en-US" sz="3100" dirty="0" smtClean="0">
              <a:latin typeface="Impact" pitchFamily="-106" charset="0"/>
            </a:endParaRPr>
          </a:p>
          <a:p>
            <a:r>
              <a:rPr lang="en-US" sz="2400" i="1" dirty="0" smtClean="0">
                <a:solidFill>
                  <a:schemeClr val="tx1">
                    <a:alpha val="57999"/>
                  </a:schemeClr>
                </a:solidFill>
              </a:rPr>
              <a:t>Tim Ahern</a:t>
            </a:r>
            <a:endParaRPr lang="en-US" altLang="ja-JP" sz="2400" dirty="0" smtClean="0">
              <a:solidFill>
                <a:schemeClr val="tx1">
                  <a:alpha val="57999"/>
                </a:schemeClr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altLang="ja-JP" sz="2400" dirty="0" smtClean="0">
                <a:solidFill>
                  <a:schemeClr val="tx1">
                    <a:alpha val="57999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  <a:t>FDSN Archive for Continuous Data</a:t>
            </a:r>
          </a:p>
        </p:txBody>
      </p:sp>
    </p:spTree>
    <p:extLst>
      <p:ext uri="{BB962C8B-B14F-4D97-AF65-F5344CB8AC3E}">
        <p14:creationId xmlns:p14="http://schemas.microsoft.com/office/powerpoint/2010/main" val="397707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14600"/>
            <a:ext cx="82296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990600" y="1409700"/>
            <a:ext cx="7215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400" u="sng"/>
              <a:t>Data Distribution Performance Goals</a:t>
            </a:r>
          </a:p>
        </p:txBody>
      </p:sp>
    </p:spTree>
    <p:extLst>
      <p:ext uri="{BB962C8B-B14F-4D97-AF65-F5344CB8AC3E}">
        <p14:creationId xmlns:p14="http://schemas.microsoft.com/office/powerpoint/2010/main" val="331968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solidFill>
                  <a:srgbClr val="FFFFFF"/>
                </a:solidFill>
              </a:rPr>
              <a:t>The </a:t>
            </a:r>
            <a:r>
              <a:rPr lang="en-US" sz="3800" dirty="0">
                <a:solidFill>
                  <a:srgbClr val="FFFFFF"/>
                </a:solidFill>
              </a:rPr>
              <a:t>IRIS </a:t>
            </a:r>
            <a:r>
              <a:rPr lang="en-US" sz="3800" dirty="0" smtClean="0">
                <a:solidFill>
                  <a:srgbClr val="FFFFFF"/>
                </a:solidFill>
              </a:rPr>
              <a:t>Archive (~350 </a:t>
            </a:r>
            <a:r>
              <a:rPr lang="en-US" sz="3800" dirty="0" err="1" smtClean="0">
                <a:solidFill>
                  <a:srgbClr val="FFFFFF"/>
                </a:solidFill>
              </a:rPr>
              <a:t>tbytes</a:t>
            </a:r>
            <a:r>
              <a:rPr lang="en-US" sz="3800" dirty="0" smtClean="0">
                <a:solidFill>
                  <a:srgbClr val="FFFFFF"/>
                </a:solidFill>
              </a:rPr>
              <a:t>)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24000"/>
            <a:ext cx="7543800" cy="51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9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838"/>
            <a:ext cx="8229600" cy="63976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IRIS will ship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~ 1 petabyte in 2015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391400" cy="50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685800" y="1295400"/>
            <a:ext cx="637222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  <a:p>
            <a:r>
              <a:rPr lang="en-US" sz="2400"/>
              <a:t>The FDSN Challenges:</a:t>
            </a:r>
          </a:p>
          <a:p>
            <a:endParaRPr lang="en-US" sz="2400"/>
          </a:p>
          <a:p>
            <a:r>
              <a:rPr lang="en-US" sz="2400"/>
              <a:t>Encourage and support the development and </a:t>
            </a:r>
          </a:p>
          <a:p>
            <a:r>
              <a:rPr lang="en-US" sz="2400"/>
              <a:t>Implementation of tools for societal benefit:</a:t>
            </a:r>
          </a:p>
          <a:p>
            <a:endParaRPr lang="en-US" sz="2400"/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Early damage assessment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Tsunami and earthquake warning efforts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Shake maps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Long-term scientific research</a:t>
            </a:r>
          </a:p>
          <a:p>
            <a:pPr lvl="1">
              <a:lnSpc>
                <a:spcPct val="130000"/>
              </a:lnSpc>
              <a:buFontTx/>
              <a:buChar char="•"/>
            </a:pPr>
            <a:r>
              <a:rPr lang="en-US" sz="2400"/>
              <a:t>  Source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120874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noFill/>
          <a:ln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295400" y="1524000"/>
            <a:ext cx="72739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/>
              <a:t>Future Challenges for the FDSN Community: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  Maintain the current infrastructure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Diversify the offer of products and services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Improve the coverage of broad band stations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Enlarge the number of FDSN members</a:t>
            </a:r>
          </a:p>
          <a:p>
            <a:r>
              <a:rPr lang="en-US" sz="2400"/>
              <a:t>     and broad band stations transmitting real time</a:t>
            </a:r>
          </a:p>
          <a:p>
            <a:endParaRPr lang="en-US" sz="2400"/>
          </a:p>
          <a:p>
            <a:pPr>
              <a:buFontTx/>
              <a:buChar char="•"/>
            </a:pPr>
            <a:r>
              <a:rPr lang="en-US" sz="2400"/>
              <a:t>   Improve coverage by offering societal advantages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 Increase the number of broad band stations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1828800" y="2819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2057400" y="2895600"/>
            <a:ext cx="49847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5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299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04800"/>
            <a:ext cx="1879600" cy="955675"/>
          </a:xfrm>
          <a:ln/>
        </p:spPr>
      </p:pic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590800" y="6096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  <a:endParaRPr lang="es-ES" sz="2400">
              <a:latin typeface="Impact" pitchFamily="-106" charset="0"/>
            </a:endParaRP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762000" y="1398588"/>
            <a:ext cx="7967663" cy="43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 FDSN:  Origins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Founded in 1985 to bring together digital broad-</a:t>
            </a:r>
          </a:p>
          <a:p>
            <a:pPr lvl="1"/>
            <a:r>
              <a:rPr lang="en-US" sz="2400" dirty="0"/>
              <a:t>   band seismic </a:t>
            </a:r>
            <a:r>
              <a:rPr lang="en-US" sz="2400" dirty="0" smtClean="0"/>
              <a:t>networks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400" dirty="0"/>
              <a:t>  Support national institutions and seismic networks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moving into the broad-band seismic </a:t>
            </a:r>
            <a:r>
              <a:rPr lang="en-US" sz="2400" dirty="0" smtClean="0"/>
              <a:t>technology</a:t>
            </a:r>
          </a:p>
          <a:p>
            <a:pPr lvl="1">
              <a:buFontTx/>
              <a:buChar char="•"/>
            </a:pPr>
            <a:r>
              <a:rPr lang="en-US" sz="2400" dirty="0"/>
              <a:t>  Coordinate the location of new seismic stations to</a:t>
            </a:r>
          </a:p>
          <a:p>
            <a:pPr lvl="1"/>
            <a:r>
              <a:rPr lang="en-US" sz="2400" dirty="0"/>
              <a:t>   avoid duplications and promote global </a:t>
            </a:r>
            <a:r>
              <a:rPr lang="en-US" sz="2400" dirty="0" smtClean="0"/>
              <a:t>distribution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sz="2400" dirty="0"/>
              <a:t>   FDSN has commission status within IASPEI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 (International Association of Seismology and 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    Physics of the Earth Interior)</a:t>
            </a:r>
          </a:p>
        </p:txBody>
      </p:sp>
    </p:spTree>
    <p:extLst>
      <p:ext uri="{BB962C8B-B14F-4D97-AF65-F5344CB8AC3E}">
        <p14:creationId xmlns:p14="http://schemas.microsoft.com/office/powerpoint/2010/main" val="168657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429000" y="257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762000" y="1371600"/>
            <a:ext cx="7967663" cy="40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 FDSN: Goals</a:t>
            </a:r>
          </a:p>
          <a:p>
            <a:pPr>
              <a:lnSpc>
                <a:spcPct val="50000"/>
              </a:lnSpc>
            </a:pP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  Coordinates site selection, data exchange and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instrument </a:t>
            </a:r>
            <a:r>
              <a:rPr lang="en-US" sz="2400" dirty="0" smtClean="0"/>
              <a:t>standardization</a:t>
            </a:r>
          </a:p>
          <a:p>
            <a:pPr lvl="1">
              <a:buFontTx/>
              <a:buChar char="•"/>
            </a:pPr>
            <a:r>
              <a:rPr lang="en-US" sz="2400" dirty="0"/>
              <a:t>   Promotes the installation of seismic stations. There</a:t>
            </a:r>
          </a:p>
          <a:p>
            <a:pPr lvl="1"/>
            <a:r>
              <a:rPr lang="en-US" sz="2400" dirty="0"/>
              <a:t>    are about 2000 broad band sites now; 200 in real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time (backbone stations</a:t>
            </a:r>
            <a:r>
              <a:rPr lang="en-US" sz="2400" dirty="0" smtClean="0"/>
              <a:t>)</a:t>
            </a:r>
          </a:p>
          <a:p>
            <a:pPr lvl="1">
              <a:buFontTx/>
              <a:buChar char="•"/>
            </a:pPr>
            <a:r>
              <a:rPr lang="en-US" sz="2400" dirty="0"/>
              <a:t>   Promote a variable network geometry approach:</a:t>
            </a:r>
          </a:p>
          <a:p>
            <a:pPr lvl="1"/>
            <a:r>
              <a:rPr lang="en-US" sz="2400" dirty="0"/>
              <a:t>    local, regional, national, worldwide </a:t>
            </a:r>
            <a:r>
              <a:rPr lang="en-US" sz="2400" dirty="0" smtClean="0"/>
              <a:t>scales</a:t>
            </a:r>
          </a:p>
          <a:p>
            <a:pPr lvl="1">
              <a:buFontTx/>
              <a:buChar char="•"/>
            </a:pPr>
            <a:r>
              <a:rPr lang="en-US" sz="2400" dirty="0"/>
              <a:t>   </a:t>
            </a:r>
            <a:r>
              <a:rPr lang="en-US" sz="2400" dirty="0" smtClean="0"/>
              <a:t>Promotes </a:t>
            </a:r>
            <a:r>
              <a:rPr lang="en-US" sz="2400" dirty="0"/>
              <a:t>the deployment of ocean bottom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    </a:t>
            </a:r>
            <a:r>
              <a:rPr lang="en-US" sz="2400" dirty="0" smtClean="0"/>
              <a:t>seismometers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986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2667000" y="609600"/>
            <a:ext cx="763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2000">
                <a:latin typeface="Impact" pitchFamily="-106" charset="0"/>
              </a:rPr>
              <a:t>Federation of Digital Broad-Band Seismograph Networks</a:t>
            </a: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16002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609600" y="1828800"/>
            <a:ext cx="80327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The FDSN:  A Unique Organization</a:t>
            </a:r>
          </a:p>
          <a:p>
            <a:pPr>
              <a:lnSpc>
                <a:spcPct val="5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FDSN does not have inter-governmental status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Has no budget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No permanent staff</a:t>
            </a:r>
          </a:p>
          <a:p>
            <a:pPr lvl="1">
              <a:lnSpc>
                <a:spcPct val="110000"/>
              </a:lnSpc>
            </a:pPr>
            <a:endParaRPr lang="en-US" sz="2400"/>
          </a:p>
          <a:p>
            <a:pPr lvl="1">
              <a:buFontTx/>
              <a:buChar char="•"/>
            </a:pPr>
            <a:r>
              <a:rPr lang="en-US" sz="2400"/>
              <a:t>   Operated by support offered by member institutions </a:t>
            </a:r>
          </a:p>
        </p:txBody>
      </p:sp>
    </p:spTree>
    <p:extLst>
      <p:ext uri="{BB962C8B-B14F-4D97-AF65-F5344CB8AC3E}">
        <p14:creationId xmlns:p14="http://schemas.microsoft.com/office/powerpoint/2010/main" val="403357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8" name="Picture 8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33375"/>
            <a:ext cx="1879600" cy="955675"/>
          </a:xfrm>
          <a:ln/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2819400" y="196850"/>
            <a:ext cx="55229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FDSN Membership in </a:t>
            </a:r>
            <a:r>
              <a:rPr lang="en-US" sz="2800" dirty="0" smtClean="0"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2011 </a:t>
            </a:r>
            <a:br>
              <a:rPr lang="en-US" sz="2800" dirty="0" smtClean="0"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2800" dirty="0" smtClean="0"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91 </a:t>
            </a:r>
            <a:r>
              <a:rPr lang="en-US" sz="2800" dirty="0"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institutions in</a:t>
            </a:r>
            <a:r>
              <a:rPr lang="en-US" sz="2800" dirty="0" smtClean="0"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 67 </a:t>
            </a:r>
            <a:r>
              <a:rPr lang="en-US" sz="2800" dirty="0">
                <a:latin typeface="Verdana" pitchFamily="-106" charset="0"/>
                <a:ea typeface="ＭＳ Ｐゴシック" pitchFamily="-106" charset="-128"/>
                <a:cs typeface="ＭＳ Ｐゴシック" pitchFamily="-106" charset="-128"/>
              </a:rPr>
              <a:t>countries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30" y="6096000"/>
            <a:ext cx="792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http://</a:t>
            </a:r>
            <a:r>
              <a:rPr lang="en-US" sz="2800" dirty="0" err="1" smtClean="0"/>
              <a:t>www.fdsn.org/forms/membership_form.htm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447800"/>
            <a:ext cx="7162800" cy="45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4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677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71800" y="152400"/>
            <a:ext cx="4101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Regional Coordination </a:t>
            </a:r>
          </a:p>
          <a:p>
            <a:r>
              <a:rPr lang="en-US" sz="2400" dirty="0" smtClean="0"/>
              <a:t>an Important FDSN Function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27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477000" cy="5208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8600"/>
            <a:ext cx="5943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FDSN Backbone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f 205 stations from 16 Networks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48600" y="1600200"/>
            <a:ext cx="11430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Networks</a:t>
            </a:r>
          </a:p>
          <a:p>
            <a:pPr algn="ctr"/>
            <a:r>
              <a:rPr lang="en-US" sz="1800" dirty="0" smtClean="0"/>
              <a:t>AU</a:t>
            </a:r>
          </a:p>
          <a:p>
            <a:pPr algn="ctr"/>
            <a:r>
              <a:rPr lang="en-US" sz="1800" dirty="0" smtClean="0"/>
              <a:t>BK</a:t>
            </a:r>
          </a:p>
          <a:p>
            <a:pPr algn="ctr"/>
            <a:r>
              <a:rPr lang="en-US" sz="1800" dirty="0" smtClean="0"/>
              <a:t>CD</a:t>
            </a:r>
          </a:p>
          <a:p>
            <a:pPr algn="ctr"/>
            <a:r>
              <a:rPr lang="en-US" sz="1800" dirty="0" smtClean="0"/>
              <a:t>CI</a:t>
            </a:r>
          </a:p>
          <a:p>
            <a:pPr algn="ctr"/>
            <a:r>
              <a:rPr lang="en-US" sz="1800" dirty="0" smtClean="0"/>
              <a:t>CN</a:t>
            </a:r>
          </a:p>
          <a:p>
            <a:pPr algn="ctr"/>
            <a:r>
              <a:rPr lang="en-US" sz="1800" dirty="0" smtClean="0"/>
              <a:t>CZ</a:t>
            </a:r>
          </a:p>
          <a:p>
            <a:pPr algn="ctr"/>
            <a:r>
              <a:rPr lang="en-US" sz="1800" dirty="0" smtClean="0"/>
              <a:t>G</a:t>
            </a:r>
          </a:p>
          <a:p>
            <a:pPr algn="ctr"/>
            <a:r>
              <a:rPr lang="en-US" sz="1800" dirty="0" smtClean="0"/>
              <a:t>GE</a:t>
            </a:r>
          </a:p>
          <a:p>
            <a:pPr algn="ctr"/>
            <a:r>
              <a:rPr lang="en-US" sz="1800" dirty="0" smtClean="0"/>
              <a:t>GT</a:t>
            </a:r>
          </a:p>
          <a:p>
            <a:pPr algn="ctr"/>
            <a:r>
              <a:rPr lang="en-US" sz="1800" dirty="0" smtClean="0"/>
              <a:t>H2</a:t>
            </a:r>
          </a:p>
          <a:p>
            <a:pPr algn="ctr"/>
            <a:r>
              <a:rPr lang="en-US" sz="1800" dirty="0" smtClean="0"/>
              <a:t>IC</a:t>
            </a:r>
          </a:p>
          <a:p>
            <a:pPr algn="ctr"/>
            <a:r>
              <a:rPr lang="en-US" sz="1800" dirty="0" smtClean="0"/>
              <a:t>II</a:t>
            </a:r>
          </a:p>
          <a:p>
            <a:pPr algn="ctr"/>
            <a:r>
              <a:rPr lang="en-US" sz="1800" dirty="0" smtClean="0"/>
              <a:t>IU</a:t>
            </a:r>
          </a:p>
          <a:p>
            <a:pPr algn="ctr"/>
            <a:r>
              <a:rPr lang="en-US" sz="1800" dirty="0" smtClean="0"/>
              <a:t>MN</a:t>
            </a:r>
          </a:p>
          <a:p>
            <a:pPr algn="ctr"/>
            <a:r>
              <a:rPr lang="en-US" sz="1800" dirty="0" smtClean="0"/>
              <a:t>NL</a:t>
            </a:r>
          </a:p>
          <a:p>
            <a:pPr algn="ctr"/>
            <a:r>
              <a:rPr lang="en-US" sz="1800" dirty="0" smtClean="0"/>
              <a:t>PS</a:t>
            </a:r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775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47800"/>
            <a:ext cx="7086600" cy="52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218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371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263650"/>
            <a:ext cx="7239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187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742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Tim-G5.disk:Applications:Microsoft Office 2004:Templates:Presentations:Designs:Shimmer</Template>
  <TotalTime>3162</TotalTime>
  <Words>412</Words>
  <Application>Microsoft Macintosh PowerPoint</Application>
  <PresentationFormat>Letter Paper (8.5x11 in)</PresentationFormat>
  <Paragraphs>110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IRIS Archive (~350 tbytes)  </vt:lpstr>
      <vt:lpstr>IRIS will ship  ~ 1 petabyte in 2015</vt:lpstr>
      <vt:lpstr>PowerPoint Presentation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“Short” Introduction to the IRIS Data Management Center Data Holdings Data Organization and Data Access</dc:title>
  <dc:creator>Tim Ahern</dc:creator>
  <cp:lastModifiedBy>Tim Ahern</cp:lastModifiedBy>
  <cp:revision>188</cp:revision>
  <cp:lastPrinted>2009-09-09T22:08:29Z</cp:lastPrinted>
  <dcterms:created xsi:type="dcterms:W3CDTF">2014-07-01T19:00:05Z</dcterms:created>
  <dcterms:modified xsi:type="dcterms:W3CDTF">2015-07-21T21:30:56Z</dcterms:modified>
</cp:coreProperties>
</file>