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07" r:id="rId1"/>
  </p:sldMasterIdLst>
  <p:notesMasterIdLst>
    <p:notesMasterId r:id="rId25"/>
  </p:notesMasterIdLst>
  <p:handoutMasterIdLst>
    <p:handoutMasterId r:id="rId26"/>
  </p:handoutMasterIdLst>
  <p:sldIdLst>
    <p:sldId id="592" r:id="rId2"/>
    <p:sldId id="593" r:id="rId3"/>
    <p:sldId id="594" r:id="rId4"/>
    <p:sldId id="595" r:id="rId5"/>
    <p:sldId id="597" r:id="rId6"/>
    <p:sldId id="598" r:id="rId7"/>
    <p:sldId id="601" r:id="rId8"/>
    <p:sldId id="611" r:id="rId9"/>
    <p:sldId id="612" r:id="rId10"/>
    <p:sldId id="610" r:id="rId11"/>
    <p:sldId id="599" r:id="rId12"/>
    <p:sldId id="609" r:id="rId13"/>
    <p:sldId id="600" r:id="rId14"/>
    <p:sldId id="608" r:id="rId15"/>
    <p:sldId id="602" r:id="rId16"/>
    <p:sldId id="603" r:id="rId17"/>
    <p:sldId id="614" r:id="rId18"/>
    <p:sldId id="606" r:id="rId19"/>
    <p:sldId id="607" r:id="rId20"/>
    <p:sldId id="613" r:id="rId21"/>
    <p:sldId id="604" r:id="rId22"/>
    <p:sldId id="605" r:id="rId23"/>
    <p:sldId id="505" r:id="rId2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32EA71D0-DF5A-8344-AB1E-FA3335375208}">
          <p14:sldIdLst/>
        </p14:section>
        <p14:section name="Untitled Section" id="{53544B8F-CC37-5B4B-BFB6-9497ADA523BC}">
          <p14:sldIdLst>
            <p14:sldId id="592"/>
            <p14:sldId id="593"/>
            <p14:sldId id="594"/>
            <p14:sldId id="595"/>
            <p14:sldId id="597"/>
            <p14:sldId id="598"/>
            <p14:sldId id="601"/>
            <p14:sldId id="611"/>
            <p14:sldId id="612"/>
            <p14:sldId id="610"/>
            <p14:sldId id="599"/>
            <p14:sldId id="609"/>
            <p14:sldId id="600"/>
            <p14:sldId id="608"/>
            <p14:sldId id="602"/>
            <p14:sldId id="603"/>
            <p14:sldId id="614"/>
            <p14:sldId id="606"/>
            <p14:sldId id="607"/>
            <p14:sldId id="613"/>
            <p14:sldId id="604"/>
            <p14:sldId id="605"/>
            <p14:sldId id="5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CTP" initials="I"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5A0000"/>
    <a:srgbClr val="FF0C12"/>
    <a:srgbClr val="0A0548"/>
    <a:srgbClr val="040429"/>
    <a:srgbClr val="FF3308"/>
    <a:srgbClr val="FF6915"/>
    <a:srgbClr val="0D0F8E"/>
    <a:srgbClr val="950000"/>
    <a:srgbClr val="EB2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82" autoAdjust="0"/>
    <p:restoredTop sz="50000" autoAdjust="0"/>
  </p:normalViewPr>
  <p:slideViewPr>
    <p:cSldViewPr snapToObjects="1">
      <p:cViewPr>
        <p:scale>
          <a:sx n="55" d="100"/>
          <a:sy n="55" d="100"/>
        </p:scale>
        <p:origin x="1616" y="1744"/>
      </p:cViewPr>
      <p:guideLst>
        <p:guide orient="horz" pos="2160"/>
        <p:guide pos="2880"/>
      </p:guideLst>
    </p:cSldViewPr>
  </p:slideViewPr>
  <p:outlineViewPr>
    <p:cViewPr>
      <p:scale>
        <a:sx n="33" d="100"/>
        <a:sy n="33" d="100"/>
      </p:scale>
      <p:origin x="0" y="56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9-08T20:33:41.508" idx="9">
    <p:pos x="658" y="366"/>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328A3-2A5F-044B-9F44-D82700CA566F}" type="doc">
      <dgm:prSet loTypeId="urn:microsoft.com/office/officeart/2005/8/layout/radial2" loCatId="" qsTypeId="urn:microsoft.com/office/officeart/2005/8/quickstyle/simple5" qsCatId="simple" csTypeId="urn:microsoft.com/office/officeart/2005/8/colors/accent1_2" csCatId="accent1" phldr="1"/>
      <dgm:spPr/>
      <dgm:t>
        <a:bodyPr/>
        <a:lstStyle/>
        <a:p>
          <a:endParaRPr lang="en-US"/>
        </a:p>
      </dgm:t>
    </dgm:pt>
    <dgm:pt modelId="{9B9C4ECC-4631-5247-B05C-8DB9EAC9E12A}" type="pres">
      <dgm:prSet presAssocID="{0D1328A3-2A5F-044B-9F44-D82700CA566F}" presName="composite" presStyleCnt="0">
        <dgm:presLayoutVars>
          <dgm:chMax val="5"/>
          <dgm:dir/>
          <dgm:animLvl val="ctr"/>
          <dgm:resizeHandles val="exact"/>
        </dgm:presLayoutVars>
      </dgm:prSet>
      <dgm:spPr/>
      <dgm:t>
        <a:bodyPr/>
        <a:lstStyle/>
        <a:p>
          <a:endParaRPr lang="en-US"/>
        </a:p>
      </dgm:t>
    </dgm:pt>
    <dgm:pt modelId="{A24DE5F9-D99D-C041-AEEF-42F741FAD954}" type="pres">
      <dgm:prSet presAssocID="{0D1328A3-2A5F-044B-9F44-D82700CA566F}" presName="cycle" presStyleCnt="0"/>
      <dgm:spPr/>
      <dgm:t>
        <a:bodyPr/>
        <a:lstStyle/>
        <a:p>
          <a:endParaRPr lang="en-US"/>
        </a:p>
      </dgm:t>
    </dgm:pt>
  </dgm:ptLst>
  <dgm:cxnLst>
    <dgm:cxn modelId="{3D009199-825C-4E99-8D3E-F591201D8064}" type="presOf" srcId="{0D1328A3-2A5F-044B-9F44-D82700CA566F}" destId="{9B9C4ECC-4631-5247-B05C-8DB9EAC9E12A}" srcOrd="0" destOrd="0" presId="urn:microsoft.com/office/officeart/2005/8/layout/radial2"/>
    <dgm:cxn modelId="{273EB676-00ED-4C20-AF88-244C14C7A4BB}" type="presParOf" srcId="{9B9C4ECC-4631-5247-B05C-8DB9EAC9E12A}" destId="{A24DE5F9-D99D-C041-AEEF-42F741FAD954}" srcOrd="0" destOrd="0" presId="urn:microsoft.com/office/officeart/2005/8/layout/radial2"/>
  </dgm:cxnLst>
  <dgm:bg>
    <a:effectLst>
      <a:glow rad="101600">
        <a:srgbClr val="000090">
          <a:alpha val="75000"/>
        </a:srgbClr>
      </a:glow>
      <a:softEdge rad="2921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55A19-FCE3-3A42-8781-6B13C8907D4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52B083F1-2F59-C141-9266-E7CF5EEC7F8F}" type="pres">
      <dgm:prSet presAssocID="{1A155A19-FCE3-3A42-8781-6B13C8907D48}" presName="cycle" presStyleCnt="0">
        <dgm:presLayoutVars>
          <dgm:chMax val="1"/>
          <dgm:dir/>
          <dgm:animLvl val="ctr"/>
          <dgm:resizeHandles val="exact"/>
        </dgm:presLayoutVars>
      </dgm:prSet>
      <dgm:spPr/>
      <dgm:t>
        <a:bodyPr/>
        <a:lstStyle/>
        <a:p>
          <a:endParaRPr lang="en-US"/>
        </a:p>
      </dgm:t>
    </dgm:pt>
  </dgm:ptLst>
  <dgm:cxnLst>
    <dgm:cxn modelId="{EFCC827A-3259-4A38-8C1A-2F75DE071AD5}" type="presOf" srcId="{1A155A19-FCE3-3A42-8781-6B13C8907D48}" destId="{52B083F1-2F59-C141-9266-E7CF5EEC7F8F}" srcOrd="0" destOrd="0" presId="urn:microsoft.com/office/officeart/2005/8/layout/radial4"/>
  </dgm:cxnLst>
  <dgm:bg>
    <a:solidFill>
      <a:schemeClr val="tx2">
        <a:lumMod val="10000"/>
      </a:schemeClr>
    </a:solidFill>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775" cy="463550"/>
          </a:xfrm>
          <a:prstGeom prst="rect">
            <a:avLst/>
          </a:prstGeom>
        </p:spPr>
        <p:txBody>
          <a:bodyPr vert="horz" lIns="91429" tIns="45715" rIns="91429" bIns="4571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7638" y="0"/>
            <a:ext cx="3025775" cy="463550"/>
          </a:xfrm>
          <a:prstGeom prst="rect">
            <a:avLst/>
          </a:prstGeom>
        </p:spPr>
        <p:txBody>
          <a:bodyPr vert="horz" wrap="square" lIns="91429" tIns="45715" rIns="91429" bIns="45715" numCol="1" anchor="t" anchorCtr="0" compatLnSpc="1">
            <a:prstTxWarp prst="textNoShape">
              <a:avLst/>
            </a:prstTxWarp>
          </a:bodyPr>
          <a:lstStyle>
            <a:lvl1pPr algn="r">
              <a:defRPr sz="1200">
                <a:latin typeface="Calibri" charset="0"/>
                <a:cs typeface="Arial" charset="0"/>
              </a:defRPr>
            </a:lvl1pPr>
          </a:lstStyle>
          <a:p>
            <a:pPr>
              <a:defRPr/>
            </a:pPr>
            <a:fld id="{19A8F3AA-FAFD-7F41-BEB7-D769BD310B42}" type="datetimeFigureOut">
              <a:rPr lang="en-US"/>
              <a:pPr>
                <a:defRPr/>
              </a:pPr>
              <a:t>7/14/17</a:t>
            </a:fld>
            <a:endParaRPr lang="en-US"/>
          </a:p>
        </p:txBody>
      </p:sp>
      <p:sp>
        <p:nvSpPr>
          <p:cNvPr id="4" name="Footer Placeholder 3"/>
          <p:cNvSpPr>
            <a:spLocks noGrp="1"/>
          </p:cNvSpPr>
          <p:nvPr>
            <p:ph type="ftr" sz="quarter" idx="2"/>
          </p:nvPr>
        </p:nvSpPr>
        <p:spPr>
          <a:xfrm>
            <a:off x="0" y="8818563"/>
            <a:ext cx="3025775" cy="463550"/>
          </a:xfrm>
          <a:prstGeom prst="rect">
            <a:avLst/>
          </a:prstGeom>
        </p:spPr>
        <p:txBody>
          <a:bodyPr vert="horz" lIns="91429" tIns="45715" rIns="91429" bIns="4571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7638" y="8818563"/>
            <a:ext cx="3025775" cy="463550"/>
          </a:xfrm>
          <a:prstGeom prst="rect">
            <a:avLst/>
          </a:prstGeom>
        </p:spPr>
        <p:txBody>
          <a:bodyPr vert="horz" wrap="square" lIns="91429" tIns="45715" rIns="91429" bIns="45715" numCol="1" anchor="b" anchorCtr="0" compatLnSpc="1">
            <a:prstTxWarp prst="textNoShape">
              <a:avLst/>
            </a:prstTxWarp>
          </a:bodyPr>
          <a:lstStyle>
            <a:lvl1pPr algn="r">
              <a:defRPr sz="1200">
                <a:latin typeface="Calibri" charset="0"/>
                <a:cs typeface="Arial" charset="0"/>
              </a:defRPr>
            </a:lvl1pPr>
          </a:lstStyle>
          <a:p>
            <a:pPr>
              <a:defRPr/>
            </a:pPr>
            <a:fld id="{D074D78A-DD20-7C46-8CB1-8402E81ACE29}" type="slidenum">
              <a:rPr lang="en-US"/>
              <a:pPr>
                <a:defRPr/>
              </a:pPr>
              <a:t>‹#›</a:t>
            </a:fld>
            <a:endParaRPr lang="en-US"/>
          </a:p>
        </p:txBody>
      </p:sp>
    </p:spTree>
    <p:extLst>
      <p:ext uri="{BB962C8B-B14F-4D97-AF65-F5344CB8AC3E}">
        <p14:creationId xmlns:p14="http://schemas.microsoft.com/office/powerpoint/2010/main" val="837274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775" cy="463550"/>
          </a:xfrm>
          <a:prstGeom prst="rect">
            <a:avLst/>
          </a:prstGeom>
        </p:spPr>
        <p:txBody>
          <a:bodyPr vert="horz" lIns="91429" tIns="45715" rIns="91429" bIns="45715"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957638" y="0"/>
            <a:ext cx="3025775" cy="463550"/>
          </a:xfrm>
          <a:prstGeom prst="rect">
            <a:avLst/>
          </a:prstGeom>
        </p:spPr>
        <p:txBody>
          <a:bodyPr vert="horz" wrap="square" lIns="91429" tIns="45715" rIns="91429" bIns="45715" numCol="1" anchor="t" anchorCtr="0" compatLnSpc="1">
            <a:prstTxWarp prst="textNoShape">
              <a:avLst/>
            </a:prstTxWarp>
          </a:bodyPr>
          <a:lstStyle>
            <a:lvl1pPr algn="r">
              <a:defRPr sz="1200">
                <a:cs typeface="Arial" charset="0"/>
              </a:defRPr>
            </a:lvl1pPr>
          </a:lstStyle>
          <a:p>
            <a:pPr>
              <a:defRPr/>
            </a:pPr>
            <a:fld id="{B22D0FC5-A42A-FC40-B1CA-B77D65EE58AF}" type="datetimeFigureOut">
              <a:rPr lang="en-US"/>
              <a:pPr>
                <a:defRPr/>
              </a:pPr>
              <a:t>7/14/17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29" tIns="45715" rIns="91429" bIns="45715" rtlCol="0" anchor="ctr"/>
          <a:lstStyle/>
          <a:p>
            <a:pPr lvl="0"/>
            <a:endParaRPr lang="en-US" noProof="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29" tIns="45715" rIns="91429"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5775" cy="463550"/>
          </a:xfrm>
          <a:prstGeom prst="rect">
            <a:avLst/>
          </a:prstGeom>
        </p:spPr>
        <p:txBody>
          <a:bodyPr vert="horz" lIns="91429" tIns="45715" rIns="91429" bIns="45715" rtlCol="0" anchor="b"/>
          <a:lstStyle>
            <a:lvl1pPr algn="l">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57638" y="8818563"/>
            <a:ext cx="3025775" cy="463550"/>
          </a:xfrm>
          <a:prstGeom prst="rect">
            <a:avLst/>
          </a:prstGeom>
        </p:spPr>
        <p:txBody>
          <a:bodyPr vert="horz" wrap="square" lIns="91429" tIns="45715" rIns="91429" bIns="45715" numCol="1" anchor="b" anchorCtr="0" compatLnSpc="1">
            <a:prstTxWarp prst="textNoShape">
              <a:avLst/>
            </a:prstTxWarp>
          </a:bodyPr>
          <a:lstStyle>
            <a:lvl1pPr algn="r">
              <a:defRPr sz="1200">
                <a:cs typeface="Arial" charset="0"/>
              </a:defRPr>
            </a:lvl1pPr>
          </a:lstStyle>
          <a:p>
            <a:pPr>
              <a:defRPr/>
            </a:pPr>
            <a:fld id="{D9169546-CC92-934A-A6A3-FF6D46622836}" type="slidenum">
              <a:rPr lang="en-US"/>
              <a:pPr>
                <a:defRPr/>
              </a:pPr>
              <a:t>‹#›</a:t>
            </a:fld>
            <a:endParaRPr lang="en-US"/>
          </a:p>
        </p:txBody>
      </p:sp>
    </p:spTree>
    <p:extLst>
      <p:ext uri="{BB962C8B-B14F-4D97-AF65-F5344CB8AC3E}">
        <p14:creationId xmlns:p14="http://schemas.microsoft.com/office/powerpoint/2010/main" val="248570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a:p>
            <a:r>
              <a:rPr lang="en-US" dirty="0">
                <a:latin typeface="Calibri" charset="0"/>
              </a:rPr>
              <a:t>----- Meeting Notes (02/12/14 23:22) -----</a:t>
            </a:r>
          </a:p>
          <a:p>
            <a:r>
              <a:rPr lang="en-US" dirty="0">
                <a:latin typeface="Calibri" charset="0"/>
              </a:rPr>
              <a:t>Dear Profs.</a:t>
            </a:r>
          </a:p>
          <a:p>
            <a:endParaRPr lang="en-US" dirty="0">
              <a:latin typeface="Calibri" charset="0"/>
            </a:endParaRPr>
          </a:p>
          <a:p>
            <a:r>
              <a:rPr lang="en-US" dirty="0">
                <a:latin typeface="Calibri" charset="0"/>
              </a:rPr>
              <a:t> Honorable member of jury, </a:t>
            </a:r>
          </a:p>
          <a:p>
            <a:endParaRPr lang="en-US" dirty="0">
              <a:latin typeface="Calibri" charset="0"/>
            </a:endParaRPr>
          </a:p>
          <a:p>
            <a:r>
              <a:rPr lang="en-US" dirty="0">
                <a:latin typeface="Calibri" charset="0"/>
              </a:rPr>
              <a:t>fellow assistance ! </a:t>
            </a:r>
          </a:p>
          <a:p>
            <a:endParaRPr lang="en-US" dirty="0">
              <a:latin typeface="Calibri" charset="0"/>
            </a:endParaRPr>
          </a:p>
          <a:p>
            <a:r>
              <a:rPr lang="en-US" dirty="0">
                <a:latin typeface="Calibri" charset="0"/>
              </a:rPr>
              <a:t>You are very welcome to this PhD presentation ! </a:t>
            </a:r>
          </a:p>
          <a:p>
            <a:r>
              <a:rPr lang="en-US" dirty="0">
                <a:latin typeface="Calibri" charset="0"/>
              </a:rPr>
              <a:t> </a:t>
            </a:r>
          </a:p>
          <a:p>
            <a:r>
              <a:rPr lang="en-US" dirty="0">
                <a:latin typeface="Calibri" charset="0"/>
              </a:rPr>
              <a:t>Thanks for giving me the opportunity to present what i have been carrying on as research since some years in many countries!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105893-D555-8946-9CB8-E1D548154722}"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4607C1-E4DD-0049-B7B2-0DFCB2A510B0}"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a:p>
            <a:r>
              <a:rPr lang="en-US">
                <a:latin typeface="Calibri" charset="0"/>
              </a:rPr>
              <a:t>----- Meeting Notes (09/02/15 23:26) -----</a:t>
            </a:r>
          </a:p>
          <a:p>
            <a:r>
              <a:rPr lang="en-US">
                <a:latin typeface="Calibri" charset="0"/>
              </a:rPr>
              <a:t>An american project installed 32 broadband seismic stations in cameroon !</a:t>
            </a:r>
          </a:p>
          <a:p>
            <a:endParaRPr lang="en-US">
              <a:latin typeface="Calibri" charset="0"/>
            </a:endParaRPr>
          </a:p>
          <a:p>
            <a:r>
              <a:rPr lang="en-US">
                <a:latin typeface="Calibri" charset="0"/>
              </a:rPr>
              <a:t>The experiment consisted in the deployment of thirty-two (32) portable broadband seismometers all over Cameroon. </a:t>
            </a:r>
          </a:p>
          <a:p>
            <a:endParaRPr lang="en-US">
              <a:latin typeface="Calibri" charset="0"/>
            </a:endParaRPr>
          </a:p>
          <a:p>
            <a:endParaRPr lang="en-US">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89DBFB-B1A8-5240-8DEA-9568AD73A683}" type="slidenum">
              <a:rPr lang="en-US" sz="1200">
                <a:cs typeface="Arial" charset="0"/>
              </a:rPr>
              <a:pPr eaLnBrk="1" hangingPunct="1"/>
              <a:t>11</a:t>
            </a:fld>
            <a:endParaRPr lang="en-US" sz="12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a:p>
            <a:r>
              <a:rPr lang="en-US">
                <a:latin typeface="Calibri" charset="0"/>
              </a:rPr>
              <a:t>----- Meeting Notes (09/02/15 23:26) -----</a:t>
            </a:r>
          </a:p>
          <a:p>
            <a:r>
              <a:rPr lang="en-US">
                <a:latin typeface="Calibri" charset="0"/>
              </a:rPr>
              <a:t>An american project installed 32 broadband seismic stations in cameroon !</a:t>
            </a:r>
          </a:p>
          <a:p>
            <a:endParaRPr lang="en-US">
              <a:latin typeface="Calibri" charset="0"/>
            </a:endParaRPr>
          </a:p>
          <a:p>
            <a:r>
              <a:rPr lang="en-US">
                <a:latin typeface="Calibri" charset="0"/>
              </a:rPr>
              <a:t>The experiment consisted in the deployment of thirty-two (32) portable broadband seismometers all over Cameroon. </a:t>
            </a:r>
          </a:p>
          <a:p>
            <a:endParaRPr lang="en-US">
              <a:latin typeface="Calibri" charset="0"/>
            </a:endParaRPr>
          </a:p>
          <a:p>
            <a:endParaRPr lang="en-US">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89DBFB-B1A8-5240-8DEA-9568AD73A683}" type="slidenum">
              <a:rPr lang="en-US" sz="1200">
                <a:cs typeface="Arial" charset="0"/>
              </a:rPr>
              <a:pPr eaLnBrk="1" hangingPunct="1"/>
              <a:t>12</a:t>
            </a:fld>
            <a:endParaRPr lang="en-US" sz="12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89DBFB-B1A8-5240-8DEA-9568AD73A683}" type="slidenum">
              <a:rPr lang="en-US" sz="1200">
                <a:cs typeface="Arial" charset="0"/>
              </a:rPr>
              <a:pPr eaLnBrk="1" hangingPunct="1"/>
              <a:t>13</a:t>
            </a:fld>
            <a:endParaRPr lang="en-US" sz="12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89DBFB-B1A8-5240-8DEA-9568AD73A683}" type="slidenum">
              <a:rPr lang="en-US" sz="1200">
                <a:cs typeface="Arial" charset="0"/>
              </a:rPr>
              <a:pPr eaLnBrk="1" hangingPunct="1"/>
              <a:t>14</a:t>
            </a:fld>
            <a:endParaRPr lang="en-US" sz="12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4607C1-E4DD-0049-B7B2-0DFCB2A510B0}"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9169546-CC92-934A-A6A3-FF6D46622836}" type="slidenum">
              <a:rPr lang="en-US" smtClean="0"/>
              <a:pPr>
                <a:defRPr/>
              </a:pPr>
              <a:t>16</a:t>
            </a:fld>
            <a:endParaRPr lang="en-US"/>
          </a:p>
        </p:txBody>
      </p:sp>
    </p:spTree>
    <p:extLst>
      <p:ext uri="{BB962C8B-B14F-4D97-AF65-F5344CB8AC3E}">
        <p14:creationId xmlns:p14="http://schemas.microsoft.com/office/powerpoint/2010/main" val="83876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9169546-CC92-934A-A6A3-FF6D46622836}" type="slidenum">
              <a:rPr lang="en-US" smtClean="0"/>
              <a:pPr>
                <a:defRPr/>
              </a:pPr>
              <a:t>17</a:t>
            </a:fld>
            <a:endParaRPr lang="en-US"/>
          </a:p>
        </p:txBody>
      </p:sp>
    </p:spTree>
    <p:extLst>
      <p:ext uri="{BB962C8B-B14F-4D97-AF65-F5344CB8AC3E}">
        <p14:creationId xmlns:p14="http://schemas.microsoft.com/office/powerpoint/2010/main" val="83876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(17/02/15 00:18) -----</a:t>
            </a:r>
          </a:p>
          <a:p>
            <a:r>
              <a:rPr lang="en-US"/>
              <a:t>The purpose of the section is to gain better understanding of the current tectonic processes.</a:t>
            </a:r>
          </a:p>
          <a:p>
            <a:r>
              <a:rPr lang="en-US"/>
              <a:t>#</a:t>
            </a:r>
          </a:p>
          <a:p>
            <a:endParaRPr lang="en-US"/>
          </a:p>
          <a:p>
            <a:r>
              <a:rPr lang="en-US"/>
              <a:t>The basic attack has been to attemp to compare the seismic activity with the geological strutures which is dominated by complex system of faults that are considered active from geological evidences, </a:t>
            </a:r>
          </a:p>
          <a:p>
            <a:r>
              <a:rPr lang="en-US"/>
              <a:t>In doing so , several questions could be asked.</a:t>
            </a:r>
          </a:p>
          <a:p>
            <a:endParaRPr lang="en-US"/>
          </a:p>
          <a:p>
            <a:endParaRPr lang="en-US"/>
          </a:p>
        </p:txBody>
      </p:sp>
      <p:sp>
        <p:nvSpPr>
          <p:cNvPr id="4" name="Slide Number Placeholder 3"/>
          <p:cNvSpPr>
            <a:spLocks noGrp="1"/>
          </p:cNvSpPr>
          <p:nvPr>
            <p:ph type="sldNum" sz="quarter" idx="10"/>
          </p:nvPr>
        </p:nvSpPr>
        <p:spPr/>
        <p:txBody>
          <a:bodyPr/>
          <a:lstStyle/>
          <a:p>
            <a:pPr>
              <a:defRPr/>
            </a:pPr>
            <a:fld id="{D9169546-CC92-934A-A6A3-FF6D46622836}" type="slidenum">
              <a:rPr lang="en-US" smtClean="0"/>
              <a:pPr>
                <a:defRPr/>
              </a:pPr>
              <a:t>18</a:t>
            </a:fld>
            <a:endParaRPr lang="en-US"/>
          </a:p>
        </p:txBody>
      </p:sp>
    </p:spTree>
    <p:extLst>
      <p:ext uri="{BB962C8B-B14F-4D97-AF65-F5344CB8AC3E}">
        <p14:creationId xmlns:p14="http://schemas.microsoft.com/office/powerpoint/2010/main" val="46231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(11/02/15 16:07) -----</a:t>
            </a:r>
          </a:p>
          <a:p>
            <a:r>
              <a:rPr lang="en-US"/>
              <a:t>This work is by no means a conclusive answer. But it is certainly a contribution towards a better understanding of the processes that govern the emplacement and evolution of the CVL. It provides some answers to outstanding questions, adds some constraints, and point towards new directions for new researches. </a:t>
            </a:r>
          </a:p>
          <a:p>
            <a:endParaRPr lang="en-US"/>
          </a:p>
          <a:p>
            <a:endParaRPr lang="en-US"/>
          </a:p>
          <a:p>
            <a:r>
              <a:rPr lang="en-US"/>
              <a:t>----- Meeting Notes (17/02/15 22:30) -----</a:t>
            </a:r>
          </a:p>
          <a:p>
            <a:r>
              <a:rPr lang="en-US"/>
              <a:t>THIS WORK IS BY NO MEANS A CONCLUSIVE ANSWER. BUT IT IS CERTAINLY A CONTRIBUTION TOWARDS A BETTER UNDERSTANDING OF THE PROCESSES THAT GOVERN THE EMPLACEMENT AND EVOLUTION OF THE CVL. IT PROVIDES SOME ANSWERS TO OUTSTANDING QUESTIONS, ADDS SOME CONSTRAINTS, AND POINT TOWARDS NEW DIRECTIONS FOR NEW RESEARCHES. </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D9169546-CC92-934A-A6A3-FF6D46622836}" type="slidenum">
              <a:rPr lang="en-US" smtClean="0"/>
              <a:pPr>
                <a:defRPr/>
              </a:pPr>
              <a:t>22</a:t>
            </a:fld>
            <a:endParaRPr lang="en-US"/>
          </a:p>
        </p:txBody>
      </p:sp>
    </p:spTree>
    <p:extLst>
      <p:ext uri="{BB962C8B-B14F-4D97-AF65-F5344CB8AC3E}">
        <p14:creationId xmlns:p14="http://schemas.microsoft.com/office/powerpoint/2010/main" val="231384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9E3F5A-9D4F-0741-B8D2-50864FD20C96}"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169546-CC92-934A-A6A3-FF6D46622836}" type="slidenum">
              <a:rPr lang="en-US" smtClean="0"/>
              <a:pPr>
                <a:defRPr/>
              </a:pPr>
              <a:t>23</a:t>
            </a:fld>
            <a:endParaRPr lang="en-US"/>
          </a:p>
        </p:txBody>
      </p:sp>
    </p:spTree>
    <p:extLst>
      <p:ext uri="{BB962C8B-B14F-4D97-AF65-F5344CB8AC3E}">
        <p14:creationId xmlns:p14="http://schemas.microsoft.com/office/powerpoint/2010/main" val="353755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(03/02/15 21:08) -----</a:t>
            </a:r>
          </a:p>
          <a:p>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D9169546-CC92-934A-A6A3-FF6D46622836}" type="slidenum">
              <a:rPr lang="en-US" smtClean="0"/>
              <a:pPr>
                <a:defRPr/>
              </a:pPr>
              <a:t>3</a:t>
            </a:fld>
            <a:endParaRPr lang="en-US"/>
          </a:p>
        </p:txBody>
      </p:sp>
    </p:spTree>
    <p:extLst>
      <p:ext uri="{BB962C8B-B14F-4D97-AF65-F5344CB8AC3E}">
        <p14:creationId xmlns:p14="http://schemas.microsoft.com/office/powerpoint/2010/main" val="256744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a:p>
            <a:r>
              <a:rPr lang="en-US">
                <a:latin typeface="Calibri" charset="0"/>
              </a:rPr>
              <a:t>----- Meeting Notes (03/02/15 21:08) -----</a:t>
            </a: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a:p>
            <a:r>
              <a:rPr lang="en-US">
                <a:latin typeface="Calibri" charset="0"/>
              </a:rPr>
              <a:t>THE AVAILABLE GRAVITY DATA IN CAMEROON HAVE BEEN COLLECTED SINCE ABOU 50 YEARS AND </a:t>
            </a:r>
          </a:p>
          <a:p>
            <a:endParaRPr lang="en-US">
              <a:latin typeface="Calibri" charset="0"/>
            </a:endParaRPr>
          </a:p>
          <a:p>
            <a:endParaRPr lang="en-US">
              <a:latin typeface="Calibri" charset="0"/>
            </a:endParaRPr>
          </a:p>
          <a:p>
            <a:r>
              <a:rPr lang="en-US">
                <a:latin typeface="Calibri" charset="0"/>
              </a:rPr>
              <a:t>THEY ARE MOSTLY CONDUCTED IN THE HIGH POTENTIAL MINERAL AREAS.</a:t>
            </a:r>
          </a:p>
          <a:p>
            <a:endParaRPr lang="en-US">
              <a:latin typeface="Calibri" charset="0"/>
            </a:endParaRPr>
          </a:p>
          <a:p>
            <a:endParaRPr lang="en-US">
              <a:latin typeface="Calibri" charset="0"/>
            </a:endParaRPr>
          </a:p>
          <a:p>
            <a:endParaRPr lang="en-US">
              <a:latin typeface="Calibri" charset="0"/>
            </a:endParaRPr>
          </a:p>
          <a:p>
            <a:r>
              <a:rPr lang="en-US">
                <a:latin typeface="Calibri" charset="0"/>
              </a:rPr>
              <a:t>----- Meeting Notes (04/02/15 21:14) -----</a:t>
            </a:r>
          </a:p>
          <a:p>
            <a:endParaRPr lang="en-US">
              <a:latin typeface="Calibri" charset="0"/>
            </a:endParaRPr>
          </a:p>
          <a:p>
            <a:endParaRPr lang="en-US">
              <a:latin typeface="Calibri" charset="0"/>
            </a:endParaRPr>
          </a:p>
          <a:p>
            <a:endParaRPr lang="en-US">
              <a:latin typeface="Calibri" charset="0"/>
            </a:endParaRPr>
          </a:p>
          <a:p>
            <a:r>
              <a:rPr lang="en-US">
                <a:latin typeface="Calibri" charset="0"/>
              </a:rPr>
              <a:t>BEARING IN MIND ALL THESE LIMITATIONS,  HOW CAN WE BRING OUR CONTRIBUTION. IN OTHER WORDS WHAT ARE HOW OBJECTIVES.</a:t>
            </a:r>
          </a:p>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4607C1-E4DD-0049-B7B2-0DFCB2A510B0}"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(03/02/15 21:08) -----</a:t>
            </a:r>
          </a:p>
          <a:p>
            <a:endParaRPr lang="en-US"/>
          </a:p>
          <a:p>
            <a:endParaRPr lang="en-US"/>
          </a:p>
          <a:p>
            <a:endParaRPr lang="en-US"/>
          </a:p>
        </p:txBody>
      </p:sp>
      <p:sp>
        <p:nvSpPr>
          <p:cNvPr id="4" name="Slide Number Placeholder 3"/>
          <p:cNvSpPr>
            <a:spLocks noGrp="1"/>
          </p:cNvSpPr>
          <p:nvPr>
            <p:ph type="sldNum" sz="quarter" idx="10"/>
          </p:nvPr>
        </p:nvSpPr>
        <p:spPr/>
        <p:txBody>
          <a:bodyPr/>
          <a:lstStyle/>
          <a:p>
            <a:pPr>
              <a:defRPr/>
            </a:pPr>
            <a:fld id="{D9169546-CC92-934A-A6A3-FF6D46622836}" type="slidenum">
              <a:rPr lang="en-US" smtClean="0"/>
              <a:pPr>
                <a:defRPr/>
              </a:pPr>
              <a:t>5</a:t>
            </a:fld>
            <a:endParaRPr lang="en-US"/>
          </a:p>
        </p:txBody>
      </p:sp>
    </p:spTree>
    <p:extLst>
      <p:ext uri="{BB962C8B-B14F-4D97-AF65-F5344CB8AC3E}">
        <p14:creationId xmlns:p14="http://schemas.microsoft.com/office/powerpoint/2010/main" val="53392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(04/02/15 06:07) -----</a:t>
            </a:r>
          </a:p>
          <a:p>
            <a:endParaRPr lang="en-US"/>
          </a:p>
          <a:p>
            <a:endParaRPr lang="en-US"/>
          </a:p>
          <a:p>
            <a:endParaRPr lang="en-US"/>
          </a:p>
          <a:p>
            <a:endParaRPr lang="en-US"/>
          </a:p>
          <a:p>
            <a:r>
              <a:rPr lang="en-US"/>
              <a:t>SEVARAL QUESTION COULD BE ASKED WHEN INVOLVED IN THJE SEISMIC STUDIES IN CAMEROON</a:t>
            </a:r>
          </a:p>
        </p:txBody>
      </p:sp>
      <p:sp>
        <p:nvSpPr>
          <p:cNvPr id="4" name="Slide Number Placeholder 3"/>
          <p:cNvSpPr>
            <a:spLocks noGrp="1"/>
          </p:cNvSpPr>
          <p:nvPr>
            <p:ph type="sldNum" sz="quarter" idx="10"/>
          </p:nvPr>
        </p:nvSpPr>
        <p:spPr/>
        <p:txBody>
          <a:bodyPr/>
          <a:lstStyle/>
          <a:p>
            <a:pPr>
              <a:defRPr/>
            </a:pPr>
            <a:fld id="{D9169546-CC92-934A-A6A3-FF6D46622836}" type="slidenum">
              <a:rPr lang="en-US" smtClean="0"/>
              <a:pPr>
                <a:defRPr/>
              </a:pPr>
              <a:t>6</a:t>
            </a:fld>
            <a:endParaRPr lang="en-US"/>
          </a:p>
        </p:txBody>
      </p:sp>
    </p:spTree>
    <p:extLst>
      <p:ext uri="{BB962C8B-B14F-4D97-AF65-F5344CB8AC3E}">
        <p14:creationId xmlns:p14="http://schemas.microsoft.com/office/powerpoint/2010/main" val="244292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4607C1-E4DD-0049-B7B2-0DFCB2A510B0}"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4607C1-E4DD-0049-B7B2-0DFCB2A510B0}"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4607C1-E4DD-0049-B7B2-0DFCB2A510B0}"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5" name="Date Placeholder 14"/>
          <p:cNvSpPr>
            <a:spLocks noGrp="1"/>
          </p:cNvSpPr>
          <p:nvPr>
            <p:ph type="dt" sz="half" idx="10"/>
          </p:nvPr>
        </p:nvSpPr>
        <p:spPr/>
        <p:txBody>
          <a:bodyPr/>
          <a:lstStyle/>
          <a:p>
            <a:pPr>
              <a:defRPr/>
            </a:pPr>
            <a:fld id="{3CD54FFA-C5A0-7B40-BDBA-6C99A0F5BC3E}" type="datetimeFigureOut">
              <a:rPr lang="en-US" smtClean="0"/>
              <a:pPr>
                <a:defRPr/>
              </a:pPr>
              <a:t>7/14/17</a:t>
            </a:fld>
            <a:endParaRPr lang="en-US"/>
          </a:p>
        </p:txBody>
      </p:sp>
      <p:sp>
        <p:nvSpPr>
          <p:cNvPr id="16" name="Slide Number Placeholder 15"/>
          <p:cNvSpPr>
            <a:spLocks noGrp="1"/>
          </p:cNvSpPr>
          <p:nvPr>
            <p:ph type="sldNum" sz="quarter" idx="11"/>
          </p:nvPr>
        </p:nvSpPr>
        <p:spPr/>
        <p:txBody>
          <a:bodyPr/>
          <a:lstStyle/>
          <a:p>
            <a:pPr>
              <a:defRPr/>
            </a:pPr>
            <a:fld id="{CF0E0882-EFFB-AC44-84E6-83FE2ECDFB9D}"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a:defRPr/>
            </a:pPr>
            <a:fld id="{69A00881-9E7F-E14C-94F2-CF6CF4E5550B}" type="datetimeFigureOut">
              <a:rPr lang="en-US" smtClean="0"/>
              <a:pPr>
                <a:defRPr/>
              </a:pPr>
              <a:t>7/14/17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6528B7-D185-9E42-9BE6-379E61B3DA9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a:defRPr/>
            </a:pPr>
            <a:fld id="{D0BE1385-09AF-8E47-91F5-6EA7A77BF0A0}" type="datetimeFigureOut">
              <a:rPr lang="en-US" smtClean="0"/>
              <a:pPr>
                <a:defRPr/>
              </a:pPr>
              <a:t>7/14/17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B54FCC-8FEA-DE43-8218-5A14B1770F9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Title 12"/>
          <p:cNvSpPr>
            <a:spLocks noGrp="1"/>
          </p:cNvSpPr>
          <p:nvPr>
            <p:ph type="title"/>
          </p:nvPr>
        </p:nvSpPr>
        <p:spPr/>
        <p:txBody>
          <a:bodyPr/>
          <a:lstStyle/>
          <a:p>
            <a:r>
              <a:rPr lang="en-GB" smtClean="0"/>
              <a:t>Click to edit Master title style</a:t>
            </a:r>
            <a:endParaRPr lang="en-US"/>
          </a:p>
        </p:txBody>
      </p:sp>
      <p:sp>
        <p:nvSpPr>
          <p:cNvPr id="14" name="Date Placeholder 13"/>
          <p:cNvSpPr>
            <a:spLocks noGrp="1"/>
          </p:cNvSpPr>
          <p:nvPr>
            <p:ph type="dt" sz="half" idx="10"/>
          </p:nvPr>
        </p:nvSpPr>
        <p:spPr/>
        <p:txBody>
          <a:bodyPr/>
          <a:lstStyle/>
          <a:p>
            <a:pPr>
              <a:defRPr/>
            </a:pPr>
            <a:fld id="{8F70A9B9-0D3C-A440-AF9E-B1EEDA4FEC4F}" type="datetimeFigureOut">
              <a:rPr lang="en-US" smtClean="0"/>
              <a:pPr>
                <a:defRPr/>
              </a:pPr>
              <a:t>7/14/17</a:t>
            </a:fld>
            <a:endParaRPr lang="en-US"/>
          </a:p>
        </p:txBody>
      </p:sp>
      <p:sp>
        <p:nvSpPr>
          <p:cNvPr id="15" name="Slide Number Placeholder 14"/>
          <p:cNvSpPr>
            <a:spLocks noGrp="1"/>
          </p:cNvSpPr>
          <p:nvPr>
            <p:ph type="sldNum" sz="quarter" idx="11"/>
          </p:nvPr>
        </p:nvSpPr>
        <p:spPr/>
        <p:txBody>
          <a:bodyPr/>
          <a:lstStyle/>
          <a:p>
            <a:pPr>
              <a:defRPr/>
            </a:pPr>
            <a:fld id="{37DC646E-5883-E54E-A344-A6D6C246C5D4}"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12" name="Date Placeholder 11"/>
          <p:cNvSpPr>
            <a:spLocks noGrp="1"/>
          </p:cNvSpPr>
          <p:nvPr>
            <p:ph type="dt" sz="half" idx="10"/>
          </p:nvPr>
        </p:nvSpPr>
        <p:spPr/>
        <p:txBody>
          <a:bodyPr/>
          <a:lstStyle/>
          <a:p>
            <a:pPr>
              <a:defRPr/>
            </a:pPr>
            <a:fld id="{87738E0C-A4FB-FC48-9EC5-A9E8865BCA37}" type="datetimeFigureOut">
              <a:rPr lang="en-US" smtClean="0"/>
              <a:pPr>
                <a:defRPr/>
              </a:pPr>
              <a:t>7/14/17</a:t>
            </a:fld>
            <a:endParaRPr lang="en-US"/>
          </a:p>
        </p:txBody>
      </p:sp>
      <p:sp>
        <p:nvSpPr>
          <p:cNvPr id="13" name="Slide Number Placeholder 12"/>
          <p:cNvSpPr>
            <a:spLocks noGrp="1"/>
          </p:cNvSpPr>
          <p:nvPr>
            <p:ph type="sldNum" sz="quarter" idx="11"/>
          </p:nvPr>
        </p:nvSpPr>
        <p:spPr/>
        <p:txBody>
          <a:bodyPr/>
          <a:lstStyle/>
          <a:p>
            <a:pPr>
              <a:defRPr/>
            </a:pPr>
            <a:fld id="{91898CED-F783-5044-A698-2A5CFE51EA0C}"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GB"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EBA43EDE-2721-F741-8925-0F3C016D037F}" type="datetimeFigureOut">
              <a:rPr lang="en-US" smtClean="0"/>
              <a:pPr>
                <a:defRPr/>
              </a:pPr>
              <a:t>7/14/17</a:t>
            </a:fld>
            <a:endParaRPr lang="en-US"/>
          </a:p>
        </p:txBody>
      </p:sp>
      <p:sp>
        <p:nvSpPr>
          <p:cNvPr id="9" name="Slide Number Placeholder 8"/>
          <p:cNvSpPr>
            <a:spLocks noGrp="1"/>
          </p:cNvSpPr>
          <p:nvPr>
            <p:ph type="sldNum" sz="quarter" idx="11"/>
          </p:nvPr>
        </p:nvSpPr>
        <p:spPr/>
        <p:txBody>
          <a:bodyPr/>
          <a:lstStyle/>
          <a:p>
            <a:pPr>
              <a:defRPr/>
            </a:pPr>
            <a:fld id="{123C2B5A-21BD-A648-A8AD-E0835FFBC0F6}"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
        <p:nvSpPr>
          <p:cNvPr id="11" name="Title 10"/>
          <p:cNvSpPr>
            <a:spLocks noGrp="1"/>
          </p:cNvSpPr>
          <p:nvPr>
            <p:ph type="title"/>
          </p:nvPr>
        </p:nvSpPr>
        <p:spPr/>
        <p:txBody>
          <a:bodyPr/>
          <a:lstStyle/>
          <a:p>
            <a:r>
              <a:rPr lang="en-GB"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GB" smtClean="0"/>
              <a:t>Click to edit Master title style</a:t>
            </a:r>
            <a:endParaRPr lang="en-US" dirty="0"/>
          </a:p>
        </p:txBody>
      </p:sp>
      <p:sp>
        <p:nvSpPr>
          <p:cNvPr id="14" name="Date Placeholder 13"/>
          <p:cNvSpPr>
            <a:spLocks noGrp="1"/>
          </p:cNvSpPr>
          <p:nvPr>
            <p:ph type="dt" sz="half" idx="10"/>
          </p:nvPr>
        </p:nvSpPr>
        <p:spPr/>
        <p:txBody>
          <a:bodyPr/>
          <a:lstStyle/>
          <a:p>
            <a:pPr>
              <a:defRPr/>
            </a:pPr>
            <a:fld id="{FD6501A0-5715-2D49-9F69-16C378F1084D}" type="datetimeFigureOut">
              <a:rPr lang="en-US" smtClean="0"/>
              <a:pPr>
                <a:defRPr/>
              </a:pPr>
              <a:t>7/14/17</a:t>
            </a:fld>
            <a:endParaRPr lang="en-US"/>
          </a:p>
        </p:txBody>
      </p:sp>
      <p:sp>
        <p:nvSpPr>
          <p:cNvPr id="15" name="Slide Number Placeholder 14"/>
          <p:cNvSpPr>
            <a:spLocks noGrp="1"/>
          </p:cNvSpPr>
          <p:nvPr>
            <p:ph type="sldNum" sz="quarter" idx="11"/>
          </p:nvPr>
        </p:nvSpPr>
        <p:spPr/>
        <p:txBody>
          <a:bodyPr/>
          <a:lstStyle/>
          <a:p>
            <a:pPr>
              <a:defRPr/>
            </a:pPr>
            <a:fld id="{3E31E9FC-B42F-A94E-BA11-1A9FE8B2C1B2}"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Click to edit Master title style</a:t>
            </a:r>
            <a:endParaRPr lang="en-US"/>
          </a:p>
        </p:txBody>
      </p:sp>
      <p:sp>
        <p:nvSpPr>
          <p:cNvPr id="7" name="Date Placeholder 6"/>
          <p:cNvSpPr>
            <a:spLocks noGrp="1"/>
          </p:cNvSpPr>
          <p:nvPr>
            <p:ph type="dt" sz="half" idx="10"/>
          </p:nvPr>
        </p:nvSpPr>
        <p:spPr/>
        <p:txBody>
          <a:bodyPr/>
          <a:lstStyle/>
          <a:p>
            <a:pPr>
              <a:defRPr/>
            </a:pPr>
            <a:fld id="{9A8B2374-9DB9-8D4E-A5C4-15937B9EB176}" type="datetimeFigureOut">
              <a:rPr lang="en-US" smtClean="0"/>
              <a:pPr>
                <a:defRPr/>
              </a:pPr>
              <a:t>7/14/17</a:t>
            </a:fld>
            <a:endParaRPr lang="en-US"/>
          </a:p>
        </p:txBody>
      </p:sp>
      <p:sp>
        <p:nvSpPr>
          <p:cNvPr id="8" name="Slide Number Placeholder 7"/>
          <p:cNvSpPr>
            <a:spLocks noGrp="1"/>
          </p:cNvSpPr>
          <p:nvPr>
            <p:ph type="sldNum" sz="quarter" idx="11"/>
          </p:nvPr>
        </p:nvSpPr>
        <p:spPr/>
        <p:txBody>
          <a:bodyPr/>
          <a:lstStyle/>
          <a:p>
            <a:pPr>
              <a:defRPr/>
            </a:pPr>
            <a:fld id="{E80E2DE2-19CE-3A47-90EB-CA8EDE1D449A}"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A21689F-F82A-E942-BF74-F8CE07AC109F}" type="datetimeFigureOut">
              <a:rPr lang="en-US" smtClean="0"/>
              <a:pPr>
                <a:defRPr/>
              </a:pPr>
              <a:t>7/14/17</a:t>
            </a:fld>
            <a:endParaRPr lang="en-US"/>
          </a:p>
        </p:txBody>
      </p:sp>
      <p:sp>
        <p:nvSpPr>
          <p:cNvPr id="6" name="Slide Number Placeholder 5"/>
          <p:cNvSpPr>
            <a:spLocks noGrp="1"/>
          </p:cNvSpPr>
          <p:nvPr>
            <p:ph type="sldNum" sz="quarter" idx="11"/>
          </p:nvPr>
        </p:nvSpPr>
        <p:spPr/>
        <p:txBody>
          <a:bodyPr/>
          <a:lstStyle/>
          <a:p>
            <a:pPr>
              <a:defRPr/>
            </a:pPr>
            <a:fld id="{1343FF62-1CFD-6C4A-8C1F-874AB5D4491F}" type="slidenum">
              <a:rPr lang="en-US" smtClean="0"/>
              <a:pPr>
                <a:defRPr/>
              </a:pPr>
              <a:t>‹#›</a:t>
            </a:fld>
            <a:endParaRPr lang="en-US"/>
          </a:p>
        </p:txBody>
      </p:sp>
      <p:sp>
        <p:nvSpPr>
          <p:cNvPr id="7" name="Footer Placeholder 6"/>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5" name="Date Placeholder 14"/>
          <p:cNvSpPr>
            <a:spLocks noGrp="1"/>
          </p:cNvSpPr>
          <p:nvPr>
            <p:ph type="dt" sz="half" idx="10"/>
          </p:nvPr>
        </p:nvSpPr>
        <p:spPr/>
        <p:txBody>
          <a:bodyPr/>
          <a:lstStyle/>
          <a:p>
            <a:pPr>
              <a:defRPr/>
            </a:pPr>
            <a:fld id="{3A3E8B26-DFDA-AA4F-B586-B112B553E3AB}" type="datetimeFigureOut">
              <a:rPr lang="en-US" smtClean="0"/>
              <a:pPr>
                <a:defRPr/>
              </a:pPr>
              <a:t>7/14/17</a:t>
            </a:fld>
            <a:endParaRPr lang="en-US"/>
          </a:p>
        </p:txBody>
      </p:sp>
      <p:sp>
        <p:nvSpPr>
          <p:cNvPr id="16" name="Slide Number Placeholder 15"/>
          <p:cNvSpPr>
            <a:spLocks noGrp="1"/>
          </p:cNvSpPr>
          <p:nvPr>
            <p:ph type="sldNum" sz="quarter" idx="11"/>
          </p:nvPr>
        </p:nvSpPr>
        <p:spPr/>
        <p:txBody>
          <a:bodyPr/>
          <a:lstStyle/>
          <a:p>
            <a:pPr>
              <a:defRPr/>
            </a:pPr>
            <a:fld id="{DB0543ED-BA86-DD4C-B073-9505F5D0B6D4}"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a:p>
        </p:txBody>
      </p:sp>
      <p:sp>
        <p:nvSpPr>
          <p:cNvPr id="18" name="Title 17"/>
          <p:cNvSpPr>
            <a:spLocks noGrp="1"/>
          </p:cNvSpPr>
          <p:nvPr>
            <p:ph type="title"/>
          </p:nvPr>
        </p:nvSpPr>
        <p:spPr/>
        <p:txBody>
          <a:bodyPr/>
          <a:lstStyle/>
          <a:p>
            <a:r>
              <a:rPr lang="en-GB"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GB" smtClean="0"/>
              <a:t>Click to edit Master title style</a:t>
            </a:r>
            <a:endParaRPr lang="en-US"/>
          </a:p>
        </p:txBody>
      </p:sp>
      <p:sp>
        <p:nvSpPr>
          <p:cNvPr id="13" name="Date Placeholder 12"/>
          <p:cNvSpPr>
            <a:spLocks noGrp="1"/>
          </p:cNvSpPr>
          <p:nvPr>
            <p:ph type="dt" sz="half" idx="10"/>
          </p:nvPr>
        </p:nvSpPr>
        <p:spPr/>
        <p:txBody>
          <a:bodyPr/>
          <a:lstStyle/>
          <a:p>
            <a:pPr>
              <a:defRPr/>
            </a:pPr>
            <a:fld id="{B7225D2C-E6D1-B646-9B89-8D048BE77EC5}" type="datetimeFigureOut">
              <a:rPr lang="en-US" smtClean="0"/>
              <a:pPr>
                <a:defRPr/>
              </a:pPr>
              <a:t>7/14/17</a:t>
            </a:fld>
            <a:endParaRPr lang="en-US"/>
          </a:p>
        </p:txBody>
      </p:sp>
      <p:sp>
        <p:nvSpPr>
          <p:cNvPr id="14" name="Slide Number Placeholder 13"/>
          <p:cNvSpPr>
            <a:spLocks noGrp="1"/>
          </p:cNvSpPr>
          <p:nvPr>
            <p:ph type="sldNum" sz="quarter" idx="11"/>
          </p:nvPr>
        </p:nvSpPr>
        <p:spPr/>
        <p:txBody>
          <a:bodyPr/>
          <a:lstStyle/>
          <a:p>
            <a:pPr>
              <a:defRPr/>
            </a:pPr>
            <a:fld id="{6EB569DB-BBE3-2547-A956-33B907C80480}"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0429"/>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GB"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605D90F6-6EA1-3A44-A21A-A72F468ADE17}" type="datetimeFigureOut">
              <a:rPr lang="en-US" smtClean="0"/>
              <a:pPr>
                <a:defRPr/>
              </a:pPr>
              <a:t>7/14/17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7BAE3859-464E-794A-B7D7-A26CB0A8247D}"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em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emf"/><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9.em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w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9"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042988" y="2928938"/>
            <a:ext cx="6985000" cy="1579562"/>
          </a:xfrm>
          <a:solidFill>
            <a:schemeClr val="accent3">
              <a:lumMod val="60000"/>
              <a:lumOff val="40000"/>
            </a:schemeClr>
          </a:solidFill>
        </p:spPr>
        <p:txBody>
          <a:bodyPr>
            <a:normAutofit/>
          </a:bodyPr>
          <a:lstStyle/>
          <a:p>
            <a:pPr eaLnBrk="1" fontAlgn="auto" hangingPunct="1">
              <a:spcAft>
                <a:spcPts val="0"/>
              </a:spcAft>
              <a:defRPr/>
            </a:pPr>
            <a:r>
              <a:rPr lang="en-US" sz="3600" b="1" dirty="0" smtClean="0">
                <a:solidFill>
                  <a:srgbClr val="FF0000"/>
                </a:solidFill>
                <a:latin typeface="Arial Black" pitchFamily="34" charset="0"/>
                <a:ea typeface="+mj-ea"/>
                <a:cs typeface="+mj-cs"/>
              </a:rPr>
              <a:t>SEISMIC  STUDIES IN   CAMEROON</a:t>
            </a:r>
          </a:p>
        </p:txBody>
      </p:sp>
      <p:pic>
        <p:nvPicPr>
          <p:cNvPr id="27651" name="Picture 5" descr="Eti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 y="44624"/>
            <a:ext cx="9324530" cy="7104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71515" y="86643"/>
            <a:ext cx="9252027" cy="4926533"/>
          </a:xfrm>
          <a:prstGeom prst="rect">
            <a:avLst/>
          </a:prstGeom>
          <a:blipFill rotWithShape="1">
            <a:blip r:embed="rId4"/>
            <a:stretch>
              <a:fillRect/>
            </a:stretch>
          </a:blipFill>
          <a:ln>
            <a:noFill/>
          </a:ln>
          <a:extLs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5400" b="1" dirty="0" smtClean="0">
              <a:solidFill>
                <a:srgbClr val="0000FF"/>
              </a:solidFill>
              <a:latin typeface="Arial Black" pitchFamily="34" charset="0"/>
              <a:ea typeface="+mj-ea"/>
              <a:cs typeface="+mj-cs"/>
            </a:endParaRPr>
          </a:p>
          <a:p>
            <a:pPr>
              <a:defRPr/>
            </a:pPr>
            <a:endParaRPr lang="en-US" sz="5400" b="1" dirty="0" smtClean="0">
              <a:solidFill>
                <a:srgbClr val="0000FF"/>
              </a:solidFill>
              <a:latin typeface="Arial Black" pitchFamily="34" charset="0"/>
              <a:ea typeface="+mj-ea"/>
              <a:cs typeface="+mj-cs"/>
            </a:endParaRPr>
          </a:p>
          <a:p>
            <a:pPr>
              <a:defRPr/>
            </a:pPr>
            <a:endParaRPr lang="en-US" sz="5000" b="1" dirty="0" smtClean="0">
              <a:solidFill>
                <a:srgbClr val="FFFF00"/>
              </a:solidFill>
              <a:latin typeface="Arial Black" pitchFamily="34" charset="0"/>
              <a:ea typeface="+mj-ea"/>
              <a:cs typeface="+mj-cs"/>
            </a:endParaRPr>
          </a:p>
          <a:p>
            <a:pPr>
              <a:defRPr/>
            </a:pPr>
            <a:endParaRPr lang="en-US" sz="4000" b="1" dirty="0" smtClean="0">
              <a:solidFill>
                <a:srgbClr val="FFFF00"/>
              </a:solidFill>
              <a:latin typeface="Arial Black" pitchFamily="34" charset="0"/>
              <a:ea typeface="+mj-ea"/>
              <a:cs typeface="+mj-cs"/>
            </a:endParaRPr>
          </a:p>
          <a:p>
            <a:pPr>
              <a:defRPr/>
            </a:pPr>
            <a:endParaRPr lang="en-US" sz="4000" b="1" dirty="0">
              <a:solidFill>
                <a:srgbClr val="FFFF00"/>
              </a:solidFill>
              <a:latin typeface="Arial Black" pitchFamily="34" charset="0"/>
              <a:ea typeface="+mj-ea"/>
              <a:cs typeface="+mj-cs"/>
            </a:endParaRPr>
          </a:p>
          <a:p>
            <a:pPr>
              <a:defRPr/>
            </a:pPr>
            <a:endParaRPr lang="en-US" sz="4000" b="1" dirty="0" smtClean="0">
              <a:solidFill>
                <a:srgbClr val="FFFF00"/>
              </a:solidFill>
              <a:latin typeface="Arial Black" pitchFamily="34" charset="0"/>
              <a:ea typeface="+mj-ea"/>
              <a:cs typeface="+mj-cs"/>
            </a:endParaRPr>
          </a:p>
          <a:p>
            <a:pPr>
              <a:defRPr/>
            </a:pPr>
            <a:endParaRPr lang="en-US" sz="4000" b="1" dirty="0">
              <a:solidFill>
                <a:srgbClr val="FFFF00"/>
              </a:solidFill>
              <a:latin typeface="Arial Black" pitchFamily="34" charset="0"/>
              <a:ea typeface="+mj-ea"/>
              <a:cs typeface="+mj-cs"/>
            </a:endParaRPr>
          </a:p>
          <a:p>
            <a:pPr>
              <a:defRPr/>
            </a:pPr>
            <a:endParaRPr lang="en-US" sz="4000" b="1" dirty="0" smtClean="0">
              <a:solidFill>
                <a:srgbClr val="FFFF00"/>
              </a:solidFill>
              <a:latin typeface="Arial Black" pitchFamily="34" charset="0"/>
              <a:ea typeface="+mj-ea"/>
              <a:cs typeface="+mj-cs"/>
            </a:endParaRPr>
          </a:p>
          <a:p>
            <a:pPr>
              <a:defRPr/>
            </a:pPr>
            <a:endParaRPr lang="en-US" sz="4000" b="1" dirty="0">
              <a:solidFill>
                <a:srgbClr val="FFFF00"/>
              </a:solidFill>
              <a:latin typeface="Arial Black" pitchFamily="34" charset="0"/>
              <a:ea typeface="+mj-ea"/>
              <a:cs typeface="+mj-cs"/>
            </a:endParaRPr>
          </a:p>
          <a:p>
            <a:pPr>
              <a:defRPr/>
            </a:pPr>
            <a:endParaRPr lang="en-US" sz="4000" b="1" dirty="0" smtClean="0">
              <a:solidFill>
                <a:srgbClr val="FFFF00"/>
              </a:solidFill>
              <a:latin typeface="Arial Black" pitchFamily="34" charset="0"/>
              <a:ea typeface="+mj-ea"/>
              <a:cs typeface="+mj-cs"/>
            </a:endParaRPr>
          </a:p>
          <a:p>
            <a:pPr>
              <a:defRPr/>
            </a:pPr>
            <a:r>
              <a:rPr lang="en-US" sz="4000" b="1" dirty="0" smtClean="0">
                <a:solidFill>
                  <a:srgbClr val="FFFF00"/>
                </a:solidFill>
                <a:latin typeface="Arial Black" pitchFamily="34" charset="0"/>
                <a:ea typeface="+mj-ea"/>
                <a:cs typeface="+mj-cs"/>
              </a:rPr>
              <a:t>WELCOME </a:t>
            </a:r>
          </a:p>
          <a:p>
            <a:pPr>
              <a:defRPr/>
            </a:pPr>
            <a:r>
              <a:rPr lang="en-US" sz="4000" b="1" dirty="0" smtClean="0">
                <a:solidFill>
                  <a:srgbClr val="FFFF00"/>
                </a:solidFill>
                <a:latin typeface="Arial Black" pitchFamily="34" charset="0"/>
                <a:ea typeface="+mj-ea"/>
                <a:cs typeface="+mj-cs"/>
              </a:rPr>
              <a:t>TO THE PRESENTATION ON THE CAMEROON SEISMIC NETWORK</a:t>
            </a:r>
          </a:p>
          <a:p>
            <a:pPr>
              <a:defRPr/>
            </a:pPr>
            <a:endParaRPr lang="en-US" sz="5400" b="1" dirty="0" smtClean="0">
              <a:solidFill>
                <a:srgbClr val="0000FF"/>
              </a:solidFill>
              <a:latin typeface="Arial Black" pitchFamily="34" charset="0"/>
              <a:ea typeface="+mj-ea"/>
              <a:cs typeface="+mj-cs"/>
            </a:endParaRPr>
          </a:p>
          <a:p>
            <a:pPr>
              <a:defRPr/>
            </a:pPr>
            <a:endParaRPr lang="en-US" sz="5400" b="1" dirty="0">
              <a:solidFill>
                <a:srgbClr val="0000FF"/>
              </a:solidFill>
              <a:latin typeface="Arial Black" pitchFamily="34" charset="0"/>
              <a:ea typeface="+mj-ea"/>
              <a:cs typeface="+mj-cs"/>
            </a:endParaRPr>
          </a:p>
          <a:p>
            <a:pPr>
              <a:defRPr/>
            </a:pPr>
            <a:endParaRPr lang="en-US" sz="5400" b="1" dirty="0" smtClean="0">
              <a:solidFill>
                <a:srgbClr val="0000FF"/>
              </a:solidFill>
              <a:latin typeface="Arial Black" pitchFamily="34" charset="0"/>
              <a:ea typeface="+mj-ea"/>
              <a:cs typeface="+mj-cs"/>
            </a:endParaRPr>
          </a:p>
          <a:p>
            <a:pPr>
              <a:defRPr/>
            </a:pPr>
            <a:endParaRPr lang="en-US" sz="2400" b="1" dirty="0">
              <a:solidFill>
                <a:srgbClr val="EB2B12"/>
              </a:solidFill>
              <a:latin typeface="Arial Black" pitchFamily="34" charset="0"/>
              <a:ea typeface="+mj-ea"/>
              <a:cs typeface="+mj-cs"/>
            </a:endParaRPr>
          </a:p>
        </p:txBody>
      </p:sp>
      <p:sp>
        <p:nvSpPr>
          <p:cNvPr id="2" name="TextBox 1"/>
          <p:cNvSpPr txBox="1"/>
          <p:nvPr/>
        </p:nvSpPr>
        <p:spPr>
          <a:xfrm>
            <a:off x="-534688" y="-367654"/>
            <a:ext cx="184666" cy="369332"/>
          </a:xfrm>
          <a:prstGeom prst="rect">
            <a:avLst/>
          </a:prstGeom>
          <a:noFill/>
        </p:spPr>
        <p:txBody>
          <a:bodyPr wrap="none" rtlCol="0">
            <a:spAutoFit/>
          </a:bodyPr>
          <a:lstStyle/>
          <a:p>
            <a:endParaRPr lang="en-US" dirty="0"/>
          </a:p>
        </p:txBody>
      </p:sp>
      <p:sp>
        <p:nvSpPr>
          <p:cNvPr id="5" name="TextBox 4"/>
          <p:cNvSpPr txBox="1"/>
          <p:nvPr/>
        </p:nvSpPr>
        <p:spPr>
          <a:xfrm>
            <a:off x="9876118" y="15538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3506003"/>
      </p:ext>
    </p:extLst>
  </p:cSld>
  <p:clrMapOvr>
    <a:masterClrMapping/>
  </p:clrMapOvr>
  <mc:AlternateContent xmlns:mc="http://schemas.openxmlformats.org/markup-compatibility/2006" xmlns:p14="http://schemas.microsoft.com/office/powerpoint/2010/main">
    <mc:Choice Requires="p14">
      <p:transition spd="slow" p14:dur="1500" advTm="1000">
        <p14:prism dir="u" isContent="1"/>
      </p:transition>
    </mc:Choice>
    <mc:Fallback xmlns="">
      <p:transition spd="slow"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71400"/>
            <a:ext cx="9144000" cy="739775"/>
          </a:xfrm>
          <a:blipFill rotWithShape="1">
            <a:blip r:embed="rId3"/>
            <a:tile tx="0" ty="0" sx="100000" sy="100000" flip="none" algn="tl"/>
          </a:blipFill>
        </p:spPr>
        <p:txBody>
          <a:bodyPr/>
          <a:lstStyle/>
          <a:p>
            <a:pPr algn="ctr" eaLnBrk="1" fontAlgn="auto" hangingPunct="1">
              <a:spcAft>
                <a:spcPts val="0"/>
              </a:spcAft>
              <a:defRPr/>
            </a:pPr>
            <a:r>
              <a:rPr lang="en-GB" sz="2800" b="1" dirty="0" smtClean="0">
                <a:solidFill>
                  <a:srgbClr val="FF0000"/>
                </a:solidFill>
                <a:effectLst/>
                <a:latin typeface="Arial Black"/>
                <a:cs typeface="Arial Black"/>
              </a:rPr>
              <a:t>PAST SEISMIC PATTERN OF CAMEROON</a:t>
            </a:r>
            <a:endParaRPr lang="en-US" sz="2800" b="1" dirty="0" smtClean="0">
              <a:solidFill>
                <a:srgbClr val="FF0000"/>
              </a:solidFill>
              <a:latin typeface="Arial Black"/>
              <a:cs typeface="Arial Black"/>
            </a:endParaRP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4" y="712391"/>
            <a:ext cx="4824536" cy="610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32040" y="692696"/>
            <a:ext cx="4248472" cy="6660285"/>
          </a:xfrm>
          <a:prstGeom prst="rect">
            <a:avLst/>
          </a:prstGeom>
          <a:noFill/>
        </p:spPr>
        <p:txBody>
          <a:bodyPr wrap="square" rtlCol="0">
            <a:spAutoFit/>
          </a:bodyPr>
          <a:lstStyle/>
          <a:p>
            <a:pPr algn="ctr"/>
            <a:r>
              <a:rPr lang="en-US" dirty="0" smtClean="0">
                <a:latin typeface="Arial Black" charset="0"/>
              </a:rPr>
              <a:t>These past networks allowed to located tenths of events with magnitude greater than 3.5</a:t>
            </a:r>
          </a:p>
          <a:p>
            <a:pPr algn="ctr"/>
            <a:endParaRPr lang="en-US" dirty="0" smtClean="0">
              <a:latin typeface="Arial Black" charset="0"/>
            </a:endParaRPr>
          </a:p>
          <a:p>
            <a:pPr algn="ctr"/>
            <a:endParaRPr lang="en-US" dirty="0">
              <a:latin typeface="Arial Black" charset="0"/>
            </a:endParaRPr>
          </a:p>
          <a:p>
            <a:pPr algn="ctr"/>
            <a:r>
              <a:rPr lang="en-US" dirty="0" smtClean="0">
                <a:latin typeface="Arial Black" charset="0"/>
              </a:rPr>
              <a:t>Feld and recorded </a:t>
            </a:r>
            <a:r>
              <a:rPr lang="en-US" dirty="0">
                <a:latin typeface="Arial Black" charset="0"/>
              </a:rPr>
              <a:t>earthquakes of magnitude &gt; 3.5, since </a:t>
            </a:r>
            <a:r>
              <a:rPr lang="en-US" dirty="0" smtClean="0">
                <a:latin typeface="Arial Black" charset="0"/>
              </a:rPr>
              <a:t>1852 (figure)</a:t>
            </a:r>
          </a:p>
          <a:p>
            <a:pPr algn="ctr"/>
            <a:endParaRPr lang="en-US" dirty="0">
              <a:latin typeface="Arial Black" charset="0"/>
            </a:endParaRPr>
          </a:p>
          <a:p>
            <a:pPr algn="ctr"/>
            <a:r>
              <a:rPr lang="en-US" i="1" dirty="0" smtClean="0">
                <a:solidFill>
                  <a:srgbClr val="FF0000"/>
                </a:solidFill>
                <a:latin typeface="Arial Black" charset="0"/>
              </a:rPr>
              <a:t>Cameroon past seismicity have been portrayed by several authors:</a:t>
            </a:r>
            <a:endParaRPr lang="en-US" i="1" dirty="0">
              <a:solidFill>
                <a:srgbClr val="FF0000"/>
              </a:solidFill>
              <a:latin typeface="Arial Black" charset="0"/>
            </a:endParaRPr>
          </a:p>
          <a:p>
            <a:pPr marL="342900" indent="-342900" algn="just">
              <a:lnSpc>
                <a:spcPct val="120000"/>
              </a:lnSpc>
              <a:buFont typeface="Wingdings" charset="2"/>
              <a:buChar char="Ø"/>
              <a:defRPr/>
            </a:pPr>
            <a:r>
              <a:rPr lang="en-GB" b="1" dirty="0" err="1" smtClean="0">
                <a:latin typeface="Arial Black"/>
                <a:cs typeface="Arial Black"/>
              </a:rPr>
              <a:t>Fairhead</a:t>
            </a:r>
            <a:r>
              <a:rPr lang="en-GB" b="1" dirty="0">
                <a:latin typeface="Arial Black"/>
                <a:cs typeface="Arial Black"/>
              </a:rPr>
              <a:t>, 1985;</a:t>
            </a:r>
          </a:p>
          <a:p>
            <a:pPr marL="342900" indent="-342900" algn="just">
              <a:lnSpc>
                <a:spcPct val="120000"/>
              </a:lnSpc>
              <a:buFont typeface="Wingdings" charset="2"/>
              <a:buChar char="Ø"/>
              <a:defRPr/>
            </a:pPr>
            <a:r>
              <a:rPr lang="en-GB" b="1" dirty="0" err="1">
                <a:latin typeface="Arial Black"/>
                <a:cs typeface="Arial Black"/>
              </a:rPr>
              <a:t>Ambraseys</a:t>
            </a:r>
            <a:r>
              <a:rPr lang="en-GB" b="1" dirty="0">
                <a:latin typeface="Arial Black"/>
                <a:cs typeface="Arial Black"/>
              </a:rPr>
              <a:t> </a:t>
            </a:r>
            <a:r>
              <a:rPr lang="en-GB" b="1" dirty="0" smtClean="0">
                <a:latin typeface="Arial Black"/>
                <a:cs typeface="Arial Black"/>
              </a:rPr>
              <a:t>and Adams</a:t>
            </a:r>
            <a:r>
              <a:rPr lang="en-GB" b="1" dirty="0">
                <a:latin typeface="Arial Black"/>
                <a:cs typeface="Arial Black"/>
              </a:rPr>
              <a:t>, 1986;</a:t>
            </a:r>
          </a:p>
          <a:p>
            <a:pPr marL="342900" indent="-342900" algn="just">
              <a:lnSpc>
                <a:spcPct val="120000"/>
              </a:lnSpc>
              <a:buFont typeface="Wingdings" charset="2"/>
              <a:buChar char="Ø"/>
              <a:defRPr/>
            </a:pPr>
            <a:r>
              <a:rPr lang="en-GB" b="1" dirty="0" err="1">
                <a:latin typeface="Arial Black"/>
                <a:cs typeface="Arial Black"/>
              </a:rPr>
              <a:t>Ambeh</a:t>
            </a:r>
            <a:r>
              <a:rPr lang="en-GB" b="1" dirty="0">
                <a:latin typeface="Arial Black"/>
                <a:cs typeface="Arial Black"/>
              </a:rPr>
              <a:t> et al., 1989;</a:t>
            </a:r>
          </a:p>
          <a:p>
            <a:pPr marL="342900" indent="-342900" algn="just">
              <a:lnSpc>
                <a:spcPct val="120000"/>
              </a:lnSpc>
              <a:buFont typeface="Wingdings" charset="2"/>
              <a:buChar char="Ø"/>
              <a:defRPr/>
            </a:pPr>
            <a:r>
              <a:rPr lang="en-GB" b="1" dirty="0" err="1">
                <a:latin typeface="Arial Black"/>
                <a:cs typeface="Arial Black"/>
              </a:rPr>
              <a:t>Tabod</a:t>
            </a:r>
            <a:r>
              <a:rPr lang="en-GB" b="1" dirty="0">
                <a:latin typeface="Arial Black"/>
                <a:cs typeface="Arial Black"/>
              </a:rPr>
              <a:t> et al., 1992;</a:t>
            </a:r>
          </a:p>
          <a:p>
            <a:pPr marL="342900" indent="-342900" algn="just">
              <a:lnSpc>
                <a:spcPct val="120000"/>
              </a:lnSpc>
              <a:buFont typeface="Wingdings" charset="2"/>
              <a:buChar char="Ø"/>
              <a:defRPr/>
            </a:pPr>
            <a:r>
              <a:rPr lang="en-GB" b="1" dirty="0" err="1">
                <a:latin typeface="Arial Black"/>
                <a:cs typeface="Arial Black"/>
              </a:rPr>
              <a:t>Ateba</a:t>
            </a:r>
            <a:r>
              <a:rPr lang="en-GB" b="1" dirty="0">
                <a:latin typeface="Arial Black"/>
                <a:cs typeface="Arial Black"/>
              </a:rPr>
              <a:t> et al., 1997</a:t>
            </a:r>
            <a:r>
              <a:rPr lang="en-GB" b="1" dirty="0" smtClean="0">
                <a:latin typeface="Arial Black"/>
                <a:cs typeface="Arial Black"/>
              </a:rPr>
              <a:t>;</a:t>
            </a:r>
          </a:p>
          <a:p>
            <a:pPr marL="342900" indent="-342900" algn="just">
              <a:lnSpc>
                <a:spcPct val="120000"/>
              </a:lnSpc>
              <a:buFont typeface="Wingdings" charset="2"/>
              <a:buChar char="Ø"/>
              <a:defRPr/>
            </a:pPr>
            <a:r>
              <a:rPr lang="en-GB" b="1" dirty="0" err="1" smtClean="0">
                <a:latin typeface="Arial Black"/>
                <a:cs typeface="Arial Black"/>
              </a:rPr>
              <a:t>Ntepe</a:t>
            </a:r>
            <a:r>
              <a:rPr lang="en-GB" b="1" dirty="0" smtClean="0">
                <a:latin typeface="Arial Black"/>
                <a:cs typeface="Arial Black"/>
              </a:rPr>
              <a:t> et al., 2004</a:t>
            </a:r>
          </a:p>
          <a:p>
            <a:pPr marL="342900" indent="-342900" algn="just">
              <a:lnSpc>
                <a:spcPct val="120000"/>
              </a:lnSpc>
              <a:buFont typeface="Wingdings" charset="2"/>
              <a:buChar char="Ø"/>
              <a:defRPr/>
            </a:pPr>
            <a:r>
              <a:rPr lang="en-GB" b="1" dirty="0" err="1" smtClean="0">
                <a:latin typeface="Arial Black"/>
                <a:cs typeface="Arial Black"/>
              </a:rPr>
              <a:t>Tokam</a:t>
            </a:r>
            <a:r>
              <a:rPr lang="en-GB" b="1" dirty="0" smtClean="0">
                <a:latin typeface="Arial Black"/>
                <a:cs typeface="Arial Black"/>
              </a:rPr>
              <a:t> et al., 2010</a:t>
            </a:r>
          </a:p>
          <a:p>
            <a:pPr marL="342900" indent="-342900" algn="just">
              <a:lnSpc>
                <a:spcPct val="120000"/>
              </a:lnSpc>
              <a:buFont typeface="Wingdings" charset="2"/>
              <a:buChar char="Ø"/>
              <a:defRPr/>
            </a:pPr>
            <a:r>
              <a:rPr lang="en-GB" b="1" dirty="0" smtClean="0">
                <a:latin typeface="Arial Black"/>
                <a:cs typeface="Arial Black"/>
              </a:rPr>
              <a:t>Article </a:t>
            </a:r>
            <a:r>
              <a:rPr lang="en-GB" b="1" dirty="0" err="1" smtClean="0">
                <a:latin typeface="Arial Black"/>
                <a:cs typeface="Arial Black"/>
              </a:rPr>
              <a:t>Eloumala</a:t>
            </a:r>
            <a:r>
              <a:rPr lang="en-GB" b="1" dirty="0" smtClean="0">
                <a:latin typeface="Arial Black"/>
                <a:cs typeface="Arial Black"/>
              </a:rPr>
              <a:t> et al. 2014</a:t>
            </a:r>
            <a:endParaRPr lang="en-GB" b="1" dirty="0">
              <a:latin typeface="Arial Black"/>
              <a:cs typeface="Arial Black"/>
            </a:endParaRPr>
          </a:p>
          <a:p>
            <a:pPr algn="ctr"/>
            <a:endParaRPr lang="en-US" dirty="0" smtClean="0">
              <a:latin typeface="Arial Black" charset="0"/>
            </a:endParaRPr>
          </a:p>
          <a:p>
            <a:endParaRPr lang="en-US" sz="2000" dirty="0"/>
          </a:p>
        </p:txBody>
      </p:sp>
    </p:spTree>
    <p:extLst>
      <p:ext uri="{BB962C8B-B14F-4D97-AF65-F5344CB8AC3E}">
        <p14:creationId xmlns:p14="http://schemas.microsoft.com/office/powerpoint/2010/main" val="2057250626"/>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0429">
            <a:alpha val="11000"/>
          </a:srgbClr>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0" y="-144016"/>
            <a:ext cx="9180512" cy="980728"/>
          </a:xfrm>
          <a:blipFill rotWithShape="1">
            <a:blip r:embed="rId3"/>
            <a:tile tx="0" ty="0" sx="100000" sy="100000" flip="none" algn="tl"/>
          </a:blipFill>
        </p:spPr>
        <p:txBody>
          <a:bodyPr>
            <a:noAutofit/>
          </a:bodyPr>
          <a:lstStyle/>
          <a:p>
            <a:pPr algn="ctr" eaLnBrk="1" fontAlgn="auto" hangingPunct="1">
              <a:spcAft>
                <a:spcPts val="0"/>
              </a:spcAft>
              <a:defRPr/>
            </a:pPr>
            <a:r>
              <a:rPr lang="en-GB" sz="2400" b="1" dirty="0" smtClean="0">
                <a:solidFill>
                  <a:srgbClr val="FF0000"/>
                </a:solidFill>
                <a:effectLst/>
                <a:latin typeface="Arial Black"/>
                <a:cs typeface="Arial Black"/>
              </a:rPr>
              <a:t>LOCATIONS OF THE CAMEROON BROADBAND SEISMIC STATIONS </a:t>
            </a:r>
            <a:endParaRPr lang="en-US" sz="2400" b="1" dirty="0" smtClean="0">
              <a:solidFill>
                <a:srgbClr val="FF0000"/>
              </a:solidFill>
              <a:latin typeface="Arial Black"/>
              <a:cs typeface="Arial Black"/>
            </a:endParaRPr>
          </a:p>
        </p:txBody>
      </p:sp>
      <p:sp>
        <p:nvSpPr>
          <p:cNvPr id="2" name="TextBox 1"/>
          <p:cNvSpPr txBox="1"/>
          <p:nvPr/>
        </p:nvSpPr>
        <p:spPr>
          <a:xfrm>
            <a:off x="5220072" y="3140968"/>
            <a:ext cx="3672408" cy="1323439"/>
          </a:xfrm>
          <a:prstGeom prst="rect">
            <a:avLst/>
          </a:prstGeom>
          <a:noFill/>
        </p:spPr>
        <p:txBody>
          <a:bodyPr wrap="square" rtlCol="0">
            <a:spAutoFit/>
          </a:bodyPr>
          <a:lstStyle/>
          <a:p>
            <a:pPr algn="just">
              <a:spcBef>
                <a:spcPts val="600"/>
              </a:spcBef>
              <a:buClrTx/>
              <a:buFontTx/>
              <a:buNone/>
            </a:pPr>
            <a:r>
              <a:rPr lang="en-US" sz="2000" b="1" dirty="0" smtClean="0">
                <a:solidFill>
                  <a:schemeClr val="bg1"/>
                </a:solidFill>
                <a:latin typeface="Arial Black"/>
                <a:cs typeface="Arial Black"/>
              </a:rPr>
              <a:t>COORDINATES OF THE 32 BROADBAND SEISMIC STATIONS DISTRIBUTED ALL OVER CAMEROON</a:t>
            </a:r>
            <a:endParaRPr lang="en-GB" sz="2000" dirty="0">
              <a:solidFill>
                <a:schemeClr val="bg1"/>
              </a:solidFill>
              <a:latin typeface="Arial Black"/>
              <a:cs typeface="Arial Black"/>
            </a:endParaRPr>
          </a:p>
        </p:txBody>
      </p:sp>
      <p:graphicFrame>
        <p:nvGraphicFramePr>
          <p:cNvPr id="5" name="Tableau 4"/>
          <p:cNvGraphicFramePr>
            <a:graphicFrameLocks noGrp="1"/>
          </p:cNvGraphicFramePr>
          <p:nvPr>
            <p:extLst>
              <p:ext uri="{D42A27DB-BD31-4B8C-83A1-F6EECF244321}">
                <p14:modId xmlns:p14="http://schemas.microsoft.com/office/powerpoint/2010/main" val="3125644759"/>
              </p:ext>
            </p:extLst>
          </p:nvPr>
        </p:nvGraphicFramePr>
        <p:xfrm>
          <a:off x="179512" y="1052728"/>
          <a:ext cx="4686933" cy="5616640"/>
        </p:xfrm>
        <a:graphic>
          <a:graphicData uri="http://schemas.openxmlformats.org/drawingml/2006/table">
            <a:tbl>
              <a:tblPr/>
              <a:tblGrid>
                <a:gridCol w="1562311"/>
                <a:gridCol w="1562311"/>
                <a:gridCol w="1562311"/>
              </a:tblGrid>
              <a:tr h="175520">
                <a:tc>
                  <a:txBody>
                    <a:bodyPr/>
                    <a:lstStyle/>
                    <a:p>
                      <a:pPr>
                        <a:lnSpc>
                          <a:spcPct val="115000"/>
                        </a:lnSpc>
                        <a:spcAft>
                          <a:spcPts val="0"/>
                        </a:spcAft>
                      </a:pPr>
                      <a:r>
                        <a:rPr lang="fr-FR" sz="700" dirty="0">
                          <a:latin typeface="Calibri"/>
                          <a:ea typeface="Calibri"/>
                          <a:cs typeface="Times New Roman"/>
                        </a:rPr>
                        <a:t>Longitude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latin typeface="Calibri"/>
                          <a:ea typeface="Calibri"/>
                          <a:cs typeface="Times New Roman"/>
                        </a:rPr>
                        <a:t>Latitude (°)</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latin typeface="Calibri"/>
                          <a:ea typeface="Calibri"/>
                          <a:cs typeface="Times New Roman"/>
                        </a:rPr>
                        <a:t>Station</a:t>
                      </a: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dirty="0">
                          <a:solidFill>
                            <a:srgbClr val="000000"/>
                          </a:solidFill>
                          <a:latin typeface="CharterBT-Roman"/>
                          <a:ea typeface="Calibri"/>
                          <a:cs typeface="Times New Roman"/>
                        </a:rPr>
                        <a:t>9.99210  </a:t>
                      </a:r>
                      <a:endParaRPr lang="fr-FR" sz="700" dirty="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2.3873</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CM01</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13.2888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2.6984</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CM02</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15.0344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3.5190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CM03</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11.9596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2.9792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CM04</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9.91210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2.9404</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CM05</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11.2680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2.3850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CM06</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11.4560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3.8700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CM07</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9.32800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4.2340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CM09</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10.6189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4.2234</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dirty="0">
                          <a:solidFill>
                            <a:srgbClr val="000000"/>
                          </a:solidFill>
                          <a:latin typeface="CharterBT-Roman"/>
                          <a:ea typeface="Calibri"/>
                          <a:cs typeface="Times New Roman"/>
                        </a:rPr>
                        <a:t>13.1878   </a:t>
                      </a:r>
                      <a:endParaRPr lang="fr-FR" sz="700" dirty="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3.9803</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CM11</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11.6337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4.4810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CM12</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9.46100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4.5870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CM13</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14.3583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4.4215</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CM14</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dirty="0">
                          <a:solidFill>
                            <a:srgbClr val="000000"/>
                          </a:solidFill>
                          <a:latin typeface="CharterBT-Roman"/>
                          <a:ea typeface="Calibri"/>
                          <a:cs typeface="Times New Roman"/>
                        </a:rPr>
                        <a:t>9.93140 </a:t>
                      </a:r>
                      <a:endParaRPr lang="fr-FR" sz="700" dirty="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5.0325</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CM15</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dirty="0">
                          <a:solidFill>
                            <a:srgbClr val="000000"/>
                          </a:solidFill>
                          <a:latin typeface="CharterBT-Roman"/>
                          <a:ea typeface="Calibri"/>
                          <a:cs typeface="Times New Roman"/>
                        </a:rPr>
                        <a:t>10.5709 </a:t>
                      </a:r>
                      <a:endParaRPr lang="fr-FR" sz="700" dirty="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5.4788</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CM16</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12.3121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5.5461</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CM17</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9.31210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5.7230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CM18</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9.35500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5.9736</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CM19</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11.2305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dirty="0">
                          <a:solidFill>
                            <a:srgbClr val="000000"/>
                          </a:solidFill>
                          <a:latin typeface="CharterBT-Roman"/>
                          <a:ea typeface="Calibri"/>
                          <a:cs typeface="Times New Roman"/>
                        </a:rPr>
                        <a:t>6.2242</a:t>
                      </a:r>
                      <a:endParaRPr lang="fr-FR" sz="700" dirty="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10.0523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6.4657</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CM21</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12.6234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6.4758</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CM22</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13.2667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6.3690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CM23</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10.7914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6.5230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CM24</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14.2880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6.7588</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CM25</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14.2880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7.2650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CM26</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13.5480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7.3582</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CM27</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12.6659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8.4680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CM28</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13.2356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9.3470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CM29</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13.3850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9.7558</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CM30</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13.9575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10.3266</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CM31</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20">
                <a:tc>
                  <a:txBody>
                    <a:bodyPr/>
                    <a:lstStyle/>
                    <a:p>
                      <a:pPr>
                        <a:lnSpc>
                          <a:spcPct val="115000"/>
                        </a:lnSpc>
                        <a:spcAft>
                          <a:spcPts val="0"/>
                        </a:spcAft>
                      </a:pPr>
                      <a:r>
                        <a:rPr lang="fr-FR" sz="700">
                          <a:solidFill>
                            <a:srgbClr val="000000"/>
                          </a:solidFill>
                          <a:latin typeface="CharterBT-Roman"/>
                          <a:ea typeface="Calibri"/>
                          <a:cs typeface="Times New Roman"/>
                        </a:rPr>
                        <a:t>15.2610 </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a:solidFill>
                            <a:srgbClr val="000000"/>
                          </a:solidFill>
                          <a:latin typeface="CharterBT-Roman"/>
                          <a:ea typeface="Calibri"/>
                          <a:cs typeface="Times New Roman"/>
                        </a:rPr>
                        <a:t>10.6186</a:t>
                      </a:r>
                      <a:endParaRPr lang="fr-FR" sz="70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700" dirty="0">
                          <a:solidFill>
                            <a:srgbClr val="000000"/>
                          </a:solidFill>
                          <a:latin typeface="CharterBT-Roman"/>
                          <a:ea typeface="Calibri"/>
                          <a:cs typeface="Times New Roman"/>
                        </a:rPr>
                        <a:t>CM32</a:t>
                      </a:r>
                      <a:endParaRPr lang="fr-FR" sz="700" dirty="0">
                        <a:latin typeface="Calibri"/>
                        <a:ea typeface="Calibri"/>
                        <a:cs typeface="Times New Roman"/>
                      </a:endParaRPr>
                    </a:p>
                  </a:txBody>
                  <a:tcPr marL="45178" marR="45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235678"/>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44016"/>
            <a:ext cx="9180512" cy="980728"/>
          </a:xfrm>
          <a:blipFill rotWithShape="1">
            <a:blip r:embed="rId3"/>
            <a:tile tx="0" ty="0" sx="100000" sy="100000" flip="none" algn="tl"/>
          </a:blipFill>
        </p:spPr>
        <p:txBody>
          <a:bodyPr>
            <a:noAutofit/>
          </a:bodyPr>
          <a:lstStyle/>
          <a:p>
            <a:pPr algn="ctr" eaLnBrk="1" fontAlgn="auto" hangingPunct="1">
              <a:spcAft>
                <a:spcPts val="0"/>
              </a:spcAft>
              <a:defRPr/>
            </a:pPr>
            <a:r>
              <a:rPr lang="en-GB" sz="2400" b="1" dirty="0" smtClean="0">
                <a:solidFill>
                  <a:srgbClr val="FF0000"/>
                </a:solidFill>
                <a:effectLst/>
                <a:latin typeface="Arial Black"/>
                <a:cs typeface="Arial Black"/>
              </a:rPr>
              <a:t>LOCATIONS OF THE CAMEROON BROADBAND SEISMIC STATIONS </a:t>
            </a:r>
            <a:endParaRPr lang="en-US" sz="2400" b="1" dirty="0" smtClean="0">
              <a:solidFill>
                <a:srgbClr val="FF0000"/>
              </a:solidFill>
              <a:latin typeface="Arial Black"/>
              <a:cs typeface="Arial Black"/>
            </a:endParaRPr>
          </a:p>
        </p:txBody>
      </p:sp>
      <p:sp>
        <p:nvSpPr>
          <p:cNvPr id="2" name="TextBox 1"/>
          <p:cNvSpPr txBox="1"/>
          <p:nvPr/>
        </p:nvSpPr>
        <p:spPr>
          <a:xfrm>
            <a:off x="5220072" y="1420609"/>
            <a:ext cx="3960440" cy="5124480"/>
          </a:xfrm>
          <a:prstGeom prst="rect">
            <a:avLst/>
          </a:prstGeom>
          <a:noFill/>
        </p:spPr>
        <p:txBody>
          <a:bodyPr wrap="square" rtlCol="0">
            <a:spAutoFit/>
          </a:bodyPr>
          <a:lstStyle/>
          <a:p>
            <a:pPr algn="just">
              <a:spcBef>
                <a:spcPts val="600"/>
              </a:spcBef>
              <a:buClrTx/>
              <a:buFontTx/>
              <a:buNone/>
            </a:pPr>
            <a:endParaRPr lang="en-US" b="1" dirty="0">
              <a:latin typeface="Arial Black"/>
              <a:cs typeface="Arial Black"/>
            </a:endParaRPr>
          </a:p>
          <a:p>
            <a:pPr marL="285750" indent="-285750">
              <a:spcBef>
                <a:spcPts val="600"/>
              </a:spcBef>
              <a:buFont typeface="Wingdings" charset="2"/>
              <a:buChar char="q"/>
            </a:pPr>
            <a:r>
              <a:rPr lang="en-US" sz="2400" b="1" dirty="0">
                <a:latin typeface="Arial Black"/>
                <a:cs typeface="Arial Black"/>
              </a:rPr>
              <a:t> 8 seismic stations  </a:t>
            </a:r>
            <a:r>
              <a:rPr lang="en-US" sz="2400" b="1" dirty="0" smtClean="0">
                <a:latin typeface="Arial Black"/>
                <a:cs typeface="Arial Black"/>
              </a:rPr>
              <a:t>    </a:t>
            </a:r>
          </a:p>
          <a:p>
            <a:pPr>
              <a:spcBef>
                <a:spcPts val="600"/>
              </a:spcBef>
            </a:pPr>
            <a:r>
              <a:rPr lang="en-US" sz="2400" b="1" dirty="0">
                <a:latin typeface="Arial Black"/>
                <a:cs typeface="Arial Black"/>
              </a:rPr>
              <a:t> </a:t>
            </a:r>
            <a:r>
              <a:rPr lang="en-US" sz="2400" b="1" dirty="0" smtClean="0">
                <a:latin typeface="Arial Black"/>
                <a:cs typeface="Arial Black"/>
              </a:rPr>
              <a:t>(</a:t>
            </a:r>
            <a:r>
              <a:rPr lang="en-US" sz="2400" b="1" dirty="0">
                <a:solidFill>
                  <a:srgbClr val="FF0000"/>
                </a:solidFill>
                <a:latin typeface="Arial Black"/>
                <a:cs typeface="Arial Black"/>
              </a:rPr>
              <a:t>red circles</a:t>
            </a:r>
            <a:r>
              <a:rPr lang="en-US" sz="2400" b="1" dirty="0">
                <a:latin typeface="Arial Black"/>
                <a:cs typeface="Arial Black"/>
              </a:rPr>
              <a:t>) installed in </a:t>
            </a:r>
            <a:r>
              <a:rPr lang="en-US" sz="2400" b="1" dirty="0" smtClean="0">
                <a:latin typeface="Arial Black"/>
                <a:cs typeface="Arial Black"/>
              </a:rPr>
              <a:t>2005 </a:t>
            </a:r>
            <a:endParaRPr lang="en-US" sz="2400" b="1" dirty="0">
              <a:latin typeface="Arial Black"/>
              <a:cs typeface="Arial Black"/>
            </a:endParaRPr>
          </a:p>
          <a:p>
            <a:pPr>
              <a:spcBef>
                <a:spcPts val="600"/>
              </a:spcBef>
              <a:buClrTx/>
              <a:buFontTx/>
              <a:buNone/>
            </a:pPr>
            <a:endParaRPr lang="en-US" sz="2400" b="1" dirty="0">
              <a:latin typeface="Arial Black"/>
              <a:cs typeface="Arial Black"/>
            </a:endParaRPr>
          </a:p>
          <a:p>
            <a:pPr>
              <a:spcBef>
                <a:spcPts val="600"/>
              </a:spcBef>
              <a:buClrTx/>
              <a:buFontTx/>
              <a:buNone/>
            </a:pPr>
            <a:endParaRPr lang="en-US" sz="2400" b="1" dirty="0">
              <a:latin typeface="Arial Black"/>
              <a:cs typeface="Arial Black"/>
            </a:endParaRPr>
          </a:p>
          <a:p>
            <a:pPr>
              <a:spcBef>
                <a:spcPts val="600"/>
              </a:spcBef>
              <a:buClrTx/>
              <a:buFontTx/>
              <a:buNone/>
            </a:pPr>
            <a:endParaRPr lang="en-US" sz="2400" b="1" dirty="0" smtClean="0">
              <a:latin typeface="Arial Black"/>
              <a:cs typeface="Arial Black"/>
            </a:endParaRPr>
          </a:p>
          <a:p>
            <a:pPr>
              <a:spcBef>
                <a:spcPts val="600"/>
              </a:spcBef>
              <a:buClrTx/>
              <a:buFontTx/>
              <a:buNone/>
            </a:pPr>
            <a:endParaRPr lang="en-US" sz="2400" b="1" dirty="0">
              <a:latin typeface="Arial Black"/>
              <a:cs typeface="Arial Black"/>
            </a:endParaRPr>
          </a:p>
          <a:p>
            <a:pPr>
              <a:spcBef>
                <a:spcPts val="600"/>
              </a:spcBef>
              <a:buClrTx/>
              <a:buFontTx/>
              <a:buNone/>
            </a:pPr>
            <a:endParaRPr lang="en-US" sz="2400" b="1" dirty="0">
              <a:latin typeface="Arial Black"/>
              <a:cs typeface="Arial Black"/>
            </a:endParaRPr>
          </a:p>
          <a:p>
            <a:pPr marL="285750" indent="-285750">
              <a:spcBef>
                <a:spcPts val="600"/>
              </a:spcBef>
              <a:buFont typeface="Wingdings" charset="2"/>
              <a:buChar char="q"/>
            </a:pPr>
            <a:r>
              <a:rPr lang="en-US" sz="2400" b="1" dirty="0" smtClean="0">
                <a:latin typeface="Arial Black"/>
                <a:cs typeface="Arial Black"/>
              </a:rPr>
              <a:t> 24 stations </a:t>
            </a:r>
            <a:r>
              <a:rPr lang="en-US" sz="2400" b="1" dirty="0">
                <a:latin typeface="Arial Black"/>
                <a:cs typeface="Arial Black"/>
              </a:rPr>
              <a:t>(</a:t>
            </a:r>
            <a:r>
              <a:rPr lang="en-US" sz="2400" b="1" dirty="0">
                <a:solidFill>
                  <a:srgbClr val="FFFF00"/>
                </a:solidFill>
                <a:latin typeface="Arial Black"/>
                <a:cs typeface="Arial Black"/>
              </a:rPr>
              <a:t>yellow </a:t>
            </a:r>
            <a:r>
              <a:rPr lang="en-US" sz="2400" b="1" dirty="0" smtClean="0">
                <a:solidFill>
                  <a:srgbClr val="FFFF00"/>
                </a:solidFill>
                <a:latin typeface="Arial Black"/>
                <a:cs typeface="Arial Black"/>
              </a:rPr>
              <a:t>  </a:t>
            </a:r>
          </a:p>
          <a:p>
            <a:pPr>
              <a:spcBef>
                <a:spcPts val="600"/>
              </a:spcBef>
            </a:pPr>
            <a:r>
              <a:rPr lang="en-US" sz="2400" b="1" dirty="0">
                <a:solidFill>
                  <a:srgbClr val="FFFF00"/>
                </a:solidFill>
                <a:latin typeface="Arial Black"/>
                <a:cs typeface="Arial Black"/>
              </a:rPr>
              <a:t> </a:t>
            </a:r>
            <a:r>
              <a:rPr lang="en-US" sz="2400" b="1" dirty="0" smtClean="0">
                <a:solidFill>
                  <a:srgbClr val="FFFF00"/>
                </a:solidFill>
                <a:latin typeface="Arial Black"/>
                <a:cs typeface="Arial Black"/>
              </a:rPr>
              <a:t>     circles</a:t>
            </a:r>
            <a:r>
              <a:rPr lang="en-US" sz="2400" b="1" dirty="0">
                <a:latin typeface="Arial Black"/>
                <a:cs typeface="Arial Black"/>
              </a:rPr>
              <a:t>) in </a:t>
            </a:r>
            <a:r>
              <a:rPr lang="en-US" sz="2400" b="1" dirty="0" smtClean="0">
                <a:latin typeface="Arial Black"/>
                <a:cs typeface="Arial Black"/>
              </a:rPr>
              <a:t>2006</a:t>
            </a:r>
            <a:endParaRPr lang="en-GB" sz="2400" dirty="0" smtClean="0">
              <a:latin typeface="Arial Black"/>
              <a:cs typeface="Arial Black"/>
            </a:endParaRPr>
          </a:p>
          <a:p>
            <a:pPr marL="342900" indent="-342900" algn="just">
              <a:buFont typeface="Wingdings" charset="2"/>
              <a:buChar char="q"/>
            </a:pPr>
            <a:endParaRPr lang="en-GB" sz="2400" dirty="0">
              <a:latin typeface="Arial Black"/>
              <a:cs typeface="Arial Black"/>
            </a:endParaRPr>
          </a:p>
        </p:txBody>
      </p:sp>
      <p:pic>
        <p:nvPicPr>
          <p:cNvPr id="5" name="Picture 2"/>
          <p:cNvPicPr>
            <a:picLocks noChangeAspect="1" noChangeArrowheads="1"/>
          </p:cNvPicPr>
          <p:nvPr/>
        </p:nvPicPr>
        <p:blipFill>
          <a:blip r:embed="rId4"/>
          <a:srcRect/>
          <a:stretch>
            <a:fillRect/>
          </a:stretch>
        </p:blipFill>
        <p:spPr bwMode="auto">
          <a:xfrm>
            <a:off x="72008" y="908720"/>
            <a:ext cx="5004048" cy="5877272"/>
          </a:xfrm>
          <a:prstGeom prst="rect">
            <a:avLst/>
          </a:prstGeom>
          <a:noFill/>
          <a:ln w="9525">
            <a:noFill/>
            <a:miter lim="800000"/>
            <a:headEnd/>
            <a:tailEnd/>
          </a:ln>
          <a:effectLst/>
        </p:spPr>
      </p:pic>
    </p:spTree>
    <p:extLst>
      <p:ext uri="{BB962C8B-B14F-4D97-AF65-F5344CB8AC3E}">
        <p14:creationId xmlns:p14="http://schemas.microsoft.com/office/powerpoint/2010/main" val="3305060011"/>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49288"/>
          </a:xfrm>
          <a:blipFill rotWithShape="1">
            <a:blip r:embed="rId3"/>
            <a:tile tx="0" ty="0" sx="100000" sy="100000" flip="none" algn="tl"/>
          </a:blipFill>
        </p:spPr>
        <p:txBody>
          <a:bodyPr>
            <a:normAutofit/>
          </a:bodyPr>
          <a:lstStyle/>
          <a:p>
            <a:pPr algn="ctr" eaLnBrk="1" fontAlgn="auto" hangingPunct="1">
              <a:spcAft>
                <a:spcPts val="0"/>
              </a:spcAft>
              <a:defRPr/>
            </a:pPr>
            <a:r>
              <a:rPr lang="en-GB" sz="2800" b="1" dirty="0" smtClean="0">
                <a:solidFill>
                  <a:srgbClr val="FF0000"/>
                </a:solidFill>
                <a:effectLst/>
                <a:latin typeface="Arial Black"/>
                <a:cs typeface="Arial Black"/>
              </a:rPr>
              <a:t>CAMEROON SEISMIC DATA</a:t>
            </a:r>
            <a:endParaRPr lang="en-US" sz="2800" b="1" dirty="0" smtClean="0">
              <a:solidFill>
                <a:srgbClr val="FF0000"/>
              </a:solidFill>
              <a:latin typeface="Arial Black"/>
              <a:cs typeface="Arial Black"/>
            </a:endParaRPr>
          </a:p>
        </p:txBody>
      </p:sp>
      <p:sp>
        <p:nvSpPr>
          <p:cNvPr id="8" name="Rectangle 7"/>
          <p:cNvSpPr/>
          <p:nvPr/>
        </p:nvSpPr>
        <p:spPr>
          <a:xfrm>
            <a:off x="1" y="5106401"/>
            <a:ext cx="9137240" cy="1666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100000"/>
              </a:lnSpc>
              <a:spcBef>
                <a:spcPct val="0"/>
              </a:spcBef>
              <a:spcAft>
                <a:spcPct val="35000"/>
              </a:spcAft>
            </a:pPr>
            <a:r>
              <a:rPr lang="fr-FR" sz="2200" b="1" kern="1200" dirty="0" smtClean="0">
                <a:latin typeface="Arial Black" pitchFamily="34" charset="0"/>
                <a:cs typeface="Times New Roman" pitchFamily="18" charset="0"/>
              </a:rPr>
              <a:t>      </a:t>
            </a:r>
            <a:r>
              <a:rPr lang="fr-FR" sz="2200" b="1" kern="1200" dirty="0" err="1" smtClean="0">
                <a:latin typeface="Arial Black" pitchFamily="34" charset="0"/>
                <a:cs typeface="Times New Roman" pitchFamily="18" charset="0"/>
              </a:rPr>
              <a:t>Cameroon</a:t>
            </a:r>
            <a:r>
              <a:rPr lang="fr-FR" sz="2200" b="1" kern="1200" dirty="0" smtClean="0">
                <a:latin typeface="Arial Black" pitchFamily="34" charset="0"/>
                <a:cs typeface="Times New Roman" pitchFamily="18" charset="0"/>
              </a:rPr>
              <a:t>  </a:t>
            </a:r>
            <a:r>
              <a:rPr lang="en-US" sz="2200" kern="1200" dirty="0" smtClean="0">
                <a:latin typeface="Arial Black" pitchFamily="34" charset="0"/>
              </a:rPr>
              <a:t>Seismic data</a:t>
            </a:r>
            <a:r>
              <a:rPr lang="en-US" sz="2200" dirty="0" smtClean="0">
                <a:latin typeface="Arial Black" pitchFamily="34" charset="0"/>
              </a:rPr>
              <a:t> </a:t>
            </a:r>
            <a:r>
              <a:rPr lang="en-US" sz="2200" kern="1200" dirty="0" smtClean="0">
                <a:latin typeface="Arial Black" pitchFamily="34" charset="0"/>
              </a:rPr>
              <a:t>available on the IRIS website</a:t>
            </a:r>
            <a:endParaRPr lang="fr-FR" sz="2200" kern="1200" dirty="0">
              <a:latin typeface="Arial Black" pitchFamily="34" charset="0"/>
              <a:cs typeface="Times New Roman" pitchFamily="18" charset="0"/>
            </a:endParaRPr>
          </a:p>
        </p:txBody>
      </p:sp>
      <p:sp>
        <p:nvSpPr>
          <p:cNvPr id="2" name="Rectangle 1"/>
          <p:cNvSpPr/>
          <p:nvPr/>
        </p:nvSpPr>
        <p:spPr>
          <a:xfrm>
            <a:off x="35496" y="1268760"/>
            <a:ext cx="8712967" cy="3693319"/>
          </a:xfrm>
          <a:prstGeom prst="rect">
            <a:avLst/>
          </a:prstGeom>
        </p:spPr>
        <p:txBody>
          <a:bodyPr wrap="square">
            <a:spAutoFit/>
          </a:bodyPr>
          <a:lstStyle/>
          <a:p>
            <a:pPr algn="just">
              <a:buFont typeface="Wingdings" pitchFamily="2" charset="2"/>
              <a:buChar char="§"/>
            </a:pPr>
            <a:r>
              <a:rPr lang="fr-FR" sz="2400" dirty="0" smtClean="0">
                <a:latin typeface="Arial Black" pitchFamily="34" charset="0"/>
              </a:rPr>
              <a:t>  The </a:t>
            </a:r>
            <a:r>
              <a:rPr lang="fr-FR" sz="2400" dirty="0">
                <a:latin typeface="Arial Black" pitchFamily="34" charset="0"/>
              </a:rPr>
              <a:t>instruments </a:t>
            </a:r>
            <a:r>
              <a:rPr lang="fr-FR" sz="2400" dirty="0" err="1">
                <a:latin typeface="Arial Black" pitchFamily="34" charset="0"/>
              </a:rPr>
              <a:t>were</a:t>
            </a:r>
            <a:r>
              <a:rPr lang="fr-FR" sz="2400" dirty="0">
                <a:latin typeface="Arial Black" pitchFamily="34" charset="0"/>
              </a:rPr>
              <a:t> </a:t>
            </a:r>
            <a:r>
              <a:rPr lang="fr-FR" sz="2400" dirty="0" err="1">
                <a:latin typeface="Arial Black" pitchFamily="34" charset="0"/>
              </a:rPr>
              <a:t>recording</a:t>
            </a:r>
            <a:r>
              <a:rPr lang="fr-FR" sz="2400" dirty="0">
                <a:latin typeface="Arial Black" pitchFamily="34" charset="0"/>
              </a:rPr>
              <a:t> data in </a:t>
            </a:r>
            <a:r>
              <a:rPr lang="fr-FR" sz="2400" dirty="0" err="1">
                <a:latin typeface="Arial Black" pitchFamily="34" charset="0"/>
              </a:rPr>
              <a:t>continuous</a:t>
            </a:r>
            <a:r>
              <a:rPr lang="fr-FR" sz="2400" dirty="0">
                <a:latin typeface="Arial Black" pitchFamily="34" charset="0"/>
              </a:rPr>
              <a:t> real mode </a:t>
            </a:r>
            <a:r>
              <a:rPr lang="fr-FR" sz="2400" dirty="0" err="1">
                <a:latin typeface="Arial Black" pitchFamily="34" charset="0"/>
              </a:rPr>
              <a:t>at</a:t>
            </a:r>
            <a:r>
              <a:rPr lang="fr-FR" sz="2400" dirty="0">
                <a:latin typeface="Arial Black" pitchFamily="34" charset="0"/>
              </a:rPr>
              <a:t> a </a:t>
            </a:r>
            <a:r>
              <a:rPr lang="fr-FR" sz="2400" dirty="0" err="1">
                <a:latin typeface="Arial Black" pitchFamily="34" charset="0"/>
              </a:rPr>
              <a:t>sampling</a:t>
            </a:r>
            <a:r>
              <a:rPr lang="fr-FR" sz="2400" dirty="0">
                <a:latin typeface="Arial Black" pitchFamily="34" charset="0"/>
              </a:rPr>
              <a:t> </a:t>
            </a:r>
            <a:r>
              <a:rPr lang="fr-FR" sz="2400" dirty="0" err="1">
                <a:latin typeface="Arial Black" pitchFamily="34" charset="0"/>
              </a:rPr>
              <a:t>interval</a:t>
            </a:r>
            <a:r>
              <a:rPr lang="fr-FR" sz="2400" dirty="0">
                <a:latin typeface="Arial Black" pitchFamily="34" charset="0"/>
              </a:rPr>
              <a:t> of 40 </a:t>
            </a:r>
            <a:r>
              <a:rPr lang="fr-FR" sz="2400" dirty="0" err="1">
                <a:latin typeface="Arial Black" pitchFamily="34" charset="0"/>
              </a:rPr>
              <a:t>s.p.s</a:t>
            </a:r>
            <a:r>
              <a:rPr lang="fr-FR" sz="2400" dirty="0">
                <a:latin typeface="Arial Black" pitchFamily="34" charset="0"/>
              </a:rPr>
              <a:t> (</a:t>
            </a:r>
            <a:r>
              <a:rPr lang="fr-FR" sz="2400" dirty="0" err="1">
                <a:latin typeface="Arial Black" pitchFamily="34" charset="0"/>
              </a:rPr>
              <a:t>samples</a:t>
            </a:r>
            <a:r>
              <a:rPr lang="fr-FR" sz="2400" dirty="0">
                <a:latin typeface="Arial Black" pitchFamily="34" charset="0"/>
              </a:rPr>
              <a:t> per second) on </a:t>
            </a:r>
            <a:r>
              <a:rPr lang="fr-FR" sz="2400" dirty="0" err="1">
                <a:latin typeface="Arial Black" pitchFamily="34" charset="0"/>
              </a:rPr>
              <a:t>three</a:t>
            </a:r>
            <a:r>
              <a:rPr lang="fr-FR" sz="2400" dirty="0">
                <a:latin typeface="Arial Black" pitchFamily="34" charset="0"/>
              </a:rPr>
              <a:t>-component </a:t>
            </a:r>
            <a:r>
              <a:rPr lang="fr-FR" sz="2400" dirty="0" smtClean="0">
                <a:latin typeface="Arial Black" pitchFamily="34" charset="0"/>
              </a:rPr>
              <a:t>instruments</a:t>
            </a:r>
          </a:p>
          <a:p>
            <a:pPr algn="just"/>
            <a:endParaRPr lang="fr-FR" sz="2400" dirty="0" smtClean="0">
              <a:latin typeface="Arial Black" pitchFamily="34" charset="0"/>
            </a:endParaRPr>
          </a:p>
          <a:p>
            <a:pPr algn="just"/>
            <a:endParaRPr lang="fr-FR" sz="2400" dirty="0">
              <a:latin typeface="Arial Black" pitchFamily="34" charset="0"/>
            </a:endParaRPr>
          </a:p>
          <a:p>
            <a:pPr algn="just">
              <a:lnSpc>
                <a:spcPct val="150000"/>
              </a:lnSpc>
              <a:buFont typeface="Wingdings" pitchFamily="2" charset="2"/>
              <a:buChar char="§"/>
            </a:pPr>
            <a:r>
              <a:rPr lang="fr-FR" sz="2400" dirty="0" smtClean="0">
                <a:latin typeface="Arial Black" pitchFamily="34" charset="0"/>
              </a:rPr>
              <a:t>  GPS </a:t>
            </a:r>
            <a:r>
              <a:rPr lang="fr-FR" sz="2400" dirty="0" err="1">
                <a:latin typeface="Arial Black" pitchFamily="34" charset="0"/>
              </a:rPr>
              <a:t>receivers</a:t>
            </a:r>
            <a:r>
              <a:rPr lang="fr-FR" sz="2400" dirty="0">
                <a:latin typeface="Arial Black" pitchFamily="34" charset="0"/>
              </a:rPr>
              <a:t> </a:t>
            </a:r>
            <a:r>
              <a:rPr lang="fr-FR" sz="2400" dirty="0" err="1">
                <a:latin typeface="Arial Black" pitchFamily="34" charset="0"/>
              </a:rPr>
              <a:t>provided</a:t>
            </a:r>
            <a:r>
              <a:rPr lang="fr-FR" sz="2400" dirty="0">
                <a:latin typeface="Arial Black" pitchFamily="34" charset="0"/>
              </a:rPr>
              <a:t> </a:t>
            </a:r>
            <a:r>
              <a:rPr lang="fr-FR" sz="2400" dirty="0" err="1">
                <a:latin typeface="Arial Black" pitchFamily="34" charset="0"/>
              </a:rPr>
              <a:t>absolute</a:t>
            </a:r>
            <a:r>
              <a:rPr lang="fr-FR" sz="2400" dirty="0">
                <a:latin typeface="Arial Black" pitchFamily="34" charset="0"/>
              </a:rPr>
              <a:t> </a:t>
            </a:r>
            <a:r>
              <a:rPr lang="fr-FR" sz="2400" dirty="0" smtClean="0">
                <a:latin typeface="Arial Black" pitchFamily="34" charset="0"/>
              </a:rPr>
              <a:t>timing</a:t>
            </a:r>
            <a:endParaRPr lang="fr-FR" sz="2400" dirty="0">
              <a:latin typeface="Arial Black" pitchFamily="34" charset="0"/>
            </a:endParaRPr>
          </a:p>
          <a:p>
            <a:pPr algn="just"/>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4284330829"/>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49288"/>
          </a:xfrm>
          <a:blipFill rotWithShape="1">
            <a:blip r:embed="rId3"/>
            <a:tile tx="0" ty="0" sx="100000" sy="100000" flip="none" algn="tl"/>
          </a:blipFill>
        </p:spPr>
        <p:txBody>
          <a:bodyPr>
            <a:normAutofit/>
          </a:bodyPr>
          <a:lstStyle/>
          <a:p>
            <a:pPr algn="ctr" eaLnBrk="1" fontAlgn="auto" hangingPunct="1">
              <a:spcAft>
                <a:spcPts val="0"/>
              </a:spcAft>
              <a:defRPr/>
            </a:pPr>
            <a:r>
              <a:rPr lang="en-GB" sz="2800" b="1" dirty="0" smtClean="0">
                <a:solidFill>
                  <a:srgbClr val="FF0000"/>
                </a:solidFill>
                <a:effectLst/>
                <a:latin typeface="Arial Black"/>
                <a:cs typeface="Arial Black"/>
              </a:rPr>
              <a:t>METHODS OF DATA ANALYSIS</a:t>
            </a:r>
            <a:endParaRPr lang="en-US" sz="2800" b="1" dirty="0" smtClean="0">
              <a:solidFill>
                <a:srgbClr val="FF0000"/>
              </a:solidFill>
              <a:latin typeface="Arial Black"/>
              <a:cs typeface="Arial Black"/>
            </a:endParaRPr>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016" y="1124744"/>
            <a:ext cx="4788024"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04048" y="1268760"/>
            <a:ext cx="4067944" cy="4801315"/>
          </a:xfrm>
          <a:prstGeom prst="rect">
            <a:avLst/>
          </a:prstGeom>
          <a:noFill/>
        </p:spPr>
        <p:txBody>
          <a:bodyPr wrap="square" rtlCol="0">
            <a:spAutoFit/>
          </a:bodyPr>
          <a:lstStyle/>
          <a:p>
            <a:pPr marL="285750" indent="-285750" algn="just">
              <a:buFont typeface="Wingdings" charset="2"/>
              <a:buChar char="Ø"/>
            </a:pPr>
            <a:r>
              <a:rPr lang="en-GB" dirty="0" smtClean="0">
                <a:latin typeface="Arial Black"/>
                <a:cs typeface="Arial Black"/>
              </a:rPr>
              <a:t>Careful </a:t>
            </a:r>
            <a:r>
              <a:rPr lang="en-GB" dirty="0">
                <a:latin typeface="Arial Black"/>
                <a:cs typeface="Arial Black"/>
              </a:rPr>
              <a:t>examination of all </a:t>
            </a:r>
            <a:r>
              <a:rPr lang="en-GB" dirty="0" smtClean="0">
                <a:latin typeface="Arial Black"/>
                <a:cs typeface="Arial Black"/>
              </a:rPr>
              <a:t>dataset</a:t>
            </a:r>
          </a:p>
          <a:p>
            <a:pPr marL="285750" indent="-285750" algn="just">
              <a:buFont typeface="Wingdings" charset="2"/>
              <a:buChar char="Ø"/>
            </a:pPr>
            <a:endParaRPr lang="en-GB" dirty="0" smtClean="0">
              <a:latin typeface="Arial Black"/>
              <a:cs typeface="Arial Black"/>
            </a:endParaRPr>
          </a:p>
          <a:p>
            <a:pPr marL="285750" indent="-285750" algn="just">
              <a:buFont typeface="Wingdings" charset="2"/>
              <a:buChar char="Ø"/>
            </a:pPr>
            <a:endParaRPr lang="en-GB" dirty="0" smtClean="0">
              <a:latin typeface="Arial Black"/>
              <a:cs typeface="Arial Black"/>
            </a:endParaRPr>
          </a:p>
          <a:p>
            <a:pPr marL="285750" indent="-285750" algn="just">
              <a:buFont typeface="Wingdings" charset="2"/>
              <a:buChar char="Ø"/>
            </a:pPr>
            <a:endParaRPr lang="en-GB" dirty="0" smtClean="0">
              <a:latin typeface="Arial Black"/>
              <a:cs typeface="Arial Black"/>
            </a:endParaRPr>
          </a:p>
          <a:p>
            <a:pPr marL="285750" indent="-285750" algn="just">
              <a:buFont typeface="Wingdings" charset="2"/>
              <a:buChar char="Ø"/>
            </a:pPr>
            <a:endParaRPr lang="en-GB" dirty="0">
              <a:latin typeface="Arial Black"/>
              <a:cs typeface="Arial Black"/>
            </a:endParaRPr>
          </a:p>
          <a:p>
            <a:pPr marL="285750" indent="-285750" algn="just">
              <a:buFont typeface="Wingdings" charset="2"/>
              <a:buChar char="Ø"/>
            </a:pPr>
            <a:r>
              <a:rPr lang="en-GB" dirty="0" smtClean="0">
                <a:latin typeface="Arial Black"/>
                <a:cs typeface="Arial Black"/>
              </a:rPr>
              <a:t>Analysis of </a:t>
            </a:r>
            <a:r>
              <a:rPr lang="en-GB" dirty="0">
                <a:latin typeface="Arial Black"/>
                <a:cs typeface="Arial Black"/>
              </a:rPr>
              <a:t>the </a:t>
            </a:r>
            <a:r>
              <a:rPr lang="en-GB" dirty="0" smtClean="0">
                <a:latin typeface="Arial Black"/>
                <a:cs typeface="Arial Black"/>
              </a:rPr>
              <a:t>3-</a:t>
            </a:r>
            <a:r>
              <a:rPr lang="en-GB" dirty="0">
                <a:latin typeface="Arial Black"/>
                <a:cs typeface="Arial Black"/>
              </a:rPr>
              <a:t>component </a:t>
            </a:r>
            <a:r>
              <a:rPr lang="en-GB" dirty="0" smtClean="0">
                <a:latin typeface="Arial Black"/>
                <a:cs typeface="Arial Black"/>
              </a:rPr>
              <a:t>records </a:t>
            </a:r>
          </a:p>
          <a:p>
            <a:pPr marL="285750" indent="-285750" algn="just">
              <a:buFont typeface="Wingdings" charset="2"/>
              <a:buChar char="Ø"/>
            </a:pPr>
            <a:endParaRPr lang="en-GB" dirty="0" smtClean="0">
              <a:latin typeface="Arial Black"/>
              <a:cs typeface="Arial Black"/>
            </a:endParaRPr>
          </a:p>
          <a:p>
            <a:pPr marL="285750" indent="-285750" algn="just">
              <a:buFont typeface="Wingdings" charset="2"/>
              <a:buChar char="Ø"/>
            </a:pPr>
            <a:endParaRPr lang="en-GB" dirty="0">
              <a:latin typeface="Arial Black"/>
              <a:cs typeface="Arial Black"/>
            </a:endParaRPr>
          </a:p>
          <a:p>
            <a:pPr marL="285750" indent="-285750" algn="just">
              <a:buFont typeface="Wingdings" charset="2"/>
              <a:buChar char="Ø"/>
            </a:pPr>
            <a:endParaRPr lang="en-GB" dirty="0" smtClean="0">
              <a:latin typeface="Arial Black"/>
              <a:cs typeface="Arial Black"/>
            </a:endParaRPr>
          </a:p>
          <a:p>
            <a:pPr marL="285750" indent="-285750" algn="just">
              <a:buFont typeface="Wingdings" charset="2"/>
              <a:buChar char="Ø"/>
            </a:pPr>
            <a:endParaRPr lang="en-GB" dirty="0" smtClean="0">
              <a:latin typeface="Arial Black"/>
              <a:cs typeface="Arial Black"/>
            </a:endParaRPr>
          </a:p>
          <a:p>
            <a:pPr marL="285750" indent="-285750" algn="just">
              <a:buFont typeface="Wingdings" charset="2"/>
              <a:buChar char="Ø"/>
            </a:pPr>
            <a:endParaRPr lang="en-GB" dirty="0">
              <a:latin typeface="Arial Black"/>
              <a:cs typeface="Arial Black"/>
            </a:endParaRPr>
          </a:p>
          <a:p>
            <a:pPr marL="285750" indent="-285750" algn="just">
              <a:buFont typeface="Wingdings" charset="2"/>
              <a:buChar char="Ø"/>
            </a:pPr>
            <a:r>
              <a:rPr lang="en-GB" dirty="0" smtClean="0">
                <a:latin typeface="Arial Black"/>
                <a:cs typeface="Arial Black"/>
              </a:rPr>
              <a:t>Classification of the</a:t>
            </a:r>
          </a:p>
          <a:p>
            <a:pPr algn="just"/>
            <a:r>
              <a:rPr lang="en-GB" dirty="0" smtClean="0">
                <a:latin typeface="Arial Black"/>
                <a:cs typeface="Arial Black"/>
              </a:rPr>
              <a:t> </a:t>
            </a:r>
            <a:r>
              <a:rPr lang="en-GB" dirty="0">
                <a:latin typeface="Arial Black"/>
                <a:cs typeface="Arial Black"/>
              </a:rPr>
              <a:t>'</a:t>
            </a:r>
            <a:r>
              <a:rPr lang="en-GB" dirty="0" smtClean="0">
                <a:latin typeface="Arial Black"/>
                <a:cs typeface="Arial Black"/>
              </a:rPr>
              <a:t>local’ </a:t>
            </a:r>
          </a:p>
          <a:p>
            <a:pPr algn="just"/>
            <a:r>
              <a:rPr lang="en-GB" dirty="0" smtClean="0">
                <a:latin typeface="Arial Black"/>
                <a:cs typeface="Arial Black"/>
              </a:rPr>
              <a:t> 'regional’</a:t>
            </a:r>
          </a:p>
          <a:p>
            <a:pPr algn="just"/>
            <a:r>
              <a:rPr lang="en-GB" dirty="0" smtClean="0">
                <a:latin typeface="Arial Black"/>
                <a:cs typeface="Arial Black"/>
              </a:rPr>
              <a:t> </a:t>
            </a:r>
            <a:r>
              <a:rPr lang="en-GB" dirty="0">
                <a:latin typeface="Arial Black"/>
                <a:cs typeface="Arial Black"/>
              </a:rPr>
              <a:t>'</a:t>
            </a:r>
            <a:r>
              <a:rPr lang="en-GB" dirty="0" err="1" smtClean="0">
                <a:latin typeface="Arial Black"/>
                <a:cs typeface="Arial Black"/>
              </a:rPr>
              <a:t>teleseismic</a:t>
            </a:r>
            <a:r>
              <a:rPr lang="en-GB" dirty="0" smtClean="0">
                <a:latin typeface="Arial Black"/>
                <a:cs typeface="Arial Black"/>
              </a:rPr>
              <a:t>’ events</a:t>
            </a:r>
          </a:p>
        </p:txBody>
      </p:sp>
    </p:spTree>
    <p:extLst>
      <p:ext uri="{BB962C8B-B14F-4D97-AF65-F5344CB8AC3E}">
        <p14:creationId xmlns:p14="http://schemas.microsoft.com/office/powerpoint/2010/main" val="1480235105"/>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99392"/>
            <a:ext cx="9144000" cy="739775"/>
          </a:xfrm>
          <a:blipFill rotWithShape="1">
            <a:blip r:embed="rId3"/>
            <a:tile tx="0" ty="0" sx="100000" sy="100000" flip="none" algn="tl"/>
          </a:blipFill>
        </p:spPr>
        <p:txBody>
          <a:bodyPr/>
          <a:lstStyle/>
          <a:p>
            <a:pPr algn="ctr" eaLnBrk="1" fontAlgn="auto" hangingPunct="1">
              <a:spcAft>
                <a:spcPts val="0"/>
              </a:spcAft>
              <a:defRPr/>
            </a:pPr>
            <a:r>
              <a:rPr lang="en-GB" sz="3200" b="1" dirty="0" smtClean="0">
                <a:solidFill>
                  <a:srgbClr val="FF0000"/>
                </a:solidFill>
                <a:effectLst/>
                <a:latin typeface="Arial Black"/>
                <a:cs typeface="Arial Black"/>
              </a:rPr>
              <a:t>PRESENT DAY SEISMIC PATTERN</a:t>
            </a:r>
            <a:endParaRPr lang="en-US" sz="3200" b="1" dirty="0" smtClean="0">
              <a:solidFill>
                <a:srgbClr val="FF0000"/>
              </a:solidFill>
              <a:latin typeface="Arial Black"/>
              <a:cs typeface="Arial Black"/>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7504" y="776317"/>
            <a:ext cx="4968552" cy="596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76056" y="2996952"/>
            <a:ext cx="4067944" cy="1569660"/>
          </a:xfrm>
          <a:prstGeom prst="rect">
            <a:avLst/>
          </a:prstGeom>
          <a:noFill/>
        </p:spPr>
        <p:txBody>
          <a:bodyPr wrap="square" rtlCol="0">
            <a:spAutoFit/>
          </a:bodyPr>
          <a:lstStyle/>
          <a:p>
            <a:pPr algn="ctr"/>
            <a:r>
              <a:rPr lang="en-US" sz="2400" dirty="0">
                <a:latin typeface="Arial Black" charset="0"/>
              </a:rPr>
              <a:t>I</a:t>
            </a:r>
            <a:r>
              <a:rPr lang="en-US" sz="2400" dirty="0" smtClean="0">
                <a:latin typeface="Arial Black" charset="0"/>
              </a:rPr>
              <a:t>nstrumental earthquakes 2005-2007</a:t>
            </a:r>
          </a:p>
          <a:p>
            <a:endParaRPr lang="en-US" sz="2400" dirty="0"/>
          </a:p>
        </p:txBody>
      </p:sp>
    </p:spTree>
    <p:extLst>
      <p:ext uri="{BB962C8B-B14F-4D97-AF65-F5344CB8AC3E}">
        <p14:creationId xmlns:p14="http://schemas.microsoft.com/office/powerpoint/2010/main" val="2562546021"/>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2"/>
          <p:cNvSpPr>
            <a:spLocks noGrp="1"/>
          </p:cNvSpPr>
          <p:nvPr>
            <p:ph type="body" idx="1"/>
          </p:nvPr>
        </p:nvSpPr>
        <p:spPr>
          <a:xfrm>
            <a:off x="227013" y="4816277"/>
            <a:ext cx="4418012" cy="772963"/>
          </a:xfrm>
        </p:spPr>
        <p:txBody>
          <a:bodyPr/>
          <a:lstStyle/>
          <a:p>
            <a:pPr eaLnBrk="1" fontAlgn="auto" hangingPunct="1">
              <a:spcBef>
                <a:spcPct val="0"/>
              </a:spcBef>
              <a:spcAft>
                <a:spcPts val="0"/>
              </a:spcAft>
              <a:buFont typeface="Wingdings" pitchFamily="2" charset="2"/>
              <a:buNone/>
              <a:defRPr/>
            </a:pPr>
            <a:r>
              <a:rPr lang="en-US" sz="1500" b="1" i="1" dirty="0" smtClean="0">
                <a:latin typeface="Arial Black"/>
                <a:ea typeface="+mn-ea"/>
                <a:cs typeface="Arial Black"/>
              </a:rPr>
              <a:t>Red </a:t>
            </a:r>
            <a:r>
              <a:rPr lang="en-US" sz="1500" b="1" i="1" dirty="0" smtClean="0">
                <a:latin typeface="Arial Black"/>
                <a:cs typeface="Arial Black"/>
              </a:rPr>
              <a:t>circle</a:t>
            </a:r>
            <a:r>
              <a:rPr lang="en-US" sz="1500" b="1" i="1" dirty="0" smtClean="0">
                <a:latin typeface="Arial Black"/>
                <a:ea typeface="+mn-ea"/>
                <a:cs typeface="Arial Black"/>
              </a:rPr>
              <a:t>  represents th</a:t>
            </a:r>
            <a:r>
              <a:rPr lang="en-US" sz="1500" b="1" i="1" dirty="0" smtClean="0">
                <a:latin typeface="Arial Black"/>
                <a:cs typeface="Arial Black"/>
              </a:rPr>
              <a:t>e most seismically active area</a:t>
            </a:r>
            <a:r>
              <a:rPr lang="en-US" sz="1500" b="1" i="1" dirty="0">
                <a:latin typeface="Arial Black"/>
                <a:cs typeface="Arial Black"/>
              </a:rPr>
              <a:t>.</a:t>
            </a:r>
            <a:endParaRPr lang="en-US" sz="1500" b="1" i="1" dirty="0">
              <a:latin typeface="Arial Black"/>
              <a:ea typeface="+mn-ea"/>
              <a:cs typeface="Arial Black"/>
            </a:endParaRPr>
          </a:p>
        </p:txBody>
      </p:sp>
      <p:sp>
        <p:nvSpPr>
          <p:cNvPr id="54276" name="Content Placeholder 5"/>
          <p:cNvSpPr>
            <a:spLocks noGrp="1"/>
          </p:cNvSpPr>
          <p:nvPr>
            <p:ph sz="half" idx="2"/>
          </p:nvPr>
        </p:nvSpPr>
        <p:spPr>
          <a:xfrm>
            <a:off x="372368" y="6381328"/>
            <a:ext cx="8736136" cy="504056"/>
          </a:xfrm>
        </p:spPr>
        <p:txBody>
          <a:bodyPr>
            <a:noAutofit/>
          </a:bodyPr>
          <a:lstStyle/>
          <a:p>
            <a:pPr algn="just" eaLnBrk="1" fontAlgn="auto" hangingPunct="1">
              <a:spcAft>
                <a:spcPts val="0"/>
              </a:spcAft>
              <a:buFont typeface="Wingdings" charset="2"/>
              <a:buChar char="q"/>
              <a:defRPr/>
            </a:pPr>
            <a:r>
              <a:rPr lang="en-US" sz="1800" b="1" dirty="0" smtClean="0">
                <a:solidFill>
                  <a:schemeClr val="tx1">
                    <a:lumMod val="75000"/>
                    <a:lumOff val="25000"/>
                  </a:schemeClr>
                </a:solidFill>
                <a:latin typeface="Arial Black"/>
                <a:ea typeface="+mn-ea"/>
                <a:cs typeface="Arial Black"/>
              </a:rPr>
              <a:t>It lies </a:t>
            </a:r>
            <a:r>
              <a:rPr lang="en-US" sz="1800" b="1" dirty="0">
                <a:solidFill>
                  <a:schemeClr val="tx1">
                    <a:lumMod val="75000"/>
                    <a:lumOff val="25000"/>
                  </a:schemeClr>
                </a:solidFill>
                <a:latin typeface="Arial Black"/>
                <a:ea typeface="+mn-ea"/>
                <a:cs typeface="Arial Black"/>
              </a:rPr>
              <a:t>to the southeast of the mountain, </a:t>
            </a:r>
            <a:r>
              <a:rPr lang="en-US" sz="1800" b="1" dirty="0" err="1">
                <a:solidFill>
                  <a:schemeClr val="tx1">
                    <a:lumMod val="75000"/>
                    <a:lumOff val="25000"/>
                  </a:schemeClr>
                </a:solidFill>
                <a:latin typeface="Arial Black"/>
                <a:ea typeface="+mn-ea"/>
                <a:cs typeface="Arial Black"/>
              </a:rPr>
              <a:t>Tiko</a:t>
            </a:r>
            <a:r>
              <a:rPr lang="en-US" sz="1800" b="1" dirty="0">
                <a:solidFill>
                  <a:schemeClr val="tx1">
                    <a:lumMod val="75000"/>
                    <a:lumOff val="25000"/>
                  </a:schemeClr>
                </a:solidFill>
                <a:latin typeface="Arial Black"/>
                <a:ea typeface="+mn-ea"/>
                <a:cs typeface="Arial Black"/>
              </a:rPr>
              <a:t> zone </a:t>
            </a:r>
            <a:r>
              <a:rPr lang="en-US" sz="1800" b="1" dirty="0" smtClean="0">
                <a:solidFill>
                  <a:schemeClr val="tx1">
                    <a:lumMod val="75000"/>
                    <a:lumOff val="25000"/>
                  </a:schemeClr>
                </a:solidFill>
                <a:latin typeface="Arial Black"/>
                <a:ea typeface="+mn-ea"/>
                <a:cs typeface="Arial Black"/>
              </a:rPr>
              <a:t>(red </a:t>
            </a:r>
            <a:r>
              <a:rPr lang="en-US" sz="1800" b="1" dirty="0">
                <a:solidFill>
                  <a:schemeClr val="tx1">
                    <a:lumMod val="75000"/>
                    <a:lumOff val="25000"/>
                  </a:schemeClr>
                </a:solidFill>
                <a:latin typeface="Arial Black"/>
                <a:ea typeface="+mn-ea"/>
                <a:cs typeface="Arial Black"/>
              </a:rPr>
              <a:t>circle</a:t>
            </a:r>
            <a:r>
              <a:rPr lang="en-US" sz="1800" b="1" dirty="0" smtClean="0">
                <a:solidFill>
                  <a:schemeClr val="tx1">
                    <a:lumMod val="75000"/>
                    <a:lumOff val="25000"/>
                  </a:schemeClr>
                </a:solidFill>
                <a:latin typeface="Arial Black"/>
                <a:ea typeface="+mn-ea"/>
                <a:cs typeface="Arial Black"/>
              </a:rPr>
              <a:t>) </a:t>
            </a:r>
            <a:endParaRPr lang="en-US" sz="1800" b="1" dirty="0">
              <a:solidFill>
                <a:schemeClr val="tx1">
                  <a:lumMod val="75000"/>
                  <a:lumOff val="25000"/>
                </a:schemeClr>
              </a:solidFill>
              <a:latin typeface="Arial Black"/>
              <a:ea typeface="+mn-ea"/>
              <a:cs typeface="Arial Black"/>
            </a:endParaRPr>
          </a:p>
        </p:txBody>
      </p:sp>
      <p:sp>
        <p:nvSpPr>
          <p:cNvPr id="67588" name="Text Placeholder 4"/>
          <p:cNvSpPr>
            <a:spLocks noGrp="1"/>
          </p:cNvSpPr>
          <p:nvPr>
            <p:ph type="body" sz="quarter" idx="3"/>
          </p:nvPr>
        </p:nvSpPr>
        <p:spPr>
          <a:xfrm>
            <a:off x="4645025" y="4869160"/>
            <a:ext cx="4365625" cy="1080120"/>
          </a:xfrm>
        </p:spPr>
        <p:txBody>
          <a:bodyPr/>
          <a:lstStyle/>
          <a:p>
            <a:pPr algn="just" eaLnBrk="1" fontAlgn="auto" hangingPunct="1">
              <a:spcBef>
                <a:spcPct val="0"/>
              </a:spcBef>
              <a:spcAft>
                <a:spcPts val="0"/>
              </a:spcAft>
              <a:buFont typeface="Wingdings" pitchFamily="2" charset="2"/>
              <a:buNone/>
              <a:defRPr/>
            </a:pPr>
            <a:r>
              <a:rPr lang="en-US" sz="1500" b="1" i="1" dirty="0" smtClean="0">
                <a:latin typeface="Arial Black"/>
                <a:cs typeface="Arial Black"/>
              </a:rPr>
              <a:t>Main </a:t>
            </a:r>
            <a:r>
              <a:rPr lang="en-US" sz="1500" b="1" i="1" dirty="0">
                <a:latin typeface="Arial Black"/>
                <a:cs typeface="Arial Black"/>
              </a:rPr>
              <a:t>geological </a:t>
            </a:r>
            <a:r>
              <a:rPr lang="en-US" sz="1500" b="1" i="1" dirty="0" smtClean="0">
                <a:latin typeface="Arial Black"/>
                <a:cs typeface="Arial Black"/>
              </a:rPr>
              <a:t>entities</a:t>
            </a:r>
            <a:r>
              <a:rPr lang="en-US" sz="1500" b="1" i="1" dirty="0">
                <a:latin typeface="Arial Black"/>
                <a:cs typeface="Arial Black"/>
              </a:rPr>
              <a:t> </a:t>
            </a:r>
            <a:r>
              <a:rPr lang="en-US" sz="1500" b="1" i="1" dirty="0" smtClean="0">
                <a:latin typeface="Arial Black"/>
                <a:cs typeface="Arial Black"/>
              </a:rPr>
              <a:t>of Mt. Cameroon area from  </a:t>
            </a:r>
            <a:r>
              <a:rPr lang="en-US" sz="1500" b="1" i="1" dirty="0">
                <a:latin typeface="Arial Black"/>
                <a:cs typeface="Arial Black"/>
              </a:rPr>
              <a:t>SRTM, </a:t>
            </a:r>
            <a:r>
              <a:rPr lang="en-US" sz="1500" b="1" i="1" dirty="0">
                <a:solidFill>
                  <a:srgbClr val="FF0000"/>
                </a:solidFill>
                <a:latin typeface="Arial Black"/>
                <a:cs typeface="Arial Black"/>
              </a:rPr>
              <a:t>Lucie et </a:t>
            </a:r>
            <a:r>
              <a:rPr lang="en-US" sz="1500" b="1" i="1" dirty="0" smtClean="0">
                <a:solidFill>
                  <a:srgbClr val="FF0000"/>
                </a:solidFill>
                <a:latin typeface="Arial Black"/>
                <a:cs typeface="Arial Black"/>
              </a:rPr>
              <a:t>al. (2011). </a:t>
            </a:r>
            <a:endParaRPr lang="en-US" sz="1500" b="1" i="1" dirty="0">
              <a:solidFill>
                <a:srgbClr val="FF0000"/>
              </a:solidFill>
              <a:latin typeface="Arial Black"/>
              <a:cs typeface="Arial Black"/>
            </a:endParaRPr>
          </a:p>
          <a:p>
            <a:pPr algn="just" eaLnBrk="1" fontAlgn="auto" hangingPunct="1">
              <a:spcBef>
                <a:spcPct val="0"/>
              </a:spcBef>
              <a:spcAft>
                <a:spcPts val="0"/>
              </a:spcAft>
              <a:buFont typeface="Wingdings" pitchFamily="2" charset="2"/>
              <a:buNone/>
              <a:defRPr/>
            </a:pPr>
            <a:endParaRPr lang="en-US" sz="1500" b="1" dirty="0">
              <a:latin typeface="Arial Black"/>
              <a:cs typeface="Arial Black"/>
            </a:endParaRPr>
          </a:p>
        </p:txBody>
      </p:sp>
      <p:sp>
        <p:nvSpPr>
          <p:cNvPr id="34818" name="Title 1"/>
          <p:cNvSpPr>
            <a:spLocks noGrp="1"/>
          </p:cNvSpPr>
          <p:nvPr>
            <p:ph type="title"/>
          </p:nvPr>
        </p:nvSpPr>
        <p:spPr>
          <a:xfrm>
            <a:off x="0" y="-95251"/>
            <a:ext cx="9144000" cy="642987"/>
          </a:xfrm>
          <a:blipFill rotWithShape="1">
            <a:blip r:embed="rId3"/>
            <a:tile tx="0" ty="0" sx="100000" sy="100000" flip="none" algn="tl"/>
          </a:blipFill>
        </p:spPr>
        <p:txBody>
          <a:bodyPr/>
          <a:lstStyle/>
          <a:p>
            <a:pPr algn="ctr" eaLnBrk="1" fontAlgn="auto" hangingPunct="1">
              <a:spcAft>
                <a:spcPts val="0"/>
              </a:spcAft>
              <a:defRPr/>
            </a:pPr>
            <a:r>
              <a:rPr lang="en-US" sz="2500" b="1" dirty="0" smtClean="0">
                <a:solidFill>
                  <a:srgbClr val="FF0000"/>
                </a:solidFill>
                <a:latin typeface="Arial Black" pitchFamily="34" charset="0"/>
                <a:ea typeface="+mj-ea"/>
                <a:cs typeface="+mj-cs"/>
              </a:rPr>
              <a:t>MOST SEISMICALLY ACTIVE AREA IN CAMEROON</a:t>
            </a:r>
          </a:p>
        </p:txBody>
      </p:sp>
      <p:pic>
        <p:nvPicPr>
          <p:cNvPr id="7885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709" y="692695"/>
            <a:ext cx="4268787" cy="412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92" y="692695"/>
            <a:ext cx="4561334" cy="412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848956"/>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Content Placeholder 5"/>
          <p:cNvSpPr>
            <a:spLocks noGrp="1"/>
          </p:cNvSpPr>
          <p:nvPr>
            <p:ph sz="half" idx="2"/>
          </p:nvPr>
        </p:nvSpPr>
        <p:spPr>
          <a:xfrm>
            <a:off x="5076056" y="2204864"/>
            <a:ext cx="3960440" cy="3024336"/>
          </a:xfrm>
        </p:spPr>
        <p:txBody>
          <a:bodyPr>
            <a:noAutofit/>
          </a:bodyPr>
          <a:lstStyle/>
          <a:p>
            <a:pPr marL="18288" indent="0" algn="ctr">
              <a:buNone/>
              <a:defRPr/>
            </a:pPr>
            <a:r>
              <a:rPr lang="en-US" sz="2000" dirty="0">
                <a:latin typeface="Arial Black" pitchFamily="34" charset="0"/>
              </a:rPr>
              <a:t/>
            </a:r>
            <a:br>
              <a:rPr lang="en-US" sz="2000" dirty="0">
                <a:latin typeface="Arial Black" pitchFamily="34" charset="0"/>
              </a:rPr>
            </a:br>
            <a:r>
              <a:rPr lang="fr-FR" sz="2000" i="1" dirty="0">
                <a:latin typeface="Arial Black" pitchFamily="34" charset="0"/>
              </a:rPr>
              <a:t> </a:t>
            </a:r>
            <a:r>
              <a:rPr lang="fr-FR" sz="2000" i="1" dirty="0" err="1">
                <a:latin typeface="Arial Black" pitchFamily="34" charset="0"/>
              </a:rPr>
              <a:t>Seismic</a:t>
            </a:r>
            <a:r>
              <a:rPr lang="fr-FR" sz="2000" i="1" dirty="0">
                <a:latin typeface="Arial Black" pitchFamily="34" charset="0"/>
              </a:rPr>
              <a:t> Source </a:t>
            </a:r>
            <a:r>
              <a:rPr lang="fr-FR" sz="2000" i="1" dirty="0" err="1">
                <a:latin typeface="Arial Black" pitchFamily="34" charset="0"/>
              </a:rPr>
              <a:t>Regions</a:t>
            </a:r>
            <a:r>
              <a:rPr lang="fr-FR" sz="2000" i="1" dirty="0">
                <a:latin typeface="Arial Black" pitchFamily="34" charset="0"/>
              </a:rPr>
              <a:t> (SSR); SSR. 1: Mount </a:t>
            </a:r>
            <a:r>
              <a:rPr lang="fr-FR" sz="2000" i="1" dirty="0" err="1">
                <a:latin typeface="Arial Black" pitchFamily="34" charset="0"/>
              </a:rPr>
              <a:t>Cameroon</a:t>
            </a:r>
            <a:r>
              <a:rPr lang="fr-FR" sz="2000" i="1" dirty="0">
                <a:latin typeface="Arial Black" pitchFamily="34" charset="0"/>
              </a:rPr>
              <a:t> </a:t>
            </a:r>
            <a:r>
              <a:rPr lang="fr-FR" sz="2000" i="1" dirty="0" err="1">
                <a:latin typeface="Arial Black" pitchFamily="34" charset="0"/>
              </a:rPr>
              <a:t>Seismic</a:t>
            </a:r>
            <a:r>
              <a:rPr lang="fr-FR" sz="2000" i="1" dirty="0">
                <a:latin typeface="Arial Black" pitchFamily="34" charset="0"/>
              </a:rPr>
              <a:t> Source; SSR. 2: Central </a:t>
            </a:r>
            <a:r>
              <a:rPr lang="fr-FR" sz="2000" i="1" dirty="0" err="1">
                <a:latin typeface="Arial Black" pitchFamily="34" charset="0"/>
              </a:rPr>
              <a:t>Cameroon</a:t>
            </a:r>
            <a:r>
              <a:rPr lang="fr-FR" sz="2000" i="1" dirty="0">
                <a:latin typeface="Arial Black" pitchFamily="34" charset="0"/>
              </a:rPr>
              <a:t> </a:t>
            </a:r>
            <a:r>
              <a:rPr lang="fr-FR" sz="2000" i="1" dirty="0" err="1">
                <a:latin typeface="Arial Black" pitchFamily="34" charset="0"/>
              </a:rPr>
              <a:t>Seismic</a:t>
            </a:r>
            <a:r>
              <a:rPr lang="fr-FR" sz="2000" i="1" dirty="0">
                <a:latin typeface="Arial Black" pitchFamily="34" charset="0"/>
              </a:rPr>
              <a:t> Source; SSR. 3: Sanaga </a:t>
            </a:r>
            <a:r>
              <a:rPr lang="fr-FR" sz="2000" i="1" dirty="0" err="1">
                <a:latin typeface="Arial Black" pitchFamily="34" charset="0"/>
              </a:rPr>
              <a:t>Seismic</a:t>
            </a:r>
            <a:r>
              <a:rPr lang="fr-FR" sz="2000" i="1" dirty="0">
                <a:latin typeface="Arial Black" pitchFamily="34" charset="0"/>
              </a:rPr>
              <a:t> Source; SSR. 4: Congo Craton </a:t>
            </a:r>
            <a:r>
              <a:rPr lang="fr-FR" sz="2000" i="1" dirty="0" err="1">
                <a:latin typeface="Arial Black" pitchFamily="34" charset="0"/>
              </a:rPr>
              <a:t>Seismic</a:t>
            </a:r>
            <a:r>
              <a:rPr lang="fr-FR" sz="2000" i="1" dirty="0">
                <a:latin typeface="Arial Black" pitchFamily="34" charset="0"/>
              </a:rPr>
              <a:t> Source.</a:t>
            </a:r>
            <a:r>
              <a:rPr lang="en-US" sz="2000" i="1" dirty="0">
                <a:latin typeface="Arial Black" pitchFamily="34" charset="0"/>
              </a:rPr>
              <a:t/>
            </a:r>
            <a:br>
              <a:rPr lang="en-US" sz="2000" i="1" dirty="0">
                <a:latin typeface="Arial Black" pitchFamily="34" charset="0"/>
              </a:rPr>
            </a:br>
            <a:endParaRPr lang="en-US" sz="2000" b="1" dirty="0">
              <a:solidFill>
                <a:schemeClr val="tx1">
                  <a:lumMod val="75000"/>
                  <a:lumOff val="25000"/>
                </a:schemeClr>
              </a:solidFill>
              <a:latin typeface="Arial Black" pitchFamily="34" charset="0"/>
              <a:cs typeface="Arial Black"/>
            </a:endParaRPr>
          </a:p>
        </p:txBody>
      </p:sp>
      <p:sp>
        <p:nvSpPr>
          <p:cNvPr id="34818" name="Title 1"/>
          <p:cNvSpPr>
            <a:spLocks noGrp="1"/>
          </p:cNvSpPr>
          <p:nvPr>
            <p:ph type="title"/>
          </p:nvPr>
        </p:nvSpPr>
        <p:spPr>
          <a:xfrm>
            <a:off x="0" y="-95251"/>
            <a:ext cx="9144000" cy="642987"/>
          </a:xfrm>
          <a:blipFill rotWithShape="1">
            <a:blip r:embed="rId3"/>
            <a:tile tx="0" ty="0" sx="100000" sy="100000" flip="none" algn="tl"/>
          </a:blipFill>
        </p:spPr>
        <p:txBody>
          <a:bodyPr/>
          <a:lstStyle/>
          <a:p>
            <a:pPr algn="ctr" eaLnBrk="1" fontAlgn="auto" hangingPunct="1">
              <a:spcAft>
                <a:spcPts val="0"/>
              </a:spcAft>
              <a:defRPr/>
            </a:pPr>
            <a:r>
              <a:rPr lang="en-US" sz="2500" b="1" dirty="0" smtClean="0">
                <a:solidFill>
                  <a:srgbClr val="FF0000"/>
                </a:solidFill>
                <a:latin typeface="Arial Black" pitchFamily="34" charset="0"/>
                <a:ea typeface="+mj-ea"/>
                <a:cs typeface="+mj-cs"/>
              </a:rPr>
              <a:t>SEISMICALLY ACTIVE </a:t>
            </a:r>
            <a:r>
              <a:rPr lang="en-US" sz="2500" b="1" dirty="0" smtClean="0">
                <a:solidFill>
                  <a:srgbClr val="FF0000"/>
                </a:solidFill>
                <a:latin typeface="Arial Black" pitchFamily="34" charset="0"/>
              </a:rPr>
              <a:t>ZONES</a:t>
            </a:r>
            <a:r>
              <a:rPr lang="en-US" sz="2500" b="1" dirty="0" smtClean="0">
                <a:solidFill>
                  <a:srgbClr val="FF0000"/>
                </a:solidFill>
                <a:latin typeface="Arial Black" pitchFamily="34" charset="0"/>
                <a:ea typeface="+mj-ea"/>
                <a:cs typeface="+mj-cs"/>
              </a:rPr>
              <a:t> IN CAMEROON</a:t>
            </a:r>
          </a:p>
        </p:txBody>
      </p:sp>
      <p:pic>
        <p:nvPicPr>
          <p:cNvPr id="10" name="Picture 2"/>
          <p:cNvPicPr>
            <a:picLocks noChangeAspect="1" noChangeArrowheads="1"/>
          </p:cNvPicPr>
          <p:nvPr/>
        </p:nvPicPr>
        <p:blipFill>
          <a:blip r:embed="rId4"/>
          <a:srcRect/>
          <a:stretch>
            <a:fillRect/>
          </a:stretch>
        </p:blipFill>
        <p:spPr bwMode="auto">
          <a:xfrm>
            <a:off x="35496" y="692696"/>
            <a:ext cx="4954302" cy="6048672"/>
          </a:xfrm>
          <a:prstGeom prst="rect">
            <a:avLst/>
          </a:prstGeom>
          <a:noFill/>
          <a:ln w="9525">
            <a:noFill/>
            <a:miter lim="800000"/>
            <a:headEnd/>
            <a:tailEnd/>
          </a:ln>
          <a:effectLst/>
        </p:spPr>
      </p:pic>
    </p:spTree>
    <p:extLst>
      <p:ext uri="{BB962C8B-B14F-4D97-AF65-F5344CB8AC3E}">
        <p14:creationId xmlns:p14="http://schemas.microsoft.com/office/powerpoint/2010/main" val="2162227650"/>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1058"/>
            <a:ext cx="9144000" cy="6858000"/>
          </a:xfrm>
          <a:prstGeom prst="rect">
            <a:avLst/>
          </a:prstGeom>
        </p:spPr>
      </p:pic>
      <p:sp>
        <p:nvSpPr>
          <p:cNvPr id="6" name="TextBox 5"/>
          <p:cNvSpPr txBox="1"/>
          <p:nvPr/>
        </p:nvSpPr>
        <p:spPr>
          <a:xfrm>
            <a:off x="755576" y="2178729"/>
            <a:ext cx="7920880" cy="1754327"/>
          </a:xfrm>
          <a:prstGeom prst="rect">
            <a:avLst/>
          </a:prstGeom>
          <a:noFill/>
        </p:spPr>
        <p:txBody>
          <a:bodyPr wrap="square" rtlCol="0">
            <a:spAutoFit/>
          </a:bodyPr>
          <a:lstStyle/>
          <a:p>
            <a:r>
              <a:rPr lang="en-GB" sz="5400" b="1" dirty="0">
                <a:solidFill>
                  <a:srgbClr val="FF0000"/>
                </a:solidFill>
                <a:latin typeface="Arial Black"/>
                <a:cs typeface="Arial Black"/>
              </a:rPr>
              <a:t>SEISMOTECTONICS</a:t>
            </a:r>
            <a:endParaRPr lang="en-US" sz="5400" dirty="0">
              <a:solidFill>
                <a:srgbClr val="FF0000"/>
              </a:solidFill>
              <a:latin typeface="Arial Black"/>
              <a:cs typeface="Arial Black"/>
            </a:endParaRPr>
          </a:p>
          <a:p>
            <a:endParaRPr lang="en-US" sz="5400" dirty="0">
              <a:latin typeface="Arial Black"/>
              <a:cs typeface="Arial Black"/>
            </a:endParaRPr>
          </a:p>
        </p:txBody>
      </p:sp>
    </p:spTree>
    <p:extLst>
      <p:ext uri="{BB962C8B-B14F-4D97-AF65-F5344CB8AC3E}">
        <p14:creationId xmlns:p14="http://schemas.microsoft.com/office/powerpoint/2010/main" val="3976326803"/>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72008" y="44624"/>
            <a:ext cx="8964488" cy="6215082"/>
          </a:xfrm>
          <a:prstGeom prst="rect">
            <a:avLst/>
          </a:prstGeom>
          <a:noFill/>
          <a:ln w="9525">
            <a:noFill/>
            <a:miter lim="800000"/>
            <a:headEnd/>
            <a:tailEnd/>
          </a:ln>
          <a:effectLst/>
        </p:spPr>
      </p:pic>
    </p:spTree>
    <p:extLst>
      <p:ext uri="{BB962C8B-B14F-4D97-AF65-F5344CB8AC3E}">
        <p14:creationId xmlns:p14="http://schemas.microsoft.com/office/powerpoint/2010/main" val="1252262547"/>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 y="0"/>
            <a:ext cx="9144000" cy="6813376"/>
          </a:xfrm>
          <a:blipFill rotWithShape="1">
            <a:blip r:embed="rId3"/>
            <a:stretch>
              <a:fillRect/>
            </a:stretch>
          </a:blipFill>
        </p:spPr>
        <p:txBody>
          <a:bodyPr>
            <a:normAutofit/>
          </a:bodyPr>
          <a:lstStyle/>
          <a:p>
            <a:pPr algn="ctr"/>
            <a:r>
              <a:rPr lang="en-US" sz="3600" b="1" dirty="0" smtClean="0">
                <a:solidFill>
                  <a:srgbClr val="FF0000"/>
                </a:solidFill>
                <a:latin typeface="Arial Black"/>
                <a:cs typeface="Arial Black"/>
              </a:rPr>
              <a:t>PRESENTATION OF THE CAMEROON SEISMIC NETWORK </a:t>
            </a:r>
            <a:r>
              <a:rPr lang="en-US" sz="3600" b="1" dirty="0" smtClean="0">
                <a:solidFill>
                  <a:srgbClr val="FF0000"/>
                </a:solidFill>
                <a:latin typeface="Arial Black"/>
                <a:ea typeface="+mj-ea"/>
                <a:cs typeface="Arial Black"/>
              </a:rPr>
              <a:t> </a:t>
            </a:r>
            <a:r>
              <a:rPr lang="en-US" sz="3600" b="1" dirty="0" smtClean="0">
                <a:solidFill>
                  <a:srgbClr val="5A0000"/>
                </a:solidFill>
                <a:latin typeface="Arial Black"/>
                <a:ea typeface="+mj-ea"/>
                <a:cs typeface="Arial Black"/>
              </a:rPr>
              <a:t/>
            </a:r>
            <a:br>
              <a:rPr lang="en-US" sz="3600" b="1" dirty="0" smtClean="0">
                <a:solidFill>
                  <a:srgbClr val="5A0000"/>
                </a:solidFill>
                <a:latin typeface="Arial Black"/>
                <a:ea typeface="+mj-ea"/>
                <a:cs typeface="Arial Black"/>
              </a:rPr>
            </a:br>
            <a:r>
              <a:rPr lang="fr-FR" sz="3600" b="1" dirty="0" smtClean="0">
                <a:solidFill>
                  <a:srgbClr val="800000"/>
                </a:solidFill>
                <a:latin typeface="Cambria"/>
                <a:ea typeface="+mj-ea"/>
                <a:cs typeface="Cambria"/>
              </a:rPr>
              <a:t/>
            </a:r>
            <a:br>
              <a:rPr lang="fr-FR" sz="3600" b="1" dirty="0" smtClean="0">
                <a:solidFill>
                  <a:srgbClr val="800000"/>
                </a:solidFill>
                <a:latin typeface="Cambria"/>
                <a:ea typeface="+mj-ea"/>
                <a:cs typeface="Cambria"/>
              </a:rPr>
            </a:br>
            <a:r>
              <a:rPr lang="fr-FR" sz="3600" b="1" dirty="0" smtClean="0">
                <a:solidFill>
                  <a:srgbClr val="800000"/>
                </a:solidFill>
                <a:latin typeface="Cambria"/>
                <a:ea typeface="+mj-ea"/>
                <a:cs typeface="Cambria"/>
              </a:rPr>
              <a:t>  MOUZONG PEMI MARCELIN</a:t>
            </a:r>
            <a:br>
              <a:rPr lang="fr-FR" sz="3600" b="1" dirty="0" smtClean="0">
                <a:solidFill>
                  <a:srgbClr val="800000"/>
                </a:solidFill>
                <a:latin typeface="Cambria"/>
                <a:ea typeface="+mj-ea"/>
                <a:cs typeface="Cambria"/>
              </a:rPr>
            </a:br>
            <a:r>
              <a:rPr lang="fr-FR" sz="2000" dirty="0" err="1" smtClean="0">
                <a:latin typeface="Arial Black" pitchFamily="34" charset="0"/>
                <a:cs typeface="Times New Roman" pitchFamily="18" charset="0"/>
              </a:rPr>
              <a:t>Department</a:t>
            </a:r>
            <a:r>
              <a:rPr lang="fr-FR" sz="2000" dirty="0" smtClean="0">
                <a:latin typeface="Arial Black" pitchFamily="34" charset="0"/>
                <a:cs typeface="Times New Roman" pitchFamily="18" charset="0"/>
              </a:rPr>
              <a:t> of </a:t>
            </a:r>
            <a:r>
              <a:rPr lang="fr-FR" sz="2000" dirty="0" err="1" smtClean="0">
                <a:latin typeface="Arial Black" pitchFamily="34" charset="0"/>
                <a:cs typeface="Times New Roman" pitchFamily="18" charset="0"/>
              </a:rPr>
              <a:t>Physics</a:t>
            </a:r>
            <a:r>
              <a:rPr lang="fr-FR" sz="2000" dirty="0" smtClean="0">
                <a:latin typeface="Arial Black" pitchFamily="34" charset="0"/>
                <a:cs typeface="Times New Roman" pitchFamily="18" charset="0"/>
              </a:rPr>
              <a:t>, </a:t>
            </a:r>
            <a:r>
              <a:rPr lang="fr-FR" sz="2000" dirty="0" err="1" smtClean="0">
                <a:latin typeface="Arial Black" pitchFamily="34" charset="0"/>
                <a:cs typeface="Times New Roman" pitchFamily="18" charset="0"/>
              </a:rPr>
              <a:t>University</a:t>
            </a:r>
            <a:r>
              <a:rPr lang="fr-FR" sz="2000" dirty="0" smtClean="0">
                <a:latin typeface="Arial Black" pitchFamily="34" charset="0"/>
                <a:cs typeface="Times New Roman" pitchFamily="18" charset="0"/>
              </a:rPr>
              <a:t> of </a:t>
            </a:r>
            <a:r>
              <a:rPr lang="fr-FR" sz="2000" dirty="0" err="1" smtClean="0">
                <a:latin typeface="Arial Black" pitchFamily="34" charset="0"/>
                <a:cs typeface="Times New Roman" pitchFamily="18" charset="0"/>
              </a:rPr>
              <a:t>Yaounde</a:t>
            </a:r>
            <a:r>
              <a:rPr lang="fr-FR" sz="2000" dirty="0" smtClean="0">
                <a:latin typeface="Arial Black" pitchFamily="34" charset="0"/>
                <a:cs typeface="Times New Roman" pitchFamily="18" charset="0"/>
              </a:rPr>
              <a:t> 1</a:t>
            </a:r>
            <a:br>
              <a:rPr lang="fr-FR" sz="2000" dirty="0" smtClean="0">
                <a:latin typeface="Arial Black" pitchFamily="34" charset="0"/>
                <a:cs typeface="Times New Roman" pitchFamily="18" charset="0"/>
              </a:rPr>
            </a:br>
            <a:r>
              <a:rPr lang="fr-FR" sz="2000" dirty="0" err="1" smtClean="0">
                <a:latin typeface="Arial Black" pitchFamily="34" charset="0"/>
                <a:cs typeface="Times New Roman" pitchFamily="18" charset="0"/>
              </a:rPr>
              <a:t>Department</a:t>
            </a:r>
            <a:r>
              <a:rPr lang="fr-FR" sz="2000" dirty="0" smtClean="0">
                <a:latin typeface="Arial Black" pitchFamily="34" charset="0"/>
                <a:cs typeface="Times New Roman" pitchFamily="18" charset="0"/>
              </a:rPr>
              <a:t> of </a:t>
            </a:r>
            <a:r>
              <a:rPr lang="fr-FR" sz="2000" dirty="0" err="1" smtClean="0">
                <a:latin typeface="Arial Black" pitchFamily="34" charset="0"/>
                <a:cs typeface="Times New Roman" pitchFamily="18" charset="0"/>
              </a:rPr>
              <a:t>Renewable</a:t>
            </a:r>
            <a:r>
              <a:rPr lang="fr-FR" sz="2000" dirty="0" smtClean="0">
                <a:latin typeface="Arial Black" pitchFamily="34" charset="0"/>
                <a:cs typeface="Times New Roman" pitchFamily="18" charset="0"/>
              </a:rPr>
              <a:t> </a:t>
            </a:r>
            <a:r>
              <a:rPr lang="fr-FR" sz="2000" dirty="0" err="1" smtClean="0">
                <a:latin typeface="Arial Black" pitchFamily="34" charset="0"/>
                <a:cs typeface="Times New Roman" pitchFamily="18" charset="0"/>
              </a:rPr>
              <a:t>Energy</a:t>
            </a:r>
            <a:r>
              <a:rPr lang="fr-FR" sz="2000" dirty="0" smtClean="0">
                <a:latin typeface="Arial Black" pitchFamily="34" charset="0"/>
                <a:cs typeface="Times New Roman" pitchFamily="18" charset="0"/>
              </a:rPr>
              <a:t>, </a:t>
            </a:r>
            <a:r>
              <a:rPr lang="fr-FR" sz="2000" dirty="0" err="1" smtClean="0">
                <a:latin typeface="Arial Black" pitchFamily="34" charset="0"/>
                <a:cs typeface="Times New Roman" pitchFamily="18" charset="0"/>
              </a:rPr>
              <a:t>Higher</a:t>
            </a:r>
            <a:r>
              <a:rPr lang="fr-FR" sz="2000" dirty="0" smtClean="0">
                <a:latin typeface="Arial Black" pitchFamily="34" charset="0"/>
                <a:cs typeface="Times New Roman" pitchFamily="18" charset="0"/>
              </a:rPr>
              <a:t> </a:t>
            </a:r>
            <a:r>
              <a:rPr lang="fr-FR" sz="2000" dirty="0" err="1" smtClean="0">
                <a:latin typeface="Arial Black" pitchFamily="34" charset="0"/>
                <a:cs typeface="Times New Roman" pitchFamily="18" charset="0"/>
              </a:rPr>
              <a:t>Technical</a:t>
            </a:r>
            <a:r>
              <a:rPr lang="fr-FR" sz="2000" dirty="0" smtClean="0">
                <a:latin typeface="Arial Black" pitchFamily="34" charset="0"/>
                <a:cs typeface="Times New Roman" pitchFamily="18" charset="0"/>
              </a:rPr>
              <a:t> </a:t>
            </a:r>
            <a:r>
              <a:rPr lang="fr-FR" sz="2000" dirty="0" err="1" smtClean="0">
                <a:latin typeface="Arial Black" pitchFamily="34" charset="0"/>
                <a:cs typeface="Times New Roman" pitchFamily="18" charset="0"/>
              </a:rPr>
              <a:t>Teachers</a:t>
            </a:r>
            <a:r>
              <a:rPr lang="fr-FR" sz="2000" dirty="0" smtClean="0">
                <a:latin typeface="Arial Black" pitchFamily="34" charset="0"/>
                <a:cs typeface="Times New Roman" pitchFamily="18" charset="0"/>
              </a:rPr>
              <a:t>’ Training </a:t>
            </a:r>
            <a:r>
              <a:rPr lang="fr-FR" sz="2000" dirty="0" err="1" smtClean="0">
                <a:latin typeface="Arial Black" pitchFamily="34" charset="0"/>
                <a:cs typeface="Times New Roman" pitchFamily="18" charset="0"/>
              </a:rPr>
              <a:t>College</a:t>
            </a:r>
            <a:r>
              <a:rPr lang="fr-FR" sz="2000" dirty="0" smtClean="0">
                <a:latin typeface="Arial Black" pitchFamily="34" charset="0"/>
                <a:cs typeface="Times New Roman" pitchFamily="18" charset="0"/>
              </a:rPr>
              <a:t>, </a:t>
            </a:r>
            <a:r>
              <a:rPr lang="fr-FR" sz="2000" dirty="0" err="1" smtClean="0">
                <a:latin typeface="Arial Black" pitchFamily="34" charset="0"/>
                <a:cs typeface="Times New Roman" pitchFamily="18" charset="0"/>
              </a:rPr>
              <a:t>University</a:t>
            </a:r>
            <a:r>
              <a:rPr lang="fr-FR" sz="2000" dirty="0" smtClean="0">
                <a:latin typeface="Arial Black" pitchFamily="34" charset="0"/>
                <a:cs typeface="Times New Roman" pitchFamily="18" charset="0"/>
              </a:rPr>
              <a:t> of Buea </a:t>
            </a:r>
            <a:r>
              <a:rPr lang="fr-FR" sz="2000" dirty="0" err="1" smtClean="0">
                <a:latin typeface="Arial Black" pitchFamily="34" charset="0"/>
                <a:cs typeface="Times New Roman" pitchFamily="18" charset="0"/>
              </a:rPr>
              <a:t>Cameroon</a:t>
            </a:r>
            <a:r>
              <a:rPr lang="fr-FR" sz="3300" b="1" dirty="0" smtClean="0">
                <a:solidFill>
                  <a:srgbClr val="5A0000"/>
                </a:solidFill>
                <a:latin typeface="Arial Black"/>
                <a:ea typeface="+mj-ea"/>
                <a:cs typeface="Arial Black"/>
              </a:rPr>
              <a:t/>
            </a:r>
            <a:br>
              <a:rPr lang="fr-FR" sz="3300" b="1" dirty="0" smtClean="0">
                <a:solidFill>
                  <a:srgbClr val="5A0000"/>
                </a:solidFill>
                <a:latin typeface="Arial Black"/>
                <a:ea typeface="+mj-ea"/>
                <a:cs typeface="Arial Black"/>
              </a:rPr>
            </a:br>
            <a:r>
              <a:rPr lang="fr-FR" sz="3100" b="1" dirty="0" smtClean="0">
                <a:solidFill>
                  <a:srgbClr val="5A0000"/>
                </a:solidFill>
                <a:latin typeface="Cambria"/>
                <a:ea typeface="+mj-ea"/>
                <a:cs typeface="Cambria"/>
              </a:rPr>
              <a:t/>
            </a:r>
            <a:br>
              <a:rPr lang="fr-FR" sz="3100" b="1" dirty="0" smtClean="0">
                <a:solidFill>
                  <a:srgbClr val="5A0000"/>
                </a:solidFill>
                <a:latin typeface="Cambria"/>
                <a:ea typeface="+mj-ea"/>
                <a:cs typeface="Cambria"/>
              </a:rPr>
            </a:br>
            <a:r>
              <a:rPr lang="fr-FR" sz="2000" b="1" dirty="0" smtClean="0">
                <a:solidFill>
                  <a:srgbClr val="0A0548"/>
                </a:solidFill>
                <a:latin typeface="Arial Black" pitchFamily="34" charset="0"/>
                <a:cs typeface="Times New Roman" pitchFamily="18" charset="0"/>
              </a:rPr>
              <a:t>20-26th AUGUST 2017  IRIS WORKSHOP, PRETORIA   </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700" b="1" i="1" dirty="0" smtClean="0">
                <a:solidFill>
                  <a:schemeClr val="bg1">
                    <a:lumMod val="95000"/>
                    <a:lumOff val="5000"/>
                  </a:schemeClr>
                </a:solidFill>
                <a:latin typeface="Cambria"/>
                <a:ea typeface="+mj-ea"/>
                <a:cs typeface="Cambria"/>
              </a:rPr>
              <a:t> </a:t>
            </a:r>
            <a:endParaRPr lang="fr-FR" sz="2600" b="1" dirty="0">
              <a:solidFill>
                <a:srgbClr val="A1C4E3"/>
              </a:solidFill>
              <a:latin typeface="Cambria"/>
              <a:cs typeface="Cambria"/>
            </a:endParaRPr>
          </a:p>
        </p:txBody>
      </p:sp>
      <p:sp>
        <p:nvSpPr>
          <p:cNvPr id="3" name="Rectangle 1"/>
          <p:cNvSpPr>
            <a:spLocks noChangeArrowheads="1"/>
          </p:cNvSpPr>
          <p:nvPr/>
        </p:nvSpPr>
        <p:spPr bwMode="auto">
          <a:xfrm>
            <a:off x="2330062" y="44624"/>
            <a:ext cx="67784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2000" dirty="0" smtClean="0">
                <a:solidFill>
                  <a:schemeClr val="bg1"/>
                </a:solidFill>
                <a:latin typeface="Arial Black" pitchFamily="34" charset="0"/>
                <a:cs typeface="Times New Roman" pitchFamily="18" charset="0"/>
              </a:rPr>
              <a:t>IRIS WORKSHOP-  </a:t>
            </a:r>
            <a:r>
              <a:rPr lang="en-US" sz="2000" dirty="0" smtClean="0">
                <a:solidFill>
                  <a:schemeClr val="bg1"/>
                </a:solidFill>
                <a:latin typeface="Arial Black" pitchFamily="34" charset="0"/>
              </a:rPr>
              <a:t> “Managing Waveform Data</a:t>
            </a:r>
            <a:br>
              <a:rPr lang="en-US" sz="2000" dirty="0" smtClean="0">
                <a:solidFill>
                  <a:schemeClr val="bg1"/>
                </a:solidFill>
                <a:latin typeface="Arial Black" pitchFamily="34" charset="0"/>
              </a:rPr>
            </a:br>
            <a:r>
              <a:rPr lang="en-US" sz="2000" dirty="0" smtClean="0">
                <a:solidFill>
                  <a:schemeClr val="bg1"/>
                </a:solidFill>
                <a:latin typeface="Arial Black" pitchFamily="34" charset="0"/>
              </a:rPr>
              <a:t>and Related Metadata from Seismic Networks”  </a:t>
            </a:r>
            <a:r>
              <a:rPr kumimoji="0" lang="fr-FR" sz="2000" u="none" strike="noStrike" cap="none" normalizeH="0" baseline="0" dirty="0" smtClean="0">
                <a:ln>
                  <a:noFill/>
                </a:ln>
                <a:solidFill>
                  <a:schemeClr val="bg1"/>
                </a:solidFill>
                <a:latin typeface="Arial Black" pitchFamily="34" charset="0"/>
                <a:ea typeface="Calibri" pitchFamily="34" charset="0"/>
                <a:cs typeface="Times New Roman" pitchFamily="18" charset="0"/>
              </a:rPr>
              <a:t> </a:t>
            </a:r>
            <a:endParaRPr kumimoji="0" lang="fr-FR" sz="2000" u="none" strike="noStrike" cap="none" normalizeH="0" baseline="0" dirty="0" smtClean="0">
              <a:ln>
                <a:noFill/>
              </a:ln>
              <a:solidFill>
                <a:schemeClr val="bg1"/>
              </a:solidFill>
              <a:latin typeface="Arial Black" pitchFamily="34" charset="0"/>
              <a:cs typeface="Times New Roman" pitchFamily="18" charset="0"/>
            </a:endParaRPr>
          </a:p>
        </p:txBody>
      </p:sp>
      <p:pic>
        <p:nvPicPr>
          <p:cNvPr id="4" name="Picture 1"/>
          <p:cNvPicPr>
            <a:picLocks noChangeAspect="1" noChangeArrowheads="1"/>
          </p:cNvPicPr>
          <p:nvPr/>
        </p:nvPicPr>
        <p:blipFill>
          <a:blip r:embed="rId4"/>
          <a:srcRect/>
          <a:stretch>
            <a:fillRect/>
          </a:stretch>
        </p:blipFill>
        <p:spPr bwMode="auto">
          <a:xfrm>
            <a:off x="-1" y="-1"/>
            <a:ext cx="2330063" cy="1806713"/>
          </a:xfrm>
          <a:prstGeom prst="rect">
            <a:avLst/>
          </a:prstGeom>
          <a:noFill/>
          <a:ln w="9525">
            <a:noFill/>
            <a:miter lim="800000"/>
            <a:headEnd/>
            <a:tailEnd/>
          </a:ln>
        </p:spPr>
      </p:pic>
    </p:spTree>
    <p:extLst>
      <p:ext uri="{BB962C8B-B14F-4D97-AF65-F5344CB8AC3E}">
        <p14:creationId xmlns:p14="http://schemas.microsoft.com/office/powerpoint/2010/main" val="3132902585"/>
      </p:ext>
    </p:extLst>
  </p:cSld>
  <p:clrMapOvr>
    <a:masterClrMapping/>
  </p:clrMapOvr>
  <mc:AlternateContent xmlns:mc="http://schemas.openxmlformats.org/markup-compatibility/2006" xmlns:p14="http://schemas.microsoft.com/office/powerpoint/2010/main">
    <mc:Choice Requires="p14">
      <p:transition spd="slow" p14:dur="1500" advTm="1000">
        <p14:prism dir="u" isContent="1"/>
      </p:transition>
    </mc:Choice>
    <mc:Fallback xmlns="">
      <p:transition spd="slow" advTm="1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58688"/>
            <a:ext cx="9144000" cy="6898704"/>
          </a:xfrm>
        </p:spPr>
        <p:txBody>
          <a:bodyPr/>
          <a:lstStyle/>
          <a:p>
            <a:pPr algn="ctr"/>
            <a:r>
              <a:rPr lang="en-US" sz="2400" dirty="0" smtClean="0">
                <a:solidFill>
                  <a:srgbClr val="FF0000"/>
                </a:solidFill>
                <a:latin typeface="Arial Black" pitchFamily="34" charset="0"/>
              </a:rPr>
              <a:t>CONCLUDING STATEMENTS</a:t>
            </a:r>
            <a:br>
              <a:rPr lang="en-US" sz="2400" dirty="0" smtClean="0">
                <a:solidFill>
                  <a:srgbClr val="FF0000"/>
                </a:solidFill>
                <a:latin typeface="Arial Black" pitchFamily="34" charset="0"/>
              </a:rPr>
            </a:br>
            <a:r>
              <a:rPr lang="en-US" sz="2400" dirty="0">
                <a:solidFill>
                  <a:srgbClr val="FF0000"/>
                </a:solidFill>
                <a:latin typeface="Arial Black" pitchFamily="34" charset="0"/>
              </a:rPr>
              <a:t/>
            </a:r>
            <a:br>
              <a:rPr lang="en-US" sz="2400" dirty="0">
                <a:solidFill>
                  <a:srgbClr val="FF0000"/>
                </a:solidFill>
                <a:latin typeface="Arial Black" pitchFamily="34" charset="0"/>
              </a:rPr>
            </a:br>
            <a:r>
              <a:rPr lang="en-US" sz="1500" dirty="0" smtClean="0">
                <a:latin typeface="Arial Black" pitchFamily="34" charset="0"/>
              </a:rPr>
              <a:t>Cameroon </a:t>
            </a:r>
            <a:r>
              <a:rPr lang="en-US" sz="1500" dirty="0">
                <a:latin typeface="Arial Black" pitchFamily="34" charset="0"/>
              </a:rPr>
              <a:t>is affected by many local and regional tectonic structures.</a:t>
            </a:r>
            <a:br>
              <a:rPr lang="en-US" sz="1500" dirty="0">
                <a:latin typeface="Arial Black" pitchFamily="34" charset="0"/>
              </a:rPr>
            </a:br>
            <a:r>
              <a:rPr lang="en-US" sz="1500" dirty="0">
                <a:latin typeface="Arial Black" pitchFamily="34" charset="0"/>
              </a:rPr>
              <a:t> This work, which integrates the most recent seismic data, was undertaken in an attempt:</a:t>
            </a:r>
            <a:br>
              <a:rPr lang="en-US" sz="1500" dirty="0">
                <a:latin typeface="Arial Black" pitchFamily="34" charset="0"/>
              </a:rPr>
            </a:br>
            <a:r>
              <a:rPr lang="en-US" sz="1500" dirty="0">
                <a:latin typeface="Arial Black" pitchFamily="34" charset="0"/>
              </a:rPr>
              <a:t>- to analyze and interpret crustal structure and seismic activity. (three main domains) which are consistent with their contrasting tectonic environments</a:t>
            </a:r>
            <a:r>
              <a:rPr lang="en-US" sz="1500" dirty="0" smtClean="0">
                <a:latin typeface="Arial Black" pitchFamily="34" charset="0"/>
              </a:rPr>
              <a:t>.</a:t>
            </a:r>
            <a:br>
              <a:rPr lang="en-US" sz="1500" dirty="0" smtClean="0">
                <a:latin typeface="Arial Black" pitchFamily="34" charset="0"/>
              </a:rPr>
            </a:br>
            <a:r>
              <a:rPr lang="en-US" sz="1500" dirty="0">
                <a:latin typeface="Arial Black" pitchFamily="34" charset="0"/>
              </a:rPr>
              <a:t/>
            </a:r>
            <a:br>
              <a:rPr lang="en-US" sz="1500" dirty="0">
                <a:latin typeface="Arial Black" pitchFamily="34" charset="0"/>
              </a:rPr>
            </a:br>
            <a:r>
              <a:rPr lang="en-US" sz="1500" dirty="0">
                <a:latin typeface="Arial Black" pitchFamily="34" charset="0"/>
              </a:rPr>
              <a:t> Very thin crust in S-W Cameroon results principally from area’s location in a transition zone between continental crust to the East and oceanic crust of the Atlantic margin to the West</a:t>
            </a:r>
            <a:r>
              <a:rPr lang="en-US" sz="1500" dirty="0" smtClean="0">
                <a:latin typeface="Arial Black" pitchFamily="34" charset="0"/>
              </a:rPr>
              <a:t>.</a:t>
            </a:r>
            <a:br>
              <a:rPr lang="en-US" sz="1500" dirty="0" smtClean="0">
                <a:latin typeface="Arial Black" pitchFamily="34" charset="0"/>
              </a:rPr>
            </a:br>
            <a:r>
              <a:rPr lang="en-US" sz="1500" dirty="0" smtClean="0">
                <a:latin typeface="Arial Black" pitchFamily="34" charset="0"/>
              </a:rPr>
              <a:t> </a:t>
            </a:r>
            <a:r>
              <a:rPr lang="en-US" sz="1500" dirty="0">
                <a:latin typeface="Arial Black" pitchFamily="34" charset="0"/>
              </a:rPr>
              <a:t/>
            </a:r>
            <a:br>
              <a:rPr lang="en-US" sz="1500" dirty="0">
                <a:latin typeface="Arial Black" pitchFamily="34" charset="0"/>
              </a:rPr>
            </a:br>
            <a:r>
              <a:rPr lang="en-US" sz="1500" dirty="0">
                <a:latin typeface="Arial Black" pitchFamily="34" charset="0"/>
              </a:rPr>
              <a:t> The </a:t>
            </a:r>
            <a:r>
              <a:rPr lang="en-US" sz="1500" dirty="0" err="1">
                <a:latin typeface="Arial Black" pitchFamily="34" charset="0"/>
              </a:rPr>
              <a:t>Ntem</a:t>
            </a:r>
            <a:r>
              <a:rPr lang="en-US" sz="1500" dirty="0">
                <a:latin typeface="Arial Black" pitchFamily="34" charset="0"/>
              </a:rPr>
              <a:t> complex which has the highest crust thickness is the equilibrium created by the uprising of Cameroon Volcanic Line. Besides, according to the crustal thickness map, both </a:t>
            </a:r>
            <a:r>
              <a:rPr lang="en-US" sz="1500" dirty="0" err="1">
                <a:latin typeface="Arial Black" pitchFamily="34" charset="0"/>
              </a:rPr>
              <a:t>Ntem</a:t>
            </a:r>
            <a:r>
              <a:rPr lang="en-US" sz="1500" dirty="0">
                <a:latin typeface="Arial Black" pitchFamily="34" charset="0"/>
              </a:rPr>
              <a:t> complex and CVL appear to be parallel</a:t>
            </a:r>
            <a:r>
              <a:rPr lang="en-US" sz="1500" dirty="0" smtClean="0">
                <a:latin typeface="Arial Black" pitchFamily="34" charset="0"/>
              </a:rPr>
              <a:t>.</a:t>
            </a:r>
            <a:br>
              <a:rPr lang="en-US" sz="1500" dirty="0" smtClean="0">
                <a:latin typeface="Arial Black" pitchFamily="34" charset="0"/>
              </a:rPr>
            </a:br>
            <a:r>
              <a:rPr lang="en-US" sz="1500" dirty="0">
                <a:latin typeface="Arial Black" pitchFamily="34" charset="0"/>
              </a:rPr>
              <a:t/>
            </a:r>
            <a:br>
              <a:rPr lang="en-US" sz="1500" dirty="0">
                <a:latin typeface="Arial Black" pitchFamily="34" charset="0"/>
              </a:rPr>
            </a:br>
            <a:r>
              <a:rPr lang="en-US" sz="1500" dirty="0" smtClean="0">
                <a:latin typeface="Arial Black" pitchFamily="34" charset="0"/>
              </a:rPr>
              <a:t> </a:t>
            </a:r>
            <a:r>
              <a:rPr lang="en-US" sz="1500" dirty="0">
                <a:latin typeface="Arial Black" pitchFamily="34" charset="0"/>
              </a:rPr>
              <a:t/>
            </a:r>
            <a:br>
              <a:rPr lang="en-US" sz="1500" dirty="0">
                <a:latin typeface="Arial Black" pitchFamily="34" charset="0"/>
              </a:rPr>
            </a:br>
            <a:r>
              <a:rPr lang="en-US" sz="1500" dirty="0">
                <a:latin typeface="Arial Black" pitchFamily="34" charset="0"/>
              </a:rPr>
              <a:t> Four Seismic Source regions are identified; three in the Central Domain and one in the South domain.</a:t>
            </a:r>
            <a:br>
              <a:rPr lang="en-US" sz="1500" dirty="0">
                <a:latin typeface="Arial Black" pitchFamily="34" charset="0"/>
              </a:rPr>
            </a:br>
            <a:r>
              <a:rPr lang="en-US" sz="1500" dirty="0">
                <a:latin typeface="Arial Black" pitchFamily="34" charset="0"/>
              </a:rPr>
              <a:t> The distribution of seismic activity is particularly denser in the area of Mount Cameroon and related to the magmatic activity</a:t>
            </a:r>
            <a:r>
              <a:rPr lang="en-US" sz="1500" dirty="0" smtClean="0">
                <a:latin typeface="Arial Black" pitchFamily="34" charset="0"/>
              </a:rPr>
              <a:t>.</a:t>
            </a:r>
            <a:br>
              <a:rPr lang="en-US" sz="1500" dirty="0" smtClean="0">
                <a:latin typeface="Arial Black" pitchFamily="34" charset="0"/>
              </a:rPr>
            </a:br>
            <a:r>
              <a:rPr lang="en-US" sz="1500" dirty="0" smtClean="0">
                <a:latin typeface="Arial Black" pitchFamily="34" charset="0"/>
              </a:rPr>
              <a:t> </a:t>
            </a:r>
            <a:r>
              <a:rPr lang="en-US" sz="1500" dirty="0">
                <a:latin typeface="Arial Black" pitchFamily="34" charset="0"/>
              </a:rPr>
              <a:t/>
            </a:r>
            <a:br>
              <a:rPr lang="en-US" sz="1500" dirty="0">
                <a:latin typeface="Arial Black" pitchFamily="34" charset="0"/>
              </a:rPr>
            </a:br>
            <a:r>
              <a:rPr lang="en-US" sz="1500" dirty="0">
                <a:latin typeface="Arial Black" pitchFamily="34" charset="0"/>
              </a:rPr>
              <a:t>Elsewhere the seismicity, as induced by the tectonic activity, is weak to moderate. </a:t>
            </a:r>
            <a:br>
              <a:rPr lang="en-US" sz="1500" dirty="0">
                <a:latin typeface="Arial Black" pitchFamily="34" charset="0"/>
              </a:rPr>
            </a:br>
            <a:r>
              <a:rPr lang="en-US" sz="1500" dirty="0">
                <a:latin typeface="Arial Black" pitchFamily="34" charset="0"/>
              </a:rPr>
              <a:t> </a:t>
            </a:r>
            <a:r>
              <a:rPr lang="en-US" sz="1500" dirty="0" err="1">
                <a:latin typeface="Arial Black" pitchFamily="34" charset="0"/>
              </a:rPr>
              <a:t>Sanaga</a:t>
            </a:r>
            <a:r>
              <a:rPr lang="en-US" sz="1500" dirty="0">
                <a:latin typeface="Arial Black" pitchFamily="34" charset="0"/>
              </a:rPr>
              <a:t> Source Region is characterized by events with 33 km depth for 35 km of Crust thickness in this area; that allows one to think that the faults segments are deep for about 33 km. </a:t>
            </a:r>
            <a:br>
              <a:rPr lang="en-US" sz="1500" dirty="0">
                <a:latin typeface="Arial Black" pitchFamily="34" charset="0"/>
              </a:rPr>
            </a:br>
            <a:r>
              <a:rPr lang="en-US" sz="1500" dirty="0">
                <a:latin typeface="Arial Black" pitchFamily="34" charset="0"/>
              </a:rPr>
              <a:t>An event with 33 km depth in Congo </a:t>
            </a:r>
            <a:r>
              <a:rPr lang="en-US" sz="1500" dirty="0" err="1">
                <a:latin typeface="Arial Black" pitchFamily="34" charset="0"/>
              </a:rPr>
              <a:t>Craton</a:t>
            </a:r>
            <a:r>
              <a:rPr lang="en-US" sz="1500" dirty="0">
                <a:latin typeface="Arial Black" pitchFamily="34" charset="0"/>
              </a:rPr>
              <a:t> Source Region allows also predicting deep faults.</a:t>
            </a:r>
            <a:br>
              <a:rPr lang="en-US" sz="1500" dirty="0">
                <a:latin typeface="Arial Black" pitchFamily="34" charset="0"/>
              </a:rPr>
            </a:br>
            <a:endParaRPr lang="en-US" sz="1500" dirty="0">
              <a:latin typeface="Arial Black" pitchFamily="34" charset="0"/>
            </a:endParaRPr>
          </a:p>
        </p:txBody>
      </p:sp>
    </p:spTree>
    <p:extLst>
      <p:ext uri="{BB962C8B-B14F-4D97-AF65-F5344CB8AC3E}">
        <p14:creationId xmlns:p14="http://schemas.microsoft.com/office/powerpoint/2010/main" val="2620111493"/>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00744596"/>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5496" y="54922"/>
            <a:ext cx="2089730" cy="1789902"/>
            <a:chOff x="26875" y="1283267"/>
            <a:chExt cx="4248446" cy="3945957"/>
          </a:xfrm>
          <a:scene3d>
            <a:camera prst="orthographicFront">
              <a:rot lat="0" lon="0" rev="0"/>
            </a:camera>
            <a:lightRig rig="glow" dir="tl">
              <a:rot lat="0" lon="0" rev="19800000"/>
            </a:lightRig>
          </a:scene3d>
        </p:grpSpPr>
        <p:sp>
          <p:nvSpPr>
            <p:cNvPr id="6" name="Oval 5"/>
            <p:cNvSpPr/>
            <p:nvPr/>
          </p:nvSpPr>
          <p:spPr>
            <a:xfrm>
              <a:off x="26875" y="1283267"/>
              <a:ext cx="4248446" cy="3945957"/>
            </a:xfrm>
            <a:prstGeom prst="ellipse">
              <a:avLst/>
            </a:prstGeom>
            <a:blipFill rotWithShape="0">
              <a:blip r:embed="rId7"/>
              <a:stretch>
                <a:fillRect/>
              </a:stretch>
            </a:blipFill>
            <a:ln w="38100">
              <a:solidFill>
                <a:srgbClr val="FF0000"/>
              </a:solidFill>
            </a:ln>
            <a:effectLst>
              <a:innerShdw blurRad="63500" dist="50800" dir="13500000">
                <a:schemeClr val="bg2">
                  <a:lumMod val="40000"/>
                  <a:lumOff val="60000"/>
                  <a:alpha val="50000"/>
                </a:schemeClr>
              </a:innerShdw>
            </a:effectLst>
            <a:sp3d prstMaterial="metal">
              <a:bevelT w="38100" h="38100" prst="relaxedInset"/>
              <a:bevelB w="25400" h="69850" prst="relaxedInset"/>
            </a:sp3d>
          </p:spPr>
          <p:style>
            <a:lnRef idx="0">
              <a:scrgbClr r="0" g="0" b="0"/>
            </a:lnRef>
            <a:fillRef idx="3">
              <a:scrgbClr r="0" g="0" b="0"/>
            </a:fillRef>
            <a:effectRef idx="2">
              <a:scrgbClr r="0" g="0" b="0"/>
            </a:effectRef>
            <a:fontRef idx="minor">
              <a:schemeClr val="lt1"/>
            </a:fontRef>
          </p:style>
        </p:sp>
        <p:sp>
          <p:nvSpPr>
            <p:cNvPr id="7" name="Oval 4"/>
            <p:cNvSpPr/>
            <p:nvPr/>
          </p:nvSpPr>
          <p:spPr>
            <a:xfrm>
              <a:off x="649046" y="1861139"/>
              <a:ext cx="3004104" cy="27902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endParaRPr lang="en-US" sz="3200" kern="1200" dirty="0"/>
            </a:p>
          </p:txBody>
        </p:sp>
      </p:grpSp>
      <p:grpSp>
        <p:nvGrpSpPr>
          <p:cNvPr id="9" name="Group 8"/>
          <p:cNvGrpSpPr/>
          <p:nvPr/>
        </p:nvGrpSpPr>
        <p:grpSpPr>
          <a:xfrm>
            <a:off x="5959978" y="0"/>
            <a:ext cx="3103825" cy="1196751"/>
            <a:chOff x="5754009" y="1497286"/>
            <a:chExt cx="3190384" cy="1087494"/>
          </a:xfrm>
          <a:scene3d>
            <a:camera prst="orthographicFront">
              <a:rot lat="0" lon="0" rev="0"/>
            </a:camera>
            <a:lightRig rig="glow" dir="tl">
              <a:rot lat="0" lon="0" rev="19800000"/>
            </a:lightRig>
          </a:scene3d>
        </p:grpSpPr>
        <p:sp>
          <p:nvSpPr>
            <p:cNvPr id="10" name="Rounded Rectangle 9"/>
            <p:cNvSpPr/>
            <p:nvPr/>
          </p:nvSpPr>
          <p:spPr>
            <a:xfrm>
              <a:off x="5754009" y="1565467"/>
              <a:ext cx="3190384" cy="1019313"/>
            </a:xfrm>
            <a:prstGeom prst="roundRect">
              <a:avLst>
                <a:gd name="adj" fmla="val 10000"/>
              </a:avLst>
            </a:prstGeom>
            <a:solidFill>
              <a:srgbClr val="0000FF"/>
            </a:solidFill>
            <a:ln w="38100">
              <a:solidFill>
                <a:srgbClr val="FF0000">
                  <a:alpha val="51000"/>
                </a:srgbClr>
              </a:solidFill>
            </a:ln>
            <a:sp3d prstMaterial="metal">
              <a:bevelT w="38100" h="38100" prst="relaxedInset"/>
              <a:bevelB w="25400" h="6985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1" name="Rounded Rectangle 4"/>
            <p:cNvSpPr/>
            <p:nvPr/>
          </p:nvSpPr>
          <p:spPr>
            <a:xfrm>
              <a:off x="5754009" y="1497286"/>
              <a:ext cx="3145684" cy="863154"/>
            </a:xfrm>
            <a:prstGeom prst="rect">
              <a:avLst/>
            </a:prstGeom>
            <a:ln>
              <a:solidFill>
                <a:srgbClr val="FF0000">
                  <a:alpha val="0"/>
                </a:srgbClr>
              </a:solid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endParaRPr lang="en-GB" sz="2800" b="1" kern="1200" dirty="0" smtClean="0">
                <a:latin typeface="Arial Black"/>
                <a:cs typeface="Arial Black"/>
              </a:endParaRPr>
            </a:p>
            <a:p>
              <a:pPr lvl="0" algn="ctr" defTabSz="1422400">
                <a:lnSpc>
                  <a:spcPct val="90000"/>
                </a:lnSpc>
                <a:spcAft>
                  <a:spcPct val="35000"/>
                </a:spcAft>
              </a:pPr>
              <a:r>
                <a:rPr lang="en-US" sz="2800" b="1" dirty="0" smtClean="0">
                  <a:latin typeface="Arial Black"/>
                  <a:cs typeface="Arial Black"/>
                </a:rPr>
                <a:t>CONCLUSION</a:t>
              </a:r>
              <a:endParaRPr lang="en-US" sz="2800" b="1" dirty="0">
                <a:latin typeface="Arial Black"/>
                <a:cs typeface="Arial Black"/>
              </a:endParaRPr>
            </a:p>
          </p:txBody>
        </p:sp>
      </p:grpSp>
      <p:sp>
        <p:nvSpPr>
          <p:cNvPr id="12" name="Left Arrow 11"/>
          <p:cNvSpPr/>
          <p:nvPr/>
        </p:nvSpPr>
        <p:spPr>
          <a:xfrm rot="10535516" flipV="1">
            <a:off x="2122830" y="476673"/>
            <a:ext cx="3835890" cy="354052"/>
          </a:xfrm>
          <a:prstGeom prst="leftArrow">
            <a:avLst>
              <a:gd name="adj1" fmla="val 60000"/>
              <a:gd name="adj2" fmla="val 50000"/>
            </a:avLst>
          </a:prstGeom>
          <a:solidFill>
            <a:srgbClr val="FF0000">
              <a:alpha val="64000"/>
            </a:srgbClr>
          </a:solidFill>
          <a:scene3d>
            <a:camera prst="orthographicFront">
              <a:rot lat="0" lon="0" rev="0"/>
            </a:camera>
            <a:lightRig rig="glow" dir="tl">
              <a:rot lat="0" lon="0" rev="19800000"/>
            </a:lightRig>
          </a:scene3d>
          <a:sp3d prstMaterial="metal">
            <a:bevelT w="38100" h="38100" prst="relaxedInset"/>
            <a:bevelB w="25400" h="69850" prst="relaxedInset"/>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3" name="TextBox 12"/>
          <p:cNvSpPr txBox="1"/>
          <p:nvPr/>
        </p:nvSpPr>
        <p:spPr>
          <a:xfrm>
            <a:off x="35496" y="1955501"/>
            <a:ext cx="8912812" cy="4425827"/>
          </a:xfrm>
          <a:prstGeom prst="rect">
            <a:avLst/>
          </a:prstGeom>
          <a:noFill/>
        </p:spPr>
        <p:txBody>
          <a:bodyPr wrap="square" rtlCol="0">
            <a:spAutoFit/>
          </a:bodyPr>
          <a:lstStyle/>
          <a:p>
            <a:pPr algn="ctr">
              <a:spcBef>
                <a:spcPts val="600"/>
              </a:spcBef>
            </a:pPr>
            <a:r>
              <a:rPr lang="en-US" sz="1700" b="1" dirty="0" smtClean="0">
                <a:solidFill>
                  <a:srgbClr val="FF0000"/>
                </a:solidFill>
                <a:latin typeface="Arial Black"/>
                <a:cs typeface="Arial Black"/>
              </a:rPr>
              <a:t>            </a:t>
            </a:r>
            <a:endParaRPr lang="en-US" sz="1700" b="1" dirty="0">
              <a:latin typeface="Arial Black"/>
              <a:cs typeface="Arial Black"/>
            </a:endParaRPr>
          </a:p>
          <a:p>
            <a:pPr marL="342900" indent="-342900" algn="just">
              <a:buFont typeface="Wingdings" charset="2"/>
              <a:buChar char="q"/>
            </a:pPr>
            <a:r>
              <a:rPr lang="en-US" sz="2400" b="1" dirty="0">
                <a:latin typeface="Arial Black"/>
                <a:cs typeface="Arial Black"/>
              </a:rPr>
              <a:t> The tectonic units </a:t>
            </a:r>
            <a:r>
              <a:rPr lang="en-US" sz="2400" b="1" dirty="0" smtClean="0">
                <a:latin typeface="Arial Black"/>
                <a:cs typeface="Arial Black"/>
              </a:rPr>
              <a:t>of entire Cameroon </a:t>
            </a:r>
            <a:r>
              <a:rPr lang="en-US" sz="2400" b="1" dirty="0">
                <a:latin typeface="Arial Black"/>
                <a:cs typeface="Arial Black"/>
              </a:rPr>
              <a:t>are composed of many small-scale </a:t>
            </a:r>
            <a:r>
              <a:rPr lang="en-US" sz="2400" b="1" dirty="0" smtClean="0">
                <a:latin typeface="Arial Black"/>
                <a:cs typeface="Arial Black"/>
              </a:rPr>
              <a:t>faults, making </a:t>
            </a:r>
            <a:r>
              <a:rPr lang="en-US" sz="2400" b="1" dirty="0">
                <a:latin typeface="Arial Black"/>
                <a:cs typeface="Arial Black"/>
              </a:rPr>
              <a:t>the crustal structures very complicated</a:t>
            </a:r>
            <a:r>
              <a:rPr lang="en-US" sz="2400" b="1" dirty="0" smtClean="0">
                <a:latin typeface="Arial Black"/>
                <a:cs typeface="Arial Black"/>
              </a:rPr>
              <a:t>.</a:t>
            </a:r>
          </a:p>
          <a:p>
            <a:pPr marL="342900" indent="-342900" algn="just">
              <a:lnSpc>
                <a:spcPct val="90000"/>
              </a:lnSpc>
              <a:buFont typeface="Wingdings" charset="2"/>
              <a:buChar char="q"/>
            </a:pPr>
            <a:endParaRPr lang="en-US" sz="2400" b="1" dirty="0">
              <a:latin typeface="Arial Black"/>
              <a:cs typeface="Arial Black"/>
            </a:endParaRPr>
          </a:p>
          <a:p>
            <a:pPr marL="342900" indent="-342900" algn="just">
              <a:lnSpc>
                <a:spcPct val="50000"/>
              </a:lnSpc>
              <a:buFont typeface="Wingdings" charset="2"/>
              <a:buChar char="q"/>
            </a:pPr>
            <a:endParaRPr lang="en-US" sz="2400" b="1" dirty="0">
              <a:latin typeface="Arial Black"/>
              <a:cs typeface="Arial Black"/>
            </a:endParaRPr>
          </a:p>
          <a:p>
            <a:pPr marL="342900" indent="-342900" algn="just">
              <a:spcBef>
                <a:spcPts val="600"/>
              </a:spcBef>
              <a:buFont typeface="Wingdings" charset="2"/>
              <a:buChar char="q"/>
            </a:pPr>
            <a:r>
              <a:rPr lang="en-GB" sz="2400" b="1" dirty="0">
                <a:latin typeface="Arial Black"/>
                <a:cs typeface="Arial Black"/>
              </a:rPr>
              <a:t>The present-day deformation in Cameroon is mainly driven by the shallow deformation along some pre-existing faults. </a:t>
            </a:r>
            <a:endParaRPr lang="en-GB" sz="2400" b="1" dirty="0" smtClean="0">
              <a:latin typeface="Arial Black"/>
              <a:cs typeface="Arial Black"/>
            </a:endParaRPr>
          </a:p>
          <a:p>
            <a:pPr algn="just">
              <a:spcBef>
                <a:spcPts val="600"/>
              </a:spcBef>
            </a:pPr>
            <a:endParaRPr lang="en-GB" sz="2400" b="1" dirty="0">
              <a:latin typeface="Arial Black"/>
              <a:cs typeface="Arial Black"/>
            </a:endParaRPr>
          </a:p>
          <a:p>
            <a:pPr marL="342900" indent="-342900" algn="just">
              <a:spcBef>
                <a:spcPts val="600"/>
              </a:spcBef>
              <a:buFont typeface="Wingdings" charset="2"/>
              <a:buChar char="q"/>
            </a:pPr>
            <a:r>
              <a:rPr lang="en-US" sz="2400" b="1" dirty="0" smtClean="0">
                <a:latin typeface="Arial Black"/>
                <a:cs typeface="Arial Black"/>
              </a:rPr>
              <a:t>The CVL </a:t>
            </a:r>
            <a:r>
              <a:rPr lang="en-US" sz="2400" b="1" dirty="0">
                <a:latin typeface="Arial Black"/>
                <a:cs typeface="Arial Black"/>
              </a:rPr>
              <a:t>is seismically </a:t>
            </a:r>
            <a:r>
              <a:rPr lang="en-US" sz="2400" b="1" dirty="0" smtClean="0">
                <a:latin typeface="Arial Black"/>
                <a:cs typeface="Arial Black"/>
              </a:rPr>
              <a:t>active with continuous occurrence </a:t>
            </a:r>
            <a:r>
              <a:rPr lang="en-US" sz="2400" b="1" dirty="0">
                <a:latin typeface="Arial Black"/>
                <a:cs typeface="Arial Black"/>
              </a:rPr>
              <a:t>of earthquakes </a:t>
            </a:r>
            <a:r>
              <a:rPr lang="fr-CA" sz="2400" b="1" dirty="0" smtClean="0">
                <a:latin typeface="Arial Black"/>
                <a:cs typeface="Arial Black"/>
              </a:rPr>
              <a:t>of M </a:t>
            </a:r>
            <a:r>
              <a:rPr lang="fr-CA" sz="2400" b="1" dirty="0">
                <a:latin typeface="Arial Black"/>
                <a:cs typeface="Arial Black"/>
              </a:rPr>
              <a:t>&lt; </a:t>
            </a:r>
            <a:r>
              <a:rPr lang="fr-CA" sz="2400" b="1" dirty="0" smtClean="0">
                <a:latin typeface="Arial Black"/>
                <a:cs typeface="Arial Black"/>
              </a:rPr>
              <a:t>5.</a:t>
            </a:r>
            <a:r>
              <a:rPr lang="en-US" sz="2400" b="1" dirty="0" smtClean="0">
                <a:latin typeface="Arial Black"/>
                <a:cs typeface="Arial Black"/>
              </a:rPr>
              <a:t>    </a:t>
            </a:r>
            <a:endParaRPr lang="en-US" sz="2400" b="1" dirty="0">
              <a:latin typeface="Arial Black"/>
              <a:cs typeface="Arial Black"/>
            </a:endParaRPr>
          </a:p>
        </p:txBody>
      </p:sp>
      <p:sp>
        <p:nvSpPr>
          <p:cNvPr id="2" name="TextBox 1"/>
          <p:cNvSpPr txBox="1"/>
          <p:nvPr/>
        </p:nvSpPr>
        <p:spPr>
          <a:xfrm>
            <a:off x="10176933" y="47074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6334633"/>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508104" y="-531439"/>
            <a:ext cx="3555699" cy="1721545"/>
            <a:chOff x="5754009" y="761322"/>
            <a:chExt cx="3190384" cy="2019819"/>
          </a:xfrm>
          <a:scene3d>
            <a:camera prst="orthographicFront">
              <a:rot lat="0" lon="0" rev="0"/>
            </a:camera>
            <a:lightRig rig="glow" dir="tl">
              <a:rot lat="0" lon="0" rev="19800000"/>
            </a:lightRig>
          </a:scene3d>
        </p:grpSpPr>
        <p:sp>
          <p:nvSpPr>
            <p:cNvPr id="14" name="Rounded Rectangle 13"/>
            <p:cNvSpPr/>
            <p:nvPr/>
          </p:nvSpPr>
          <p:spPr>
            <a:xfrm>
              <a:off x="5754009" y="1521677"/>
              <a:ext cx="3190384" cy="1259464"/>
            </a:xfrm>
            <a:prstGeom prst="roundRect">
              <a:avLst>
                <a:gd name="adj" fmla="val 10000"/>
              </a:avLst>
            </a:prstGeom>
            <a:solidFill>
              <a:srgbClr val="0000FF"/>
            </a:solidFill>
            <a:ln w="38100">
              <a:solidFill>
                <a:srgbClr val="FF0000">
                  <a:alpha val="51000"/>
                </a:srgbClr>
              </a:solidFill>
            </a:ln>
            <a:sp3d prstMaterial="metal">
              <a:bevelT w="38100" h="38100" prst="relaxedInset"/>
              <a:bevelB w="25400" h="6985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5" name="Rounded Rectangle 4"/>
            <p:cNvSpPr/>
            <p:nvPr/>
          </p:nvSpPr>
          <p:spPr>
            <a:xfrm>
              <a:off x="5754009" y="761322"/>
              <a:ext cx="3145684" cy="1197782"/>
            </a:xfrm>
            <a:prstGeom prst="rect">
              <a:avLst/>
            </a:prstGeom>
            <a:ln>
              <a:solidFill>
                <a:srgbClr val="FF0000">
                  <a:alpha val="0"/>
                </a:srgbClr>
              </a:solidFill>
            </a:ln>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endParaRPr lang="en-GB" sz="3000" b="1" kern="1200" dirty="0" smtClean="0">
                <a:latin typeface="Cambria"/>
                <a:cs typeface="Cambria"/>
              </a:endParaRPr>
            </a:p>
            <a:p>
              <a:pPr lvl="0" algn="ctr" defTabSz="1422400">
                <a:lnSpc>
                  <a:spcPct val="90000"/>
                </a:lnSpc>
                <a:spcBef>
                  <a:spcPct val="0"/>
                </a:spcBef>
                <a:spcAft>
                  <a:spcPct val="35000"/>
                </a:spcAft>
              </a:pPr>
              <a:endParaRPr lang="en-GB" sz="3000" b="1" dirty="0">
                <a:latin typeface="Cambria"/>
                <a:cs typeface="Cambria"/>
              </a:endParaRPr>
            </a:p>
            <a:p>
              <a:pPr lvl="0" algn="ctr" defTabSz="1422400">
                <a:lnSpc>
                  <a:spcPct val="90000"/>
                </a:lnSpc>
                <a:spcAft>
                  <a:spcPct val="35000"/>
                </a:spcAft>
              </a:pPr>
              <a:r>
                <a:rPr lang="en-US" sz="2800" b="1" dirty="0">
                  <a:latin typeface="Arial Black"/>
                  <a:cs typeface="Arial Black"/>
                </a:rPr>
                <a:t>FUTURE PLANS</a:t>
              </a:r>
            </a:p>
          </p:txBody>
        </p:sp>
      </p:grpSp>
      <p:sp>
        <p:nvSpPr>
          <p:cNvPr id="19" name="Left Arrow 18"/>
          <p:cNvSpPr/>
          <p:nvPr/>
        </p:nvSpPr>
        <p:spPr>
          <a:xfrm rot="10800000">
            <a:off x="1840438" y="486895"/>
            <a:ext cx="3630962" cy="421824"/>
          </a:xfrm>
          <a:prstGeom prst="leftArrow">
            <a:avLst>
              <a:gd name="adj1" fmla="val 60000"/>
              <a:gd name="adj2" fmla="val 50000"/>
            </a:avLst>
          </a:prstGeom>
          <a:solidFill>
            <a:srgbClr val="FF0000">
              <a:alpha val="64000"/>
            </a:srgbClr>
          </a:solidFill>
          <a:scene3d>
            <a:camera prst="orthographicFront">
              <a:rot lat="0" lon="0" rev="0"/>
            </a:camera>
            <a:lightRig rig="glow" dir="tl">
              <a:rot lat="0" lon="0" rev="19800000"/>
            </a:lightRig>
          </a:scene3d>
          <a:sp3d prstMaterial="metal">
            <a:bevelT w="38100" h="38100" prst="relaxedInset"/>
            <a:bevelB w="25400" h="69850" prst="relaxedInset"/>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 name="TextBox 1"/>
          <p:cNvSpPr txBox="1"/>
          <p:nvPr/>
        </p:nvSpPr>
        <p:spPr>
          <a:xfrm>
            <a:off x="179511" y="1781288"/>
            <a:ext cx="8856985" cy="4672048"/>
          </a:xfrm>
          <a:prstGeom prst="rect">
            <a:avLst/>
          </a:prstGeom>
          <a:noFill/>
        </p:spPr>
        <p:txBody>
          <a:bodyPr wrap="square" rtlCol="0">
            <a:spAutoFit/>
          </a:bodyPr>
          <a:lstStyle/>
          <a:p>
            <a:pPr algn="just"/>
            <a:r>
              <a:rPr lang="en-US" dirty="0">
                <a:latin typeface="Arial Black"/>
                <a:cs typeface="Arial Black"/>
              </a:rPr>
              <a:t> </a:t>
            </a:r>
            <a:endParaRPr lang="en-US" dirty="0" smtClean="0">
              <a:latin typeface="Arial Black"/>
              <a:cs typeface="Arial Black"/>
            </a:endParaRPr>
          </a:p>
          <a:p>
            <a:pPr algn="ctr"/>
            <a:endParaRPr lang="en-US" b="1" dirty="0">
              <a:solidFill>
                <a:srgbClr val="FF0000"/>
              </a:solidFill>
              <a:latin typeface="Arial Black"/>
              <a:cs typeface="Arial Black"/>
            </a:endParaRPr>
          </a:p>
          <a:p>
            <a:pPr marL="457200" indent="-457200" algn="just">
              <a:lnSpc>
                <a:spcPct val="120000"/>
              </a:lnSpc>
              <a:buFont typeface="Wingdings" charset="2"/>
              <a:buChar char="q"/>
            </a:pPr>
            <a:endParaRPr lang="en-US" b="1" dirty="0" smtClean="0">
              <a:latin typeface="Arial Black"/>
              <a:cs typeface="Arial Black"/>
            </a:endParaRPr>
          </a:p>
          <a:p>
            <a:pPr algn="just">
              <a:lnSpc>
                <a:spcPct val="120000"/>
              </a:lnSpc>
            </a:pPr>
            <a:endParaRPr lang="en-US" b="1" dirty="0">
              <a:latin typeface="Arial Black"/>
              <a:cs typeface="Arial Black"/>
            </a:endParaRPr>
          </a:p>
          <a:p>
            <a:pPr marL="457200" indent="-457200" algn="just">
              <a:lnSpc>
                <a:spcPct val="120000"/>
              </a:lnSpc>
              <a:buFont typeface="Wingdings" charset="2"/>
              <a:buChar char="q"/>
            </a:pPr>
            <a:r>
              <a:rPr lang="en-US" sz="2600" b="1" dirty="0" smtClean="0">
                <a:latin typeface="Arial Black"/>
                <a:cs typeface="Arial Black"/>
              </a:rPr>
              <a:t>Study the real time deformation of the CVL through a high resolution dataset</a:t>
            </a:r>
          </a:p>
          <a:p>
            <a:pPr marL="457200" indent="-457200" algn="just">
              <a:lnSpc>
                <a:spcPct val="120000"/>
              </a:lnSpc>
              <a:buFont typeface="Wingdings" charset="2"/>
              <a:buChar char="q"/>
            </a:pPr>
            <a:endParaRPr lang="en-US" sz="2600" b="1" dirty="0" smtClean="0">
              <a:latin typeface="Arial Black"/>
              <a:cs typeface="Arial Black"/>
            </a:endParaRPr>
          </a:p>
          <a:p>
            <a:pPr algn="just">
              <a:lnSpc>
                <a:spcPct val="120000"/>
              </a:lnSpc>
            </a:pPr>
            <a:endParaRPr lang="en-US" sz="2600" b="1" dirty="0">
              <a:latin typeface="Arial Black"/>
              <a:cs typeface="Arial Black"/>
            </a:endParaRPr>
          </a:p>
          <a:p>
            <a:pPr marL="457200" indent="-457200" algn="just">
              <a:lnSpc>
                <a:spcPct val="120000"/>
              </a:lnSpc>
              <a:buFont typeface="Wingdings" charset="2"/>
              <a:buChar char="q"/>
            </a:pPr>
            <a:r>
              <a:rPr lang="en-US" sz="2600" b="1" dirty="0" smtClean="0">
                <a:latin typeface="Arial Black"/>
                <a:cs typeface="Arial Black"/>
              </a:rPr>
              <a:t>More collaboration in analyzing the geodynamics of the CVL to stop various debate on the origin of the CVL.</a:t>
            </a:r>
          </a:p>
        </p:txBody>
      </p:sp>
      <p:pic>
        <p:nvPicPr>
          <p:cNvPr id="9" name="Picture 8"/>
          <p:cNvPicPr>
            <a:picLocks noChangeAspect="1"/>
          </p:cNvPicPr>
          <p:nvPr/>
        </p:nvPicPr>
        <p:blipFill>
          <a:blip r:embed="rId3"/>
          <a:stretch>
            <a:fillRect/>
          </a:stretch>
        </p:blipFill>
        <p:spPr>
          <a:xfrm>
            <a:off x="35495" y="44624"/>
            <a:ext cx="2304257" cy="1886281"/>
          </a:xfrm>
          <a:prstGeom prst="rect">
            <a:avLst/>
          </a:prstGeom>
        </p:spPr>
      </p:pic>
      <p:sp>
        <p:nvSpPr>
          <p:cNvPr id="10" name="TextBox 9"/>
          <p:cNvSpPr txBox="1"/>
          <p:nvPr/>
        </p:nvSpPr>
        <p:spPr>
          <a:xfrm>
            <a:off x="-564396" y="3512300"/>
            <a:ext cx="184666" cy="369332"/>
          </a:xfrm>
          <a:prstGeom prst="rect">
            <a:avLst/>
          </a:prstGeom>
          <a:noFill/>
        </p:spPr>
        <p:txBody>
          <a:bodyPr wrap="none" rtlCol="0">
            <a:spAutoFit/>
          </a:bodyPr>
          <a:lstStyle/>
          <a:p>
            <a:endParaRPr lang="en-US" dirty="0"/>
          </a:p>
        </p:txBody>
      </p:sp>
      <p:sp>
        <p:nvSpPr>
          <p:cNvPr id="6" name="TextBox 5"/>
          <p:cNvSpPr txBox="1"/>
          <p:nvPr/>
        </p:nvSpPr>
        <p:spPr>
          <a:xfrm>
            <a:off x="7884368" y="7240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103247"/>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096418" y="3339821"/>
            <a:ext cx="184666" cy="369332"/>
          </a:xfrm>
          <a:prstGeom prst="rect">
            <a:avLst/>
          </a:prstGeom>
          <a:noFill/>
        </p:spPr>
        <p:txBody>
          <a:bodyPr wrap="none" rtlCol="0">
            <a:spAutoFit/>
          </a:bodyPr>
          <a:lstStyle/>
          <a:p>
            <a:endParaRPr lang="en-US" dirty="0"/>
          </a:p>
        </p:txBody>
      </p:sp>
      <p:sp>
        <p:nvSpPr>
          <p:cNvPr id="5" name="TextBox 4"/>
          <p:cNvSpPr txBox="1"/>
          <p:nvPr/>
        </p:nvSpPr>
        <p:spPr>
          <a:xfrm>
            <a:off x="10676492" y="3606379"/>
            <a:ext cx="184666" cy="369332"/>
          </a:xfrm>
          <a:prstGeom prst="rect">
            <a:avLst/>
          </a:prstGeom>
          <a:noFill/>
        </p:spPr>
        <p:txBody>
          <a:bodyPr wrap="none" rtlCol="0">
            <a:spAutoFit/>
          </a:bodyPr>
          <a:lstStyle/>
          <a:p>
            <a:endParaRPr lang="en-US" dirty="0"/>
          </a:p>
        </p:txBody>
      </p:sp>
      <p:sp>
        <p:nvSpPr>
          <p:cNvPr id="6" name="TextBox 5"/>
          <p:cNvSpPr txBox="1"/>
          <p:nvPr/>
        </p:nvSpPr>
        <p:spPr>
          <a:xfrm>
            <a:off x="9735832" y="4092456"/>
            <a:ext cx="184666" cy="369332"/>
          </a:xfrm>
          <a:prstGeom prst="rect">
            <a:avLst/>
          </a:prstGeom>
          <a:noFill/>
        </p:spPr>
        <p:txBody>
          <a:bodyPr wrap="none" rtlCol="0">
            <a:spAutoFit/>
          </a:bodyPr>
          <a:lstStyle/>
          <a:p>
            <a:endParaRPr lang="en-US" dirty="0"/>
          </a:p>
        </p:txBody>
      </p:sp>
      <p:sp>
        <p:nvSpPr>
          <p:cNvPr id="11" name="TextBox 10"/>
          <p:cNvSpPr txBox="1"/>
          <p:nvPr/>
        </p:nvSpPr>
        <p:spPr>
          <a:xfrm>
            <a:off x="0" y="260648"/>
            <a:ext cx="9144000" cy="8156079"/>
          </a:xfrm>
          <a:prstGeom prst="rect">
            <a:avLst/>
          </a:prstGeom>
          <a:noFill/>
        </p:spPr>
        <p:txBody>
          <a:bodyPr wrap="square" rtlCol="0">
            <a:spAutoFit/>
          </a:bodyPr>
          <a:lstStyle/>
          <a:p>
            <a:pPr algn="ctr"/>
            <a:endParaRPr lang="en-US" sz="3600" b="1" dirty="0" smtClean="0">
              <a:solidFill>
                <a:srgbClr val="0D0F8E"/>
              </a:solidFill>
              <a:latin typeface="Arial Black"/>
              <a:cs typeface="Arial Black"/>
            </a:endParaRPr>
          </a:p>
          <a:p>
            <a:pPr algn="ctr"/>
            <a:endParaRPr lang="en-US" sz="3600" b="1" dirty="0">
              <a:solidFill>
                <a:srgbClr val="0D0F8E"/>
              </a:solidFill>
              <a:latin typeface="Arial Black"/>
              <a:cs typeface="Arial Black"/>
            </a:endParaRPr>
          </a:p>
          <a:p>
            <a:pPr algn="ctr"/>
            <a:endParaRPr lang="en-US" sz="5400" i="1" dirty="0">
              <a:solidFill>
                <a:srgbClr val="0D0F8E"/>
              </a:solidFill>
              <a:latin typeface="Arial Black"/>
              <a:cs typeface="Arial Black"/>
            </a:endParaRPr>
          </a:p>
          <a:p>
            <a:pPr algn="ctr"/>
            <a:r>
              <a:rPr lang="en-US" sz="5400" dirty="0" smtClean="0">
                <a:solidFill>
                  <a:srgbClr val="0D0F8E"/>
                </a:solidFill>
                <a:latin typeface="Arial Black"/>
                <a:cs typeface="Arial Black"/>
              </a:rPr>
              <a:t>THANKS </a:t>
            </a:r>
            <a:r>
              <a:rPr lang="en-US" sz="5400" dirty="0">
                <a:solidFill>
                  <a:srgbClr val="0D0F8E"/>
                </a:solidFill>
                <a:latin typeface="Arial Black"/>
                <a:cs typeface="Arial Black"/>
              </a:rPr>
              <a:t>FOR YOUR </a:t>
            </a:r>
            <a:r>
              <a:rPr lang="en-US" sz="5400" dirty="0" smtClean="0">
                <a:solidFill>
                  <a:srgbClr val="0D0F8E"/>
                </a:solidFill>
                <a:latin typeface="Arial Black"/>
                <a:cs typeface="Arial Black"/>
              </a:rPr>
              <a:t>KIND ATTENTION</a:t>
            </a:r>
          </a:p>
          <a:p>
            <a:pPr algn="ctr"/>
            <a:endParaRPr lang="en-US" dirty="0" smtClean="0">
              <a:solidFill>
                <a:srgbClr val="000000"/>
              </a:solidFill>
              <a:latin typeface="Arial Black"/>
              <a:cs typeface="Arial Black"/>
            </a:endParaRPr>
          </a:p>
          <a:p>
            <a:pPr algn="ctr"/>
            <a:endParaRPr lang="en-US" dirty="0">
              <a:solidFill>
                <a:srgbClr val="000000"/>
              </a:solidFill>
              <a:latin typeface="Arial Black"/>
              <a:cs typeface="Arial Black"/>
            </a:endParaRPr>
          </a:p>
          <a:p>
            <a:pPr algn="ctr"/>
            <a:endParaRPr lang="en-US" dirty="0" smtClean="0">
              <a:solidFill>
                <a:srgbClr val="000000"/>
              </a:solidFill>
              <a:latin typeface="Arial Black"/>
              <a:cs typeface="Arial Black"/>
            </a:endParaRPr>
          </a:p>
          <a:p>
            <a:pPr algn="ctr"/>
            <a:endParaRPr lang="en-US" dirty="0" smtClean="0">
              <a:solidFill>
                <a:srgbClr val="000000"/>
              </a:solidFill>
              <a:latin typeface="Arial Black"/>
              <a:cs typeface="Arial Black"/>
            </a:endParaRPr>
          </a:p>
          <a:p>
            <a:pPr algn="ctr"/>
            <a:endParaRPr lang="en-US" dirty="0">
              <a:solidFill>
                <a:srgbClr val="000000"/>
              </a:solidFill>
              <a:latin typeface="Arial Black"/>
              <a:cs typeface="Arial Black"/>
            </a:endParaRPr>
          </a:p>
          <a:p>
            <a:pPr algn="ctr"/>
            <a:r>
              <a:rPr lang="en-US" sz="2400" i="1" dirty="0" smtClean="0">
                <a:solidFill>
                  <a:srgbClr val="000000"/>
                </a:solidFill>
                <a:latin typeface="Arial Black"/>
                <a:cs typeface="Arial Black"/>
              </a:rPr>
              <a:t>I  AM LOOKING FORWARD TO MEETING YOU IN CAMEROON</a:t>
            </a:r>
            <a:endParaRPr lang="en-US" sz="2400" i="1" dirty="0">
              <a:solidFill>
                <a:srgbClr val="000000"/>
              </a:solidFill>
              <a:latin typeface="Arial Black"/>
              <a:cs typeface="Arial Black"/>
            </a:endParaRPr>
          </a:p>
          <a:p>
            <a:pPr algn="ctr"/>
            <a:endParaRPr lang="en-US" sz="2400" b="1" i="1" dirty="0">
              <a:solidFill>
                <a:srgbClr val="000000"/>
              </a:solidFill>
              <a:latin typeface="Arial Black"/>
              <a:cs typeface="Arial Black"/>
            </a:endParaRPr>
          </a:p>
          <a:p>
            <a:pPr algn="ctr"/>
            <a:endParaRPr lang="en-US" sz="4400" b="1" dirty="0">
              <a:solidFill>
                <a:srgbClr val="0D0F8E"/>
              </a:solidFill>
              <a:latin typeface="Arial Black"/>
              <a:cs typeface="Arial Black"/>
            </a:endParaRPr>
          </a:p>
          <a:p>
            <a:pPr algn="ctr"/>
            <a:endParaRPr lang="en-US" sz="2800" b="1" dirty="0" smtClean="0">
              <a:solidFill>
                <a:srgbClr val="0D0F8E"/>
              </a:solidFill>
              <a:latin typeface="Arial Black"/>
              <a:cs typeface="Arial Black"/>
            </a:endParaRPr>
          </a:p>
          <a:p>
            <a:pPr algn="ctr"/>
            <a:endParaRPr lang="en-US" sz="2800" b="1" dirty="0">
              <a:solidFill>
                <a:srgbClr val="0D0F8E"/>
              </a:solidFill>
              <a:latin typeface="Arial Black"/>
              <a:cs typeface="Arial Black"/>
            </a:endParaRPr>
          </a:p>
          <a:p>
            <a:pPr algn="ctr"/>
            <a:endParaRPr lang="en-US" sz="2800" b="1" dirty="0">
              <a:solidFill>
                <a:srgbClr val="0D0F8E"/>
              </a:solidFill>
              <a:latin typeface="Arial Black"/>
              <a:cs typeface="Arial Black"/>
            </a:endParaRPr>
          </a:p>
        </p:txBody>
      </p:sp>
      <p:sp>
        <p:nvSpPr>
          <p:cNvPr id="13" name="TextBox 12"/>
          <p:cNvSpPr txBox="1"/>
          <p:nvPr/>
        </p:nvSpPr>
        <p:spPr>
          <a:xfrm>
            <a:off x="10582426" y="33868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3461238"/>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8523291"/>
              </p:ext>
            </p:extLst>
          </p:nvPr>
        </p:nvGraphicFramePr>
        <p:xfrm>
          <a:off x="58737" y="-632252"/>
          <a:ext cx="9121775" cy="855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raight Connector 3"/>
          <p:cNvSpPr/>
          <p:nvPr/>
        </p:nvSpPr>
        <p:spPr>
          <a:xfrm rot="2593159">
            <a:off x="2219716" y="4785720"/>
            <a:ext cx="1255976" cy="48076"/>
          </a:xfrm>
          <a:custGeom>
            <a:avLst/>
            <a:gdLst/>
            <a:ahLst/>
            <a:cxnLst/>
            <a:rect l="0" t="0" r="0" b="0"/>
            <a:pathLst>
              <a:path>
                <a:moveTo>
                  <a:pt x="0" y="24038"/>
                </a:moveTo>
                <a:lnTo>
                  <a:pt x="1255976" y="24038"/>
                </a:lnTo>
              </a:path>
            </a:pathLst>
          </a:custGeom>
          <a:noFill/>
          <a:ln w="152400">
            <a:solidFill>
              <a:srgbClr val="0000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rot="1187313">
            <a:off x="2263777" y="4511649"/>
            <a:ext cx="4277229" cy="48076"/>
          </a:xfrm>
          <a:custGeom>
            <a:avLst/>
            <a:gdLst/>
            <a:ahLst/>
            <a:cxnLst/>
            <a:rect l="0" t="0" r="0" b="0"/>
            <a:pathLst>
              <a:path>
                <a:moveTo>
                  <a:pt x="0" y="24038"/>
                </a:moveTo>
                <a:lnTo>
                  <a:pt x="4277229" y="24038"/>
                </a:lnTo>
              </a:path>
            </a:pathLst>
          </a:custGeom>
          <a:noFill/>
          <a:ln w="152400">
            <a:solidFill>
              <a:srgbClr val="0000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5"/>
          <p:cNvSpPr/>
          <p:nvPr/>
        </p:nvSpPr>
        <p:spPr>
          <a:xfrm rot="21555508">
            <a:off x="2389911" y="3519361"/>
            <a:ext cx="3706664" cy="48076"/>
          </a:xfrm>
          <a:custGeom>
            <a:avLst/>
            <a:gdLst/>
            <a:ahLst/>
            <a:cxnLst/>
            <a:rect l="0" t="0" r="0" b="0"/>
            <a:pathLst>
              <a:path>
                <a:moveTo>
                  <a:pt x="0" y="24038"/>
                </a:moveTo>
                <a:lnTo>
                  <a:pt x="3706664" y="24038"/>
                </a:lnTo>
              </a:path>
            </a:pathLst>
          </a:custGeom>
          <a:noFill/>
          <a:ln w="152400" cmpd="sng">
            <a:solidFill>
              <a:srgbClr val="0000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6"/>
          <p:cNvSpPr/>
          <p:nvPr/>
        </p:nvSpPr>
        <p:spPr>
          <a:xfrm rot="20301312">
            <a:off x="2242588" y="2539143"/>
            <a:ext cx="4183078" cy="48076"/>
          </a:xfrm>
          <a:custGeom>
            <a:avLst/>
            <a:gdLst/>
            <a:ahLst/>
            <a:cxnLst/>
            <a:rect l="0" t="0" r="0" b="0"/>
            <a:pathLst>
              <a:path>
                <a:moveTo>
                  <a:pt x="0" y="24038"/>
                </a:moveTo>
                <a:lnTo>
                  <a:pt x="4183078" y="24038"/>
                </a:lnTo>
              </a:path>
            </a:pathLst>
          </a:custGeom>
          <a:noFill/>
          <a:ln w="152400" cap="flat" cmpd="sng">
            <a:solidFill>
              <a:srgbClr val="0000FF"/>
            </a:solidFill>
            <a:prstDash val="soli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7"/>
          <p:cNvSpPr/>
          <p:nvPr/>
        </p:nvSpPr>
        <p:spPr>
          <a:xfrm rot="18810085">
            <a:off x="2055381" y="2023842"/>
            <a:ext cx="1868938" cy="48076"/>
          </a:xfrm>
          <a:custGeom>
            <a:avLst/>
            <a:gdLst/>
            <a:ahLst/>
            <a:cxnLst/>
            <a:rect l="0" t="0" r="0" b="0"/>
            <a:pathLst>
              <a:path>
                <a:moveTo>
                  <a:pt x="0" y="24038"/>
                </a:moveTo>
                <a:lnTo>
                  <a:pt x="1868938" y="24038"/>
                </a:lnTo>
              </a:path>
            </a:pathLst>
          </a:custGeom>
          <a:noFill/>
          <a:ln w="152400">
            <a:solidFill>
              <a:srgbClr val="0000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Oval 9"/>
          <p:cNvSpPr/>
          <p:nvPr/>
        </p:nvSpPr>
        <p:spPr>
          <a:xfrm>
            <a:off x="60774" y="1844824"/>
            <a:ext cx="3215082" cy="3101421"/>
          </a:xfrm>
          <a:prstGeom prst="ellipse">
            <a:avLst/>
          </a:prstGeom>
          <a:blipFill rotWithShape="1">
            <a:blip r:embed="rId8"/>
            <a:tile tx="0" ty="0" sx="100000" sy="100000" flip="none" algn="tl"/>
          </a:blipFill>
          <a:ln w="38100" cmpd="sng">
            <a:solidFill>
              <a:srgbClr val="800000"/>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grpSp>
        <p:nvGrpSpPr>
          <p:cNvPr id="11" name="Group 10"/>
          <p:cNvGrpSpPr/>
          <p:nvPr/>
        </p:nvGrpSpPr>
        <p:grpSpPr>
          <a:xfrm>
            <a:off x="2102090" y="-99392"/>
            <a:ext cx="3550030" cy="2160240"/>
            <a:chOff x="2204856" y="598599"/>
            <a:chExt cx="3449097" cy="1383638"/>
          </a:xfrm>
        </p:grpSpPr>
        <p:sp>
          <p:nvSpPr>
            <p:cNvPr id="24" name="Oval 23"/>
            <p:cNvSpPr/>
            <p:nvPr/>
          </p:nvSpPr>
          <p:spPr>
            <a:xfrm>
              <a:off x="2422904" y="686089"/>
              <a:ext cx="3042839" cy="1296148"/>
            </a:xfrm>
            <a:prstGeom prst="ellipse">
              <a:avLst/>
            </a:prstGeom>
            <a:solidFill>
              <a:schemeClr val="bg2">
                <a:lumMod val="40000"/>
                <a:lumOff val="60000"/>
              </a:schemeClr>
            </a:solidFill>
            <a:ln w="38100" cmpd="sng">
              <a:solidFill>
                <a:srgbClr val="800000"/>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25" name="Oval 10"/>
            <p:cNvSpPr/>
            <p:nvPr/>
          </p:nvSpPr>
          <p:spPr>
            <a:xfrm>
              <a:off x="2204856" y="598599"/>
              <a:ext cx="3449097" cy="1377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Aft>
                  <a:spcPct val="35000"/>
                </a:spcAft>
              </a:pPr>
              <a:r>
                <a:rPr lang="en-US" sz="2400" kern="1200" dirty="0" smtClean="0">
                  <a:solidFill>
                    <a:srgbClr val="950000"/>
                  </a:solidFill>
                  <a:latin typeface="Arial Black"/>
                  <a:cs typeface="Arial Black"/>
                </a:rPr>
                <a:t>INTRODUCTION</a:t>
              </a:r>
              <a:endParaRPr lang="en-US" sz="2400" b="1" dirty="0" smtClean="0">
                <a:solidFill>
                  <a:srgbClr val="FF0C12"/>
                </a:solidFill>
                <a:latin typeface="Arial Black"/>
                <a:cs typeface="Arial Black"/>
              </a:endParaRPr>
            </a:p>
          </p:txBody>
        </p:sp>
      </p:grpSp>
      <p:grpSp>
        <p:nvGrpSpPr>
          <p:cNvPr id="12" name="Group 11"/>
          <p:cNvGrpSpPr/>
          <p:nvPr/>
        </p:nvGrpSpPr>
        <p:grpSpPr>
          <a:xfrm>
            <a:off x="5965249" y="-99392"/>
            <a:ext cx="2938783" cy="2894836"/>
            <a:chOff x="5990641" y="561191"/>
            <a:chExt cx="2728474" cy="2894836"/>
          </a:xfrm>
        </p:grpSpPr>
        <p:sp>
          <p:nvSpPr>
            <p:cNvPr id="22" name="Oval 21"/>
            <p:cNvSpPr/>
            <p:nvPr/>
          </p:nvSpPr>
          <p:spPr>
            <a:xfrm>
              <a:off x="5990641" y="799945"/>
              <a:ext cx="2682929" cy="2100153"/>
            </a:xfrm>
            <a:prstGeom prst="ellipse">
              <a:avLst/>
            </a:prstGeom>
            <a:ln w="38100" cmpd="sng">
              <a:solidFill>
                <a:srgbClr val="800000"/>
              </a:solidFill>
            </a:ln>
          </p:spPr>
          <p:style>
            <a:lnRef idx="0">
              <a:scrgbClr r="0" g="0" b="0"/>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Oval 12"/>
            <p:cNvSpPr/>
            <p:nvPr/>
          </p:nvSpPr>
          <p:spPr>
            <a:xfrm>
              <a:off x="5990641" y="561191"/>
              <a:ext cx="2728474" cy="2894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dirty="0" smtClean="0">
                  <a:solidFill>
                    <a:srgbClr val="800000"/>
                  </a:solidFill>
                  <a:latin typeface="Arial Black"/>
                  <a:cs typeface="Arial Black"/>
                </a:rPr>
                <a:t>PAST AND </a:t>
              </a:r>
            </a:p>
            <a:p>
              <a:pPr lvl="0" algn="ctr" defTabSz="889000" rtl="0">
                <a:lnSpc>
                  <a:spcPct val="90000"/>
                </a:lnSpc>
                <a:spcBef>
                  <a:spcPct val="0"/>
                </a:spcBef>
                <a:spcAft>
                  <a:spcPct val="35000"/>
                </a:spcAft>
              </a:pPr>
              <a:r>
                <a:rPr lang="en-US" sz="2000" b="1" dirty="0" smtClean="0">
                  <a:solidFill>
                    <a:srgbClr val="800000"/>
                  </a:solidFill>
                  <a:latin typeface="Arial Black"/>
                  <a:cs typeface="Arial Black"/>
                </a:rPr>
                <a:t>TEMPORARY SEISMIC </a:t>
              </a:r>
            </a:p>
            <a:p>
              <a:pPr lvl="0" algn="ctr" defTabSz="889000" rtl="0">
                <a:lnSpc>
                  <a:spcPct val="90000"/>
                </a:lnSpc>
                <a:spcBef>
                  <a:spcPct val="0"/>
                </a:spcBef>
                <a:spcAft>
                  <a:spcPct val="35000"/>
                </a:spcAft>
              </a:pPr>
              <a:r>
                <a:rPr lang="en-US" sz="2000" b="1" dirty="0" smtClean="0">
                  <a:solidFill>
                    <a:srgbClr val="800000"/>
                  </a:solidFill>
                  <a:latin typeface="Arial Black"/>
                  <a:cs typeface="Arial Black"/>
                </a:rPr>
                <a:t>NETWORK</a:t>
              </a:r>
              <a:endParaRPr lang="en-US" sz="2000" b="1" dirty="0" smtClean="0">
                <a:solidFill>
                  <a:srgbClr val="000000"/>
                </a:solidFill>
                <a:latin typeface="Arial Black"/>
                <a:cs typeface="Arial Black"/>
              </a:endParaRPr>
            </a:p>
            <a:p>
              <a:pPr lvl="0" algn="ctr" defTabSz="889000" rtl="0">
                <a:lnSpc>
                  <a:spcPct val="90000"/>
                </a:lnSpc>
                <a:spcBef>
                  <a:spcPct val="0"/>
                </a:spcBef>
                <a:spcAft>
                  <a:spcPct val="35000"/>
                </a:spcAft>
              </a:pPr>
              <a:endParaRPr lang="en-US" sz="1400" b="1" kern="1200" dirty="0" smtClean="0">
                <a:solidFill>
                  <a:srgbClr val="800000"/>
                </a:solidFill>
                <a:latin typeface="Arial Black"/>
                <a:cs typeface="Arial Black"/>
              </a:endParaRPr>
            </a:p>
            <a:p>
              <a:pPr lvl="0" algn="ctr" defTabSz="889000" rtl="0">
                <a:lnSpc>
                  <a:spcPct val="90000"/>
                </a:lnSpc>
                <a:spcBef>
                  <a:spcPct val="0"/>
                </a:spcBef>
                <a:spcAft>
                  <a:spcPct val="35000"/>
                </a:spcAft>
              </a:pPr>
              <a:r>
                <a:rPr lang="en-US" sz="1400" b="0" kern="1200" dirty="0" smtClean="0">
                  <a:latin typeface="Arial Black"/>
                  <a:cs typeface="Arial Black"/>
                </a:rPr>
                <a:t> </a:t>
              </a:r>
            </a:p>
          </p:txBody>
        </p:sp>
      </p:grpSp>
      <p:grpSp>
        <p:nvGrpSpPr>
          <p:cNvPr id="13" name="Group 12"/>
          <p:cNvGrpSpPr/>
          <p:nvPr/>
        </p:nvGrpSpPr>
        <p:grpSpPr>
          <a:xfrm>
            <a:off x="6004876" y="2420888"/>
            <a:ext cx="2895093" cy="2016224"/>
            <a:chOff x="5953624" y="3052733"/>
            <a:chExt cx="2874585" cy="2151623"/>
          </a:xfrm>
        </p:grpSpPr>
        <p:sp>
          <p:nvSpPr>
            <p:cNvPr id="20" name="Oval 19"/>
            <p:cNvSpPr/>
            <p:nvPr/>
          </p:nvSpPr>
          <p:spPr>
            <a:xfrm>
              <a:off x="5953624" y="3052733"/>
              <a:ext cx="2874585" cy="2151623"/>
            </a:xfrm>
            <a:prstGeom prst="ellipse">
              <a:avLst/>
            </a:prstGeom>
            <a:ln w="38100" cmpd="sng">
              <a:solidFill>
                <a:srgbClr val="800000"/>
              </a:solidFill>
            </a:ln>
          </p:spPr>
          <p:style>
            <a:lnRef idx="0">
              <a:scrgbClr r="0" g="0" b="0"/>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Oval 14"/>
            <p:cNvSpPr/>
            <p:nvPr/>
          </p:nvSpPr>
          <p:spPr>
            <a:xfrm>
              <a:off x="6009864" y="3348928"/>
              <a:ext cx="2810910" cy="1778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400" b="1" dirty="0" smtClean="0">
                  <a:solidFill>
                    <a:srgbClr val="800000"/>
                  </a:solidFill>
                  <a:latin typeface="Arial Black"/>
                  <a:cs typeface="Arial Black"/>
                </a:rPr>
                <a:t>DATA AND WORK DONE SO FAR</a:t>
              </a:r>
              <a:endParaRPr lang="en-US" sz="2400" b="1" kern="1200" dirty="0" smtClean="0">
                <a:solidFill>
                  <a:srgbClr val="800000"/>
                </a:solidFill>
                <a:latin typeface="Arial Black"/>
                <a:cs typeface="Arial Black"/>
              </a:endParaRPr>
            </a:p>
          </p:txBody>
        </p:sp>
      </p:grpSp>
      <p:grpSp>
        <p:nvGrpSpPr>
          <p:cNvPr id="14" name="Group 13"/>
          <p:cNvGrpSpPr/>
          <p:nvPr/>
        </p:nvGrpSpPr>
        <p:grpSpPr>
          <a:xfrm>
            <a:off x="6084170" y="4653136"/>
            <a:ext cx="3096342" cy="2004653"/>
            <a:chOff x="6133058" y="5420425"/>
            <a:chExt cx="2676716" cy="1944164"/>
          </a:xfrm>
        </p:grpSpPr>
        <p:sp>
          <p:nvSpPr>
            <p:cNvPr id="18" name="Oval 17"/>
            <p:cNvSpPr/>
            <p:nvPr/>
          </p:nvSpPr>
          <p:spPr>
            <a:xfrm>
              <a:off x="6133058" y="5420425"/>
              <a:ext cx="2676716" cy="1944164"/>
            </a:xfrm>
            <a:prstGeom prst="ellipse">
              <a:avLst/>
            </a:prstGeom>
            <a:ln w="38100" cmpd="sng">
              <a:solidFill>
                <a:srgbClr val="800000"/>
              </a:solidFill>
            </a:ln>
          </p:spPr>
          <p:style>
            <a:lnRef idx="0">
              <a:scrgbClr r="0" g="0" b="0"/>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Oval 16"/>
            <p:cNvSpPr/>
            <p:nvPr/>
          </p:nvSpPr>
          <p:spPr>
            <a:xfrm>
              <a:off x="6159896" y="5659895"/>
              <a:ext cx="2590003" cy="1349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n-US" sz="900" kern="1200" dirty="0" smtClean="0">
                <a:latin typeface="Arial Black"/>
                <a:cs typeface="Arial Black"/>
              </a:endParaRPr>
            </a:p>
          </p:txBody>
        </p:sp>
      </p:grpSp>
      <p:grpSp>
        <p:nvGrpSpPr>
          <p:cNvPr id="15" name="Group 14"/>
          <p:cNvGrpSpPr/>
          <p:nvPr/>
        </p:nvGrpSpPr>
        <p:grpSpPr>
          <a:xfrm>
            <a:off x="2405240" y="4797152"/>
            <a:ext cx="2958848" cy="1946653"/>
            <a:chOff x="2261601" y="5781961"/>
            <a:chExt cx="3321599" cy="1580644"/>
          </a:xfrm>
        </p:grpSpPr>
        <p:sp>
          <p:nvSpPr>
            <p:cNvPr id="16" name="Oval 15"/>
            <p:cNvSpPr/>
            <p:nvPr/>
          </p:nvSpPr>
          <p:spPr>
            <a:xfrm>
              <a:off x="2268920" y="5781961"/>
              <a:ext cx="3314280" cy="1580644"/>
            </a:xfrm>
            <a:prstGeom prst="ellipse">
              <a:avLst/>
            </a:prstGeom>
            <a:solidFill>
              <a:schemeClr val="bg2">
                <a:lumMod val="40000"/>
                <a:lumOff val="60000"/>
              </a:schemeClr>
            </a:solidFill>
            <a:ln w="38100" cmpd="sng">
              <a:solidFill>
                <a:srgbClr val="800000"/>
              </a:solidFill>
            </a:ln>
          </p:spPr>
          <p:style>
            <a:lnRef idx="0">
              <a:scrgbClr r="0" g="0" b="0"/>
            </a:lnRef>
            <a:fillRef idx="3">
              <a:scrgbClr r="0" g="0" b="0"/>
            </a:fillRef>
            <a:effectRef idx="3">
              <a:schemeClr val="accent1">
                <a:hueOff val="0"/>
                <a:satOff val="0"/>
                <a:lumOff val="0"/>
                <a:alphaOff val="0"/>
              </a:schemeClr>
            </a:effectRef>
            <a:fontRef idx="minor">
              <a:schemeClr val="lt1"/>
            </a:fontRef>
          </p:style>
        </p:sp>
        <p:sp>
          <p:nvSpPr>
            <p:cNvPr id="17" name="Oval 18"/>
            <p:cNvSpPr/>
            <p:nvPr/>
          </p:nvSpPr>
          <p:spPr>
            <a:xfrm>
              <a:off x="2261601" y="5808267"/>
              <a:ext cx="3189712" cy="1388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120000"/>
                </a:lnSpc>
                <a:spcBef>
                  <a:spcPct val="0"/>
                </a:spcBef>
                <a:spcAft>
                  <a:spcPct val="35000"/>
                </a:spcAft>
              </a:pPr>
              <a:endParaRPr lang="en-US" sz="2000" kern="1200" dirty="0" smtClean="0">
                <a:solidFill>
                  <a:srgbClr val="950000"/>
                </a:solidFill>
                <a:latin typeface="Arial Black"/>
                <a:cs typeface="Arial Black"/>
              </a:endParaRPr>
            </a:p>
            <a:p>
              <a:pPr lvl="0" algn="ctr" defTabSz="844550" rtl="0">
                <a:lnSpc>
                  <a:spcPct val="120000"/>
                </a:lnSpc>
                <a:spcBef>
                  <a:spcPct val="0"/>
                </a:spcBef>
                <a:spcAft>
                  <a:spcPct val="35000"/>
                </a:spcAft>
              </a:pPr>
              <a:r>
                <a:rPr lang="en-US" sz="2400" dirty="0">
                  <a:solidFill>
                    <a:srgbClr val="950000"/>
                  </a:solidFill>
                  <a:latin typeface="Arial Black"/>
                  <a:cs typeface="Arial Black"/>
                </a:rPr>
                <a:t> </a:t>
              </a:r>
              <a:r>
                <a:rPr lang="en-US" sz="2400" kern="1200" dirty="0" smtClean="0">
                  <a:solidFill>
                    <a:srgbClr val="950000"/>
                  </a:solidFill>
                  <a:latin typeface="Arial Black"/>
                  <a:cs typeface="Arial Black"/>
                </a:rPr>
                <a:t>CONCLUSION AND  FUTURE PLANS</a:t>
              </a:r>
              <a:endParaRPr lang="en-US" sz="2400" kern="1200" dirty="0">
                <a:solidFill>
                  <a:srgbClr val="950000"/>
                </a:solidFill>
              </a:endParaRPr>
            </a:p>
          </p:txBody>
        </p:sp>
      </p:grpSp>
      <p:sp>
        <p:nvSpPr>
          <p:cNvPr id="28" name="TextBox 4"/>
          <p:cNvSpPr txBox="1">
            <a:spLocks noChangeArrowheads="1"/>
          </p:cNvSpPr>
          <p:nvPr/>
        </p:nvSpPr>
        <p:spPr bwMode="auto">
          <a:xfrm>
            <a:off x="72008" y="2564904"/>
            <a:ext cx="327585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r>
              <a:rPr lang="en-US" sz="2500" b="1" dirty="0">
                <a:solidFill>
                  <a:srgbClr val="FF0000"/>
                </a:solidFill>
                <a:latin typeface="Arial Black"/>
                <a:cs typeface="Arial Black"/>
              </a:rPr>
              <a:t>PRESENTATION OF THE CAMEROON SEISMIC NETWORK</a:t>
            </a:r>
            <a:endParaRPr lang="en-US" sz="2500" dirty="0">
              <a:solidFill>
                <a:srgbClr val="FF0000"/>
              </a:solidFill>
              <a:latin typeface="Arial Black"/>
              <a:cs typeface="Arial Black"/>
            </a:endParaRPr>
          </a:p>
        </p:txBody>
      </p:sp>
      <p:sp>
        <p:nvSpPr>
          <p:cNvPr id="29" name="TextBox 28"/>
          <p:cNvSpPr txBox="1"/>
          <p:nvPr/>
        </p:nvSpPr>
        <p:spPr>
          <a:xfrm>
            <a:off x="9691220" y="1052827"/>
            <a:ext cx="184666" cy="369332"/>
          </a:xfrm>
          <a:prstGeom prst="rect">
            <a:avLst/>
          </a:prstGeom>
          <a:noFill/>
        </p:spPr>
        <p:txBody>
          <a:bodyPr wrap="none" rtlCol="0">
            <a:spAutoFit/>
          </a:bodyPr>
          <a:lstStyle/>
          <a:p>
            <a:endParaRPr lang="en-US" dirty="0"/>
          </a:p>
        </p:txBody>
      </p:sp>
      <p:sp>
        <p:nvSpPr>
          <p:cNvPr id="32" name="Rectangle 31"/>
          <p:cNvSpPr/>
          <p:nvPr/>
        </p:nvSpPr>
        <p:spPr>
          <a:xfrm>
            <a:off x="6312755" y="4977186"/>
            <a:ext cx="2795749" cy="13321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fr-FR" sz="2000" b="1" dirty="0" smtClean="0">
                <a:solidFill>
                  <a:srgbClr val="5A0000"/>
                </a:solidFill>
                <a:latin typeface="Arial Black" pitchFamily="34" charset="0"/>
                <a:cs typeface="Times New Roman" pitchFamily="18" charset="0"/>
              </a:rPr>
              <a:t>SEISMICALLY ACTIVE ZONES AND INTERPRETATION</a:t>
            </a:r>
            <a:endParaRPr lang="fr-FR" sz="2000" kern="1200" dirty="0">
              <a:solidFill>
                <a:srgbClr val="5A0000"/>
              </a:solidFill>
              <a:latin typeface="Arial Black" pitchFamily="34" charset="0"/>
              <a:cs typeface="Times New Roman" pitchFamily="18" charset="0"/>
            </a:endParaRPr>
          </a:p>
        </p:txBody>
      </p:sp>
    </p:spTree>
    <p:extLst>
      <p:ext uri="{BB962C8B-B14F-4D97-AF65-F5344CB8AC3E}">
        <p14:creationId xmlns:p14="http://schemas.microsoft.com/office/powerpoint/2010/main" val="2268075388"/>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689418"/>
            <a:ext cx="9145016" cy="5361468"/>
          </a:xfrm>
          <a:prstGeom prst="rect">
            <a:avLst/>
          </a:prstGeom>
          <a:noFill/>
        </p:spPr>
        <p:txBody>
          <a:bodyPr wrap="square" rtlCol="0">
            <a:spAutoFit/>
          </a:bodyPr>
          <a:lstStyle/>
          <a:p>
            <a:pPr marL="285750" indent="-285750" algn="just">
              <a:buFont typeface="Wingdings" charset="2"/>
              <a:buChar char="Ø"/>
            </a:pPr>
            <a:r>
              <a:rPr lang="en-GB" sz="2000" b="1" dirty="0" smtClean="0">
                <a:latin typeface="Arial Rounded MT Bold" pitchFamily="34" charset="0"/>
                <a:cs typeface="Arial Black"/>
              </a:rPr>
              <a:t>  </a:t>
            </a:r>
            <a:r>
              <a:rPr lang="en-GB" sz="2200" b="1" dirty="0" smtClean="0">
                <a:latin typeface="Arial Rounded MT Bold" pitchFamily="34" charset="0"/>
                <a:cs typeface="Arial Black"/>
              </a:rPr>
              <a:t>Unclear </a:t>
            </a:r>
            <a:r>
              <a:rPr lang="en-GB" sz="2200" b="1" dirty="0">
                <a:latin typeface="Arial Rounded MT Bold" pitchFamily="34" charset="0"/>
                <a:cs typeface="Arial Black"/>
              </a:rPr>
              <a:t>understanding of the tectonic setting of the </a:t>
            </a:r>
            <a:r>
              <a:rPr lang="en-GB" sz="2200" b="1" dirty="0" smtClean="0">
                <a:latin typeface="Arial Rounded MT Bold" pitchFamily="34" charset="0"/>
                <a:cs typeface="Arial Black"/>
              </a:rPr>
              <a:t>CVL</a:t>
            </a:r>
            <a:endParaRPr lang="en-GB" sz="2200" b="1" dirty="0">
              <a:latin typeface="Arial Rounded MT Bold" pitchFamily="34" charset="0"/>
              <a:cs typeface="Arial Black"/>
            </a:endParaRPr>
          </a:p>
          <a:p>
            <a:pPr marL="171450" indent="-171450" algn="just">
              <a:buFont typeface="Wingdings" charset="2"/>
              <a:buChar char="Ø"/>
            </a:pPr>
            <a:endParaRPr lang="en-GB" sz="1500" b="1" dirty="0">
              <a:latin typeface="Arial Rounded MT Bold" pitchFamily="34" charset="0"/>
              <a:cs typeface="Arial Black"/>
            </a:endParaRPr>
          </a:p>
          <a:p>
            <a:pPr marL="171450" indent="-171450" algn="just">
              <a:buFont typeface="Wingdings" charset="2"/>
              <a:buChar char="Ø"/>
            </a:pPr>
            <a:r>
              <a:rPr lang="en-GB" sz="2200" b="1" dirty="0" smtClean="0">
                <a:latin typeface="Arial Rounded MT Bold" pitchFamily="34" charset="0"/>
                <a:cs typeface="Arial Black"/>
              </a:rPr>
              <a:t>   </a:t>
            </a:r>
            <a:r>
              <a:rPr lang="en-GB" sz="2000" b="1" dirty="0" smtClean="0">
                <a:latin typeface="Arial Rounded MT Bold" pitchFamily="34" charset="0"/>
                <a:cs typeface="Arial Black"/>
              </a:rPr>
              <a:t>Unknown origin and kind of processes </a:t>
            </a:r>
            <a:r>
              <a:rPr lang="en-GB" sz="2000" b="1" dirty="0">
                <a:latin typeface="Arial Rounded MT Bold" pitchFamily="34" charset="0"/>
                <a:cs typeface="Arial Black"/>
              </a:rPr>
              <a:t>triggering seismic </a:t>
            </a:r>
            <a:r>
              <a:rPr lang="en-GB" sz="2000" b="1" dirty="0" smtClean="0">
                <a:latin typeface="Arial Rounded MT Bold" pitchFamily="34" charset="0"/>
                <a:cs typeface="Arial Black"/>
              </a:rPr>
              <a:t>activity</a:t>
            </a:r>
            <a:endParaRPr lang="en-GB" sz="2000" b="1" i="1" dirty="0">
              <a:solidFill>
                <a:srgbClr val="FF0000"/>
              </a:solidFill>
              <a:latin typeface="Arial Rounded MT Bold" pitchFamily="34" charset="0"/>
              <a:cs typeface="Arial Black"/>
            </a:endParaRPr>
          </a:p>
          <a:p>
            <a:pPr algn="just"/>
            <a:endParaRPr lang="en-GB" sz="1500" b="1" dirty="0">
              <a:latin typeface="Arial Rounded MT Bold" pitchFamily="34" charset="0"/>
              <a:cs typeface="Arial Black"/>
            </a:endParaRPr>
          </a:p>
          <a:p>
            <a:pPr marL="285750" indent="-285750" algn="just">
              <a:buFont typeface="Wingdings" charset="2"/>
              <a:buChar char="Ø"/>
            </a:pPr>
            <a:r>
              <a:rPr lang="en-GB" sz="2200" b="1" dirty="0" smtClean="0">
                <a:latin typeface="Arial Rounded MT Bold" pitchFamily="34" charset="0"/>
                <a:cs typeface="Arial Black"/>
              </a:rPr>
              <a:t> Very </a:t>
            </a:r>
            <a:r>
              <a:rPr lang="en-GB" sz="2200" b="1" dirty="0">
                <a:latin typeface="Arial Rounded MT Bold" pitchFamily="34" charset="0"/>
                <a:cs typeface="Arial Black"/>
              </a:rPr>
              <a:t>limited </a:t>
            </a:r>
            <a:r>
              <a:rPr lang="en-GB" sz="2200" b="1" dirty="0" smtClean="0">
                <a:latin typeface="Arial Rounded MT Bold" pitchFamily="34" charset="0"/>
                <a:cs typeface="Arial Black"/>
              </a:rPr>
              <a:t>datasets,  </a:t>
            </a:r>
            <a:r>
              <a:rPr lang="en-GB" sz="2200" b="1" dirty="0">
                <a:latin typeface="Arial Rounded MT Bold" pitchFamily="34" charset="0"/>
                <a:cs typeface="Arial Black"/>
              </a:rPr>
              <a:t>and based </a:t>
            </a:r>
            <a:r>
              <a:rPr lang="en-GB" sz="2200" b="1" dirty="0" smtClean="0">
                <a:latin typeface="Arial Rounded MT Bold" pitchFamily="34" charset="0"/>
                <a:cs typeface="Arial Black"/>
              </a:rPr>
              <a:t>on </a:t>
            </a:r>
            <a:r>
              <a:rPr lang="en-GB" sz="2200" b="1" dirty="0">
                <a:latin typeface="Arial Rounded MT Bold" pitchFamily="34" charset="0"/>
                <a:cs typeface="Arial Black"/>
              </a:rPr>
              <a:t>limited </a:t>
            </a:r>
            <a:r>
              <a:rPr lang="en-GB" sz="2200" b="1" dirty="0" smtClean="0">
                <a:latin typeface="Arial Rounded MT Bold" pitchFamily="34" charset="0"/>
                <a:cs typeface="Arial Black"/>
              </a:rPr>
              <a:t>zones</a:t>
            </a:r>
            <a:endParaRPr lang="en-GB" sz="2200" b="1" dirty="0">
              <a:latin typeface="Arial Rounded MT Bold" pitchFamily="34" charset="0"/>
              <a:cs typeface="Arial Black"/>
            </a:endParaRPr>
          </a:p>
          <a:p>
            <a:pPr algn="just"/>
            <a:endParaRPr lang="en-GB" sz="1500" b="1" i="1" dirty="0">
              <a:latin typeface="Arial Rounded MT Bold" pitchFamily="34" charset="0"/>
              <a:cs typeface="Arial Black"/>
            </a:endParaRPr>
          </a:p>
          <a:p>
            <a:pPr marL="171450" indent="-171450" algn="just">
              <a:buFont typeface="Wingdings" charset="2"/>
              <a:buChar char="Ø"/>
            </a:pPr>
            <a:r>
              <a:rPr lang="en-GB" sz="2200" b="1" dirty="0" smtClean="0">
                <a:latin typeface="Arial Rounded MT Bold" pitchFamily="34" charset="0"/>
                <a:cs typeface="Arial Black"/>
              </a:rPr>
              <a:t>   The </a:t>
            </a:r>
            <a:r>
              <a:rPr lang="en-GB" sz="2200" b="1" dirty="0">
                <a:latin typeface="Arial Rounded MT Bold" pitchFamily="34" charset="0"/>
                <a:cs typeface="Arial Black"/>
              </a:rPr>
              <a:t>inaccessibility to many </a:t>
            </a:r>
            <a:r>
              <a:rPr lang="en-GB" sz="2200" b="1" dirty="0" smtClean="0">
                <a:latin typeface="Arial Rounded MT Bold" pitchFamily="34" charset="0"/>
                <a:cs typeface="Arial Black"/>
              </a:rPr>
              <a:t>areas</a:t>
            </a:r>
            <a:endParaRPr lang="en-GB" sz="2200" b="1" dirty="0">
              <a:latin typeface="Arial Rounded MT Bold" pitchFamily="34" charset="0"/>
              <a:cs typeface="Arial Black"/>
            </a:endParaRPr>
          </a:p>
          <a:p>
            <a:pPr marL="171450" indent="-171450" algn="just">
              <a:buFont typeface="Wingdings" charset="2"/>
              <a:buChar char="Ø"/>
            </a:pPr>
            <a:endParaRPr lang="en-GB" sz="1500" b="1" dirty="0">
              <a:latin typeface="Arial Rounded MT Bold" pitchFamily="34" charset="0"/>
              <a:cs typeface="Arial Black"/>
            </a:endParaRPr>
          </a:p>
          <a:p>
            <a:pPr marL="171450" indent="-171450" algn="just">
              <a:buFont typeface="Wingdings" charset="2"/>
              <a:buChar char="Ø"/>
            </a:pPr>
            <a:r>
              <a:rPr lang="en-GB" sz="2200" b="1" dirty="0" smtClean="0">
                <a:latin typeface="Arial Rounded MT Bold" pitchFamily="34" charset="0"/>
                <a:cs typeface="Arial Black"/>
              </a:rPr>
              <a:t>   Crustal structures beneath Cameroon rarely analysed</a:t>
            </a:r>
            <a:endParaRPr lang="en-US" sz="2200" b="1" dirty="0">
              <a:solidFill>
                <a:srgbClr val="FFFFFF"/>
              </a:solidFill>
              <a:latin typeface="Arial Rounded MT Bold" pitchFamily="34" charset="0"/>
              <a:cs typeface="Arial Black"/>
            </a:endParaRPr>
          </a:p>
          <a:p>
            <a:pPr algn="just"/>
            <a:endParaRPr lang="en-GB" sz="1500" b="1" dirty="0">
              <a:solidFill>
                <a:srgbClr val="FFFFFF"/>
              </a:solidFill>
              <a:latin typeface="Arial Rounded MT Bold" pitchFamily="34" charset="0"/>
              <a:cs typeface="Arial Black"/>
            </a:endParaRPr>
          </a:p>
          <a:p>
            <a:pPr marL="171450" indent="-171450" algn="just">
              <a:buFont typeface="Wingdings" charset="2"/>
              <a:buChar char="Ø"/>
            </a:pPr>
            <a:r>
              <a:rPr lang="en-US" sz="2200" b="1" dirty="0">
                <a:solidFill>
                  <a:srgbClr val="FFFFFF"/>
                </a:solidFill>
                <a:latin typeface="Arial Rounded MT Bold" pitchFamily="34" charset="0"/>
                <a:cs typeface="Arial Black"/>
              </a:rPr>
              <a:t> </a:t>
            </a:r>
            <a:r>
              <a:rPr lang="en-US" sz="2200" b="1" dirty="0" smtClean="0">
                <a:solidFill>
                  <a:srgbClr val="FFFFFF"/>
                </a:solidFill>
                <a:latin typeface="Arial Rounded MT Bold" pitchFamily="34" charset="0"/>
                <a:cs typeface="Arial Black"/>
              </a:rPr>
              <a:t>  The past seismic campaigns using </a:t>
            </a:r>
            <a:r>
              <a:rPr lang="en-US" sz="2200" b="1" dirty="0">
                <a:solidFill>
                  <a:srgbClr val="FFFFFF"/>
                </a:solidFill>
                <a:latin typeface="Arial Rounded MT Bold" pitchFamily="34" charset="0"/>
                <a:cs typeface="Arial Black"/>
              </a:rPr>
              <a:t>short period </a:t>
            </a:r>
            <a:r>
              <a:rPr lang="en-US" sz="2200" b="1" dirty="0" smtClean="0">
                <a:solidFill>
                  <a:srgbClr val="FFFFFF"/>
                </a:solidFill>
                <a:latin typeface="Arial Rounded MT Bold" pitchFamily="34" charset="0"/>
                <a:cs typeface="Arial Black"/>
              </a:rPr>
              <a:t>seismometers</a:t>
            </a:r>
            <a:r>
              <a:rPr lang="en-US" sz="2200" b="1" dirty="0">
                <a:solidFill>
                  <a:srgbClr val="FFFFFF"/>
                </a:solidFill>
                <a:latin typeface="Arial Rounded MT Bold" pitchFamily="34" charset="0"/>
                <a:cs typeface="Arial Black"/>
              </a:rPr>
              <a:t> </a:t>
            </a:r>
            <a:r>
              <a:rPr lang="en-US" sz="2200" b="1" dirty="0" smtClean="0">
                <a:solidFill>
                  <a:srgbClr val="FFFFFF"/>
                </a:solidFill>
                <a:latin typeface="Arial Rounded MT Bold" pitchFamily="34" charset="0"/>
                <a:cs typeface="Arial Black"/>
              </a:rPr>
              <a:t>therefore perform local investigations</a:t>
            </a:r>
            <a:endParaRPr lang="en-US" sz="2200" b="1" dirty="0">
              <a:solidFill>
                <a:srgbClr val="FFFFFF"/>
              </a:solidFill>
              <a:latin typeface="Arial Rounded MT Bold" pitchFamily="34" charset="0"/>
              <a:cs typeface="Arial Black"/>
            </a:endParaRPr>
          </a:p>
          <a:p>
            <a:pPr algn="just"/>
            <a:endParaRPr lang="en-US" sz="1500" b="1" dirty="0">
              <a:solidFill>
                <a:srgbClr val="FFFFFF"/>
              </a:solidFill>
              <a:latin typeface="Arial Rounded MT Bold" pitchFamily="34" charset="0"/>
              <a:cs typeface="Arial Black"/>
            </a:endParaRPr>
          </a:p>
          <a:p>
            <a:pPr algn="ctr"/>
            <a:r>
              <a:rPr lang="en-US" sz="2200" b="1" dirty="0" smtClean="0">
                <a:solidFill>
                  <a:srgbClr val="FF0000"/>
                </a:solidFill>
                <a:latin typeface="Arial Rounded MT Bold" pitchFamily="34" charset="0"/>
                <a:cs typeface="Arial Black"/>
              </a:rPr>
              <a:t>Information </a:t>
            </a:r>
            <a:r>
              <a:rPr lang="en-US" sz="2200" b="1" dirty="0">
                <a:solidFill>
                  <a:srgbClr val="FF0000"/>
                </a:solidFill>
                <a:latin typeface="Arial Rounded MT Bold" pitchFamily="34" charset="0"/>
                <a:cs typeface="Arial Black"/>
              </a:rPr>
              <a:t>on how the CVL and surrounding areas develop their atypical present-day tectonics has remained limited and </a:t>
            </a:r>
            <a:r>
              <a:rPr lang="en-US" sz="2200" b="1" dirty="0" smtClean="0">
                <a:solidFill>
                  <a:srgbClr val="FF0000"/>
                </a:solidFill>
                <a:latin typeface="Arial Rounded MT Bold" pitchFamily="34" charset="0"/>
                <a:cs typeface="Arial Black"/>
              </a:rPr>
              <a:t>controversial</a:t>
            </a:r>
            <a:endParaRPr lang="en-GB" sz="2200" b="1" dirty="0">
              <a:solidFill>
                <a:srgbClr val="FFFFFF"/>
              </a:solidFill>
              <a:latin typeface="Arial Rounded MT Bold" pitchFamily="34" charset="0"/>
              <a:cs typeface="Arial Black"/>
            </a:endParaRPr>
          </a:p>
          <a:p>
            <a:pPr marL="171450" indent="-171450" algn="just">
              <a:lnSpc>
                <a:spcPct val="90000"/>
              </a:lnSpc>
              <a:buFont typeface="Wingdings" charset="2"/>
              <a:buChar char="Ø"/>
            </a:pPr>
            <a:endParaRPr lang="en-GB" b="1" dirty="0">
              <a:latin typeface="Arial Black"/>
              <a:cs typeface="Arial Black"/>
            </a:endParaRPr>
          </a:p>
          <a:p>
            <a:pPr marL="171450" indent="-171450" algn="just">
              <a:lnSpc>
                <a:spcPct val="90000"/>
              </a:lnSpc>
              <a:buFont typeface="Wingdings" charset="2"/>
              <a:buChar char="Ø"/>
            </a:pPr>
            <a:endParaRPr lang="en-GB" b="1" dirty="0">
              <a:latin typeface="Arial Black"/>
              <a:cs typeface="Arial Black"/>
            </a:endParaRPr>
          </a:p>
        </p:txBody>
      </p:sp>
      <p:grpSp>
        <p:nvGrpSpPr>
          <p:cNvPr id="6" name="Group 5"/>
          <p:cNvGrpSpPr/>
          <p:nvPr/>
        </p:nvGrpSpPr>
        <p:grpSpPr>
          <a:xfrm>
            <a:off x="72008" y="44624"/>
            <a:ext cx="3347864" cy="1368152"/>
            <a:chOff x="153644" y="55775"/>
            <a:chExt cx="3373695" cy="709576"/>
          </a:xfrm>
          <a:scene3d>
            <a:camera prst="orthographicFront">
              <a:rot lat="0" lon="0" rev="0"/>
            </a:camera>
            <a:lightRig rig="glow" dir="tl">
              <a:rot lat="0" lon="0" rev="19800000"/>
            </a:lightRig>
          </a:scene3d>
        </p:grpSpPr>
        <p:sp>
          <p:nvSpPr>
            <p:cNvPr id="7" name="Oval 6"/>
            <p:cNvSpPr/>
            <p:nvPr/>
          </p:nvSpPr>
          <p:spPr>
            <a:xfrm>
              <a:off x="153644" y="55775"/>
              <a:ext cx="3373695" cy="709576"/>
            </a:xfrm>
            <a:prstGeom prst="ellipse">
              <a:avLst/>
            </a:prstGeom>
            <a:blipFill rotWithShape="0">
              <a:blip r:embed="rId3"/>
              <a:stretch>
                <a:fillRect/>
              </a:stretch>
            </a:blipFill>
            <a:ln w="38100" cmpd="sng">
              <a:solidFill>
                <a:srgbClr val="FF0000"/>
              </a:solidFill>
            </a:ln>
            <a:sp3d prstMaterial="metal">
              <a:bevelT w="38100" h="38100" prst="relaxedInset"/>
              <a:bevelB w="25400" h="6985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8" name="Oval 4"/>
            <p:cNvSpPr/>
            <p:nvPr/>
          </p:nvSpPr>
          <p:spPr>
            <a:xfrm>
              <a:off x="936433" y="226073"/>
              <a:ext cx="2385563" cy="3405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2000" b="1" kern="1200" dirty="0" smtClean="0">
                  <a:solidFill>
                    <a:srgbClr val="800000"/>
                  </a:solidFill>
                  <a:latin typeface="Arial Black"/>
                  <a:cs typeface="Arial Black"/>
                </a:rPr>
                <a:t>GENERAL INTRODUCTION</a:t>
              </a:r>
              <a:endParaRPr lang="en-US" sz="2000" kern="1200" dirty="0">
                <a:solidFill>
                  <a:srgbClr val="800000"/>
                </a:solidFill>
              </a:endParaRPr>
            </a:p>
          </p:txBody>
        </p:sp>
      </p:grpSp>
      <p:sp>
        <p:nvSpPr>
          <p:cNvPr id="9" name="Left Arrow 8"/>
          <p:cNvSpPr/>
          <p:nvPr/>
        </p:nvSpPr>
        <p:spPr>
          <a:xfrm rot="10759046">
            <a:off x="3490512" y="484799"/>
            <a:ext cx="1366985" cy="433614"/>
          </a:xfrm>
          <a:prstGeom prst="leftArrow">
            <a:avLst>
              <a:gd name="adj1" fmla="val 60000"/>
              <a:gd name="adj2" fmla="val 50000"/>
            </a:avLst>
          </a:prstGeom>
          <a:scene3d>
            <a:camera prst="orthographicFront">
              <a:rot lat="0" lon="0" rev="0"/>
            </a:camera>
            <a:lightRig rig="glow" dir="tl">
              <a:rot lat="0" lon="0" rev="19800000"/>
            </a:lightRig>
          </a:scene3d>
          <a:sp3d prstMaterial="metal">
            <a:bevelT w="38100" h="38100" prst="relaxedInset"/>
            <a:bevelB w="25400" h="69850" prst="relaxedInset"/>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0" name="Group 9"/>
          <p:cNvGrpSpPr/>
          <p:nvPr/>
        </p:nvGrpSpPr>
        <p:grpSpPr>
          <a:xfrm>
            <a:off x="4860032" y="116632"/>
            <a:ext cx="4248472" cy="1199331"/>
            <a:chOff x="5039498" y="47789"/>
            <a:chExt cx="3838650" cy="525482"/>
          </a:xfrm>
          <a:blipFill rotWithShape="1">
            <a:blip r:embed="rId4"/>
            <a:stretch>
              <a:fillRect/>
            </a:stretch>
          </a:blipFill>
          <a:scene3d>
            <a:camera prst="orthographicFront">
              <a:rot lat="0" lon="0" rev="0"/>
            </a:camera>
            <a:lightRig rig="glow" dir="tl">
              <a:rot lat="0" lon="0" rev="19800000"/>
            </a:lightRig>
          </a:scene3d>
        </p:grpSpPr>
        <p:sp>
          <p:nvSpPr>
            <p:cNvPr id="11" name="Rounded Rectangle 10"/>
            <p:cNvSpPr/>
            <p:nvPr/>
          </p:nvSpPr>
          <p:spPr>
            <a:xfrm>
              <a:off x="5039498" y="47789"/>
              <a:ext cx="3838650" cy="525482"/>
            </a:xfrm>
            <a:prstGeom prst="roundRect">
              <a:avLst>
                <a:gd name="adj" fmla="val 15320"/>
              </a:avLst>
            </a:prstGeom>
            <a:grpFill/>
            <a:ln w="38100" cmpd="sng">
              <a:solidFill>
                <a:srgbClr val="FF0000"/>
              </a:solidFill>
            </a:ln>
            <a:effectLst>
              <a:outerShdw blurRad="76200" dist="38100" dir="5400000" rotWithShape="0">
                <a:schemeClr val="bg2">
                  <a:lumMod val="60000"/>
                  <a:lumOff val="40000"/>
                  <a:alpha val="60000"/>
                </a:schemeClr>
              </a:outerShdw>
            </a:effectLst>
            <a:sp3d prstMaterial="metal">
              <a:bevelT w="38100" h="38100" prst="relaxedInset"/>
              <a:bevelB w="25400" h="69850" prst="relaxedInset"/>
            </a:sp3d>
          </p:spPr>
          <p:style>
            <a:lnRef idx="0">
              <a:scrgbClr r="0" g="0" b="0"/>
            </a:lnRef>
            <a:fillRef idx="3">
              <a:scrgbClr r="0" g="0" b="0"/>
            </a:fillRef>
            <a:effectRef idx="2">
              <a:scrgbClr r="0" g="0" b="0"/>
            </a:effectRef>
            <a:fontRef idx="minor">
              <a:schemeClr val="lt1"/>
            </a:fontRef>
          </p:style>
        </p:sp>
        <p:sp>
          <p:nvSpPr>
            <p:cNvPr id="12" name="Rounded Rectangle 4"/>
            <p:cNvSpPr/>
            <p:nvPr/>
          </p:nvSpPr>
          <p:spPr>
            <a:xfrm>
              <a:off x="5169622" y="99287"/>
              <a:ext cx="3498269" cy="434734"/>
            </a:xfrm>
            <a:prstGeom prst="rect">
              <a:avLst/>
            </a:prstGeom>
            <a:blipFill rotWithShape="1">
              <a:blip r:embed="rId4"/>
              <a:stretch>
                <a:fillRect/>
              </a:stretch>
            </a:blipFill>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800" b="1" kern="1200" dirty="0" smtClean="0">
                  <a:solidFill>
                    <a:srgbClr val="0D0D0D"/>
                  </a:solidFill>
                  <a:latin typeface="Arial Black"/>
                  <a:cs typeface="Arial Black"/>
                </a:rPr>
                <a:t>PROBLEM     </a:t>
              </a:r>
            </a:p>
            <a:p>
              <a:pPr lvl="0" algn="ctr" defTabSz="977900">
                <a:lnSpc>
                  <a:spcPct val="90000"/>
                </a:lnSpc>
                <a:spcBef>
                  <a:spcPct val="0"/>
                </a:spcBef>
                <a:spcAft>
                  <a:spcPct val="35000"/>
                </a:spcAft>
              </a:pPr>
              <a:r>
                <a:rPr lang="en-US" sz="2800" b="1" dirty="0">
                  <a:solidFill>
                    <a:srgbClr val="0D0D0D"/>
                  </a:solidFill>
                  <a:latin typeface="Arial Black"/>
                  <a:cs typeface="Arial Black"/>
                </a:rPr>
                <a:t> </a:t>
              </a:r>
              <a:r>
                <a:rPr lang="en-US" sz="2800" b="1" dirty="0" smtClean="0">
                  <a:solidFill>
                    <a:srgbClr val="0D0D0D"/>
                  </a:solidFill>
                  <a:latin typeface="Arial Black"/>
                  <a:cs typeface="Arial Black"/>
                </a:rPr>
                <a:t>       </a:t>
              </a:r>
              <a:r>
                <a:rPr lang="en-US" sz="2800" b="1" kern="1200" dirty="0" smtClean="0">
                  <a:solidFill>
                    <a:srgbClr val="0D0D0D"/>
                  </a:solidFill>
                  <a:latin typeface="Arial Black"/>
                  <a:cs typeface="Arial Black"/>
                </a:rPr>
                <a:t>STATEMENTS</a:t>
              </a:r>
              <a:endParaRPr lang="en-US" sz="2800" kern="1200" dirty="0">
                <a:latin typeface="Arial Black"/>
                <a:cs typeface="Arial Black"/>
              </a:endParaRPr>
            </a:p>
          </p:txBody>
        </p:sp>
      </p:grpSp>
      <p:sp>
        <p:nvSpPr>
          <p:cNvPr id="3" name="TextBox 2"/>
          <p:cNvSpPr txBox="1"/>
          <p:nvPr/>
        </p:nvSpPr>
        <p:spPr>
          <a:xfrm>
            <a:off x="9516533" y="2387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7396918"/>
      </p:ext>
    </p:extLst>
  </p:cSld>
  <p:clrMapOvr>
    <a:masterClrMapping/>
  </p:clrMapOvr>
  <mc:AlternateContent xmlns:mc="http://schemas.openxmlformats.org/markup-compatibility/2006" xmlns:p14="http://schemas.microsoft.com/office/powerpoint/2010/main">
    <mc:Choice Requires="p14">
      <p:transition spd="slow" p14:dur="1500" advTm="1000">
        <p14:prism dir="u" isContent="1"/>
      </p:transition>
    </mc:Choice>
    <mc:Fallback xmlns="">
      <p:transition spd="slow"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8995" y="4478694"/>
            <a:ext cx="184666" cy="369332"/>
          </a:xfrm>
          <a:prstGeom prst="rect">
            <a:avLst/>
          </a:prstGeom>
          <a:noFill/>
        </p:spPr>
        <p:txBody>
          <a:bodyPr wrap="none" rtlCol="0">
            <a:spAutoFit/>
          </a:bodyPr>
          <a:lstStyle/>
          <a:p>
            <a:endParaRPr lang="en-US"/>
          </a:p>
        </p:txBody>
      </p:sp>
      <p:sp>
        <p:nvSpPr>
          <p:cNvPr id="2" name="TextBox 1"/>
          <p:cNvSpPr txBox="1"/>
          <p:nvPr/>
        </p:nvSpPr>
        <p:spPr>
          <a:xfrm>
            <a:off x="72008" y="1904788"/>
            <a:ext cx="9180512" cy="4815164"/>
          </a:xfrm>
          <a:prstGeom prst="rect">
            <a:avLst/>
          </a:prstGeom>
          <a:noFill/>
        </p:spPr>
        <p:txBody>
          <a:bodyPr wrap="square" rtlCol="0">
            <a:spAutoFit/>
          </a:bodyPr>
          <a:lstStyle/>
          <a:p>
            <a:pPr algn="just">
              <a:lnSpc>
                <a:spcPct val="60000"/>
              </a:lnSpc>
            </a:pPr>
            <a:endParaRPr lang="en-US" sz="2100" dirty="0">
              <a:latin typeface="Arial Black"/>
              <a:cs typeface="Arial Black"/>
            </a:endParaRPr>
          </a:p>
          <a:p>
            <a:pPr algn="just">
              <a:lnSpc>
                <a:spcPct val="130000"/>
              </a:lnSpc>
            </a:pPr>
            <a:r>
              <a:rPr lang="en-US" sz="2100" dirty="0" smtClean="0">
                <a:latin typeface="Arial Black"/>
                <a:cs typeface="Arial Black"/>
              </a:rPr>
              <a:t>  </a:t>
            </a:r>
            <a:r>
              <a:rPr lang="en-US" sz="2000" dirty="0" smtClean="0">
                <a:latin typeface="Arial Black"/>
                <a:cs typeface="Arial Black"/>
              </a:rPr>
              <a:t>There is an urgent need to :</a:t>
            </a:r>
          </a:p>
          <a:p>
            <a:pPr algn="just">
              <a:lnSpc>
                <a:spcPct val="60000"/>
              </a:lnSpc>
            </a:pPr>
            <a:endParaRPr lang="en-US" sz="2000" dirty="0" smtClean="0">
              <a:latin typeface="Arial Black"/>
              <a:cs typeface="Arial Black"/>
            </a:endParaRPr>
          </a:p>
          <a:p>
            <a:pPr marL="342900" indent="-342900" algn="just">
              <a:lnSpc>
                <a:spcPct val="150000"/>
              </a:lnSpc>
              <a:buFont typeface="Wingdings" charset="2"/>
              <a:buChar char="Ø"/>
            </a:pPr>
            <a:r>
              <a:rPr lang="en-US" sz="2000" dirty="0" smtClean="0">
                <a:latin typeface="Arial Black"/>
                <a:cs typeface="Arial Black"/>
              </a:rPr>
              <a:t>   </a:t>
            </a:r>
            <a:r>
              <a:rPr lang="en-US" sz="2000" dirty="0">
                <a:latin typeface="Arial Black"/>
                <a:cs typeface="Arial Black"/>
              </a:rPr>
              <a:t>U</a:t>
            </a:r>
            <a:r>
              <a:rPr lang="en-US" sz="2000" dirty="0" smtClean="0">
                <a:latin typeface="Arial Black"/>
                <a:cs typeface="Arial Black"/>
              </a:rPr>
              <a:t>pdate the understanding of the Cameroon tectonics,</a:t>
            </a:r>
          </a:p>
          <a:p>
            <a:pPr marL="342900" indent="-342900" algn="just">
              <a:lnSpc>
                <a:spcPct val="150000"/>
              </a:lnSpc>
              <a:buFont typeface="Wingdings" charset="2"/>
              <a:buChar char="Ø"/>
            </a:pPr>
            <a:r>
              <a:rPr lang="en-US" sz="2000" dirty="0" smtClean="0">
                <a:latin typeface="Arial Black"/>
                <a:cs typeface="Arial Black"/>
              </a:rPr>
              <a:t>   Anticipate </a:t>
            </a:r>
            <a:r>
              <a:rPr lang="en-US" sz="2000" dirty="0">
                <a:latin typeface="Arial Black"/>
                <a:cs typeface="Arial Black"/>
              </a:rPr>
              <a:t>the effects and consequences </a:t>
            </a:r>
            <a:r>
              <a:rPr lang="en-US" sz="2000" dirty="0" smtClean="0">
                <a:latin typeface="Arial Black"/>
                <a:cs typeface="Arial Black"/>
              </a:rPr>
              <a:t>of disasters, </a:t>
            </a:r>
          </a:p>
          <a:p>
            <a:pPr marL="342900" indent="-342900" algn="just">
              <a:lnSpc>
                <a:spcPct val="150000"/>
              </a:lnSpc>
              <a:buFont typeface="Wingdings" charset="2"/>
              <a:buChar char="Ø"/>
            </a:pPr>
            <a:r>
              <a:rPr lang="en-US" sz="2000" dirty="0">
                <a:latin typeface="Arial Black"/>
                <a:cs typeface="Arial Black"/>
              </a:rPr>
              <a:t> </a:t>
            </a:r>
            <a:r>
              <a:rPr lang="en-US" sz="2000" dirty="0" smtClean="0">
                <a:latin typeface="Arial Black"/>
                <a:cs typeface="Arial Black"/>
              </a:rPr>
              <a:t>  Compute </a:t>
            </a:r>
            <a:r>
              <a:rPr lang="en-US" sz="2000" dirty="0">
                <a:latin typeface="Arial Black"/>
                <a:cs typeface="Arial Black"/>
              </a:rPr>
              <a:t>an accurate velocity model of </a:t>
            </a:r>
            <a:r>
              <a:rPr lang="en-US" sz="2000" dirty="0" smtClean="0">
                <a:latin typeface="Arial Black"/>
                <a:cs typeface="Arial Black"/>
              </a:rPr>
              <a:t>Cameroon</a:t>
            </a:r>
            <a:endParaRPr lang="en-US" sz="2000" dirty="0">
              <a:latin typeface="Arial Black"/>
              <a:cs typeface="Arial Black"/>
            </a:endParaRPr>
          </a:p>
          <a:p>
            <a:pPr marL="342900" indent="-342900" algn="just">
              <a:lnSpc>
                <a:spcPct val="150000"/>
              </a:lnSpc>
              <a:buFont typeface="Wingdings" charset="2"/>
              <a:buChar char="Ø"/>
            </a:pPr>
            <a:r>
              <a:rPr lang="en-US" sz="2000" dirty="0" smtClean="0">
                <a:latin typeface="Arial Black"/>
                <a:cs typeface="Arial Black"/>
              </a:rPr>
              <a:t>   </a:t>
            </a:r>
            <a:r>
              <a:rPr lang="en-US" sz="2000" dirty="0">
                <a:latin typeface="Arial Black"/>
                <a:cs typeface="Arial Black"/>
              </a:rPr>
              <a:t>Location the epicenters of the local and regional </a:t>
            </a:r>
            <a:r>
              <a:rPr lang="en-US" sz="2000" dirty="0" smtClean="0">
                <a:latin typeface="Arial Black"/>
                <a:cs typeface="Arial Black"/>
              </a:rPr>
              <a:t>events</a:t>
            </a:r>
          </a:p>
          <a:p>
            <a:pPr marL="342900" indent="-342900" algn="just">
              <a:lnSpc>
                <a:spcPct val="150000"/>
              </a:lnSpc>
              <a:buFont typeface="Wingdings" charset="2"/>
              <a:buChar char="Ø"/>
            </a:pPr>
            <a:r>
              <a:rPr lang="en-US" dirty="0">
                <a:latin typeface="Arial Black"/>
                <a:cs typeface="Arial Black"/>
              </a:rPr>
              <a:t>   C</a:t>
            </a:r>
            <a:r>
              <a:rPr lang="en-US" dirty="0" smtClean="0">
                <a:latin typeface="Arial Black"/>
                <a:cs typeface="Arial Black"/>
              </a:rPr>
              <a:t>ompute the event magnitudes</a:t>
            </a:r>
            <a:r>
              <a:rPr lang="en-US" dirty="0">
                <a:latin typeface="Arial Black"/>
                <a:cs typeface="Arial Black"/>
              </a:rPr>
              <a:t> </a:t>
            </a:r>
            <a:r>
              <a:rPr lang="en-US" dirty="0" smtClean="0">
                <a:latin typeface="Arial Black"/>
                <a:cs typeface="Arial Black"/>
              </a:rPr>
              <a:t>and study </a:t>
            </a:r>
            <a:r>
              <a:rPr lang="en-US" dirty="0">
                <a:latin typeface="Arial Black"/>
                <a:cs typeface="Arial Black"/>
              </a:rPr>
              <a:t>their spatial </a:t>
            </a:r>
            <a:r>
              <a:rPr lang="en-US" dirty="0" smtClean="0">
                <a:latin typeface="Arial Black"/>
                <a:cs typeface="Arial Black"/>
              </a:rPr>
              <a:t>distribution</a:t>
            </a:r>
            <a:endParaRPr lang="en-US" dirty="0">
              <a:latin typeface="Arial Black"/>
              <a:cs typeface="Arial Black"/>
            </a:endParaRPr>
          </a:p>
          <a:p>
            <a:pPr marL="342900" indent="-342900" algn="just">
              <a:lnSpc>
                <a:spcPct val="150000"/>
              </a:lnSpc>
              <a:buFont typeface="Wingdings" charset="2"/>
              <a:buChar char="Ø"/>
            </a:pPr>
            <a:r>
              <a:rPr lang="en-US" sz="2000" dirty="0" smtClean="0">
                <a:latin typeface="Arial Black"/>
                <a:cs typeface="Arial Black"/>
              </a:rPr>
              <a:t>   Deeply investigate its crustal structures for scientific  </a:t>
            </a:r>
          </a:p>
          <a:p>
            <a:pPr algn="just">
              <a:lnSpc>
                <a:spcPct val="150000"/>
              </a:lnSpc>
            </a:pPr>
            <a:r>
              <a:rPr lang="en-US" sz="2000" dirty="0" smtClean="0">
                <a:latin typeface="Arial Black"/>
                <a:cs typeface="Arial Black"/>
              </a:rPr>
              <a:t>        and exploration aspirations.</a:t>
            </a:r>
            <a:endParaRPr lang="en-US" sz="2000" dirty="0">
              <a:latin typeface="Arial Black"/>
              <a:cs typeface="Arial Black"/>
            </a:endParaRPr>
          </a:p>
          <a:p>
            <a:pPr algn="ctr">
              <a:lnSpc>
                <a:spcPct val="120000"/>
              </a:lnSpc>
            </a:pPr>
            <a:r>
              <a:rPr lang="en-US" sz="2000" dirty="0" smtClean="0">
                <a:solidFill>
                  <a:srgbClr val="FF0000"/>
                </a:solidFill>
                <a:latin typeface="Arial Black"/>
                <a:cs typeface="Arial Black"/>
              </a:rPr>
              <a:t>Finally, to </a:t>
            </a:r>
            <a:r>
              <a:rPr lang="en-US" sz="2000" dirty="0">
                <a:solidFill>
                  <a:srgbClr val="FF0000"/>
                </a:solidFill>
                <a:latin typeface="Arial Black"/>
                <a:cs typeface="Arial Black"/>
              </a:rPr>
              <a:t>solve key questions related to the Cameroon tectonics.  </a:t>
            </a:r>
          </a:p>
        </p:txBody>
      </p:sp>
      <p:sp>
        <p:nvSpPr>
          <p:cNvPr id="6" name="Title 5"/>
          <p:cNvSpPr>
            <a:spLocks noGrp="1"/>
          </p:cNvSpPr>
          <p:nvPr>
            <p:ph type="title"/>
          </p:nvPr>
        </p:nvSpPr>
        <p:spPr>
          <a:xfrm>
            <a:off x="0" y="-27384"/>
            <a:ext cx="9108504" cy="1800200"/>
          </a:xfrm>
          <a:blipFill rotWithShape="1">
            <a:blip r:embed="rId3"/>
            <a:tile tx="0" ty="0" sx="100000" sy="100000" flip="none" algn="tl"/>
          </a:blipFill>
        </p:spPr>
        <p:txBody>
          <a:bodyPr/>
          <a:lstStyle/>
          <a:p>
            <a:pPr algn="ctr"/>
            <a:r>
              <a:rPr lang="en-US" sz="3000" dirty="0" smtClean="0">
                <a:solidFill>
                  <a:srgbClr val="FFFF00"/>
                </a:solidFill>
                <a:latin typeface="Arial Black"/>
                <a:cs typeface="Arial Black"/>
              </a:rPr>
              <a:t>SEISMOLOGICAL CHALLENGES IN CAMEROON</a:t>
            </a:r>
            <a:endParaRPr lang="en-US" sz="3000" dirty="0">
              <a:solidFill>
                <a:srgbClr val="FFFF00"/>
              </a:solidFill>
            </a:endParaRPr>
          </a:p>
        </p:txBody>
      </p:sp>
    </p:spTree>
    <p:extLst>
      <p:ext uri="{BB962C8B-B14F-4D97-AF65-F5344CB8AC3E}">
        <p14:creationId xmlns:p14="http://schemas.microsoft.com/office/powerpoint/2010/main" val="2913377446"/>
      </p:ext>
    </p:extLst>
  </p:cSld>
  <p:clrMapOvr>
    <a:masterClrMapping/>
  </p:clrMapOvr>
  <mc:AlternateContent xmlns:mc="http://schemas.openxmlformats.org/markup-compatibility/2006" xmlns:p14="http://schemas.microsoft.com/office/powerpoint/2010/main">
    <mc:Choice Requires="p14">
      <p:transition spd="slow" p14:dur="1500" advTm="1000">
        <p14:prism dir="u" isContent="1"/>
      </p:transition>
    </mc:Choice>
    <mc:Fallback xmlns="">
      <p:transition spd="slow"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07504" y="404664"/>
            <a:ext cx="9288016" cy="6912768"/>
          </a:xfrm>
        </p:spPr>
        <p:txBody>
          <a:bodyPr>
            <a:noAutofit/>
          </a:bodyPr>
          <a:lstStyle/>
          <a:p>
            <a:pPr marL="18288" indent="0">
              <a:lnSpc>
                <a:spcPct val="150000"/>
              </a:lnSpc>
              <a:buNone/>
              <a:defRPr/>
            </a:pPr>
            <a:r>
              <a:rPr lang="en-US" sz="1400" b="1" dirty="0" smtClean="0">
                <a:solidFill>
                  <a:srgbClr val="FF0000"/>
                </a:solidFill>
                <a:latin typeface="Arial Black"/>
                <a:cs typeface="Arial Black"/>
              </a:rPr>
              <a:t>TO FIGURE OUT WHAT IS HAPPENING, WE DO ASK </a:t>
            </a:r>
          </a:p>
          <a:p>
            <a:pPr marL="18288" indent="0">
              <a:lnSpc>
                <a:spcPct val="150000"/>
              </a:lnSpc>
              <a:buNone/>
              <a:defRPr/>
            </a:pPr>
            <a:r>
              <a:rPr lang="en-US" sz="1400" b="1" dirty="0" smtClean="0">
                <a:solidFill>
                  <a:srgbClr val="FF0000"/>
                </a:solidFill>
                <a:latin typeface="Arial Black"/>
                <a:cs typeface="Arial Black"/>
              </a:rPr>
              <a:t>QUESTIONS SUCH AS:</a:t>
            </a:r>
          </a:p>
          <a:p>
            <a:pPr>
              <a:lnSpc>
                <a:spcPct val="150000"/>
              </a:lnSpc>
              <a:buFont typeface="Wingdings" pitchFamily="2" charset="2"/>
              <a:buChar char="q"/>
              <a:defRPr/>
            </a:pPr>
            <a:r>
              <a:rPr lang="en-US" b="1" dirty="0" smtClean="0">
                <a:solidFill>
                  <a:schemeClr val="tx1">
                    <a:lumMod val="75000"/>
                    <a:lumOff val="25000"/>
                  </a:schemeClr>
                </a:solidFill>
                <a:latin typeface="Arial Black"/>
                <a:cs typeface="Arial Black"/>
              </a:rPr>
              <a:t>Where </a:t>
            </a:r>
            <a:r>
              <a:rPr lang="en-US" b="1" dirty="0">
                <a:solidFill>
                  <a:schemeClr val="tx1">
                    <a:lumMod val="75000"/>
                    <a:lumOff val="25000"/>
                  </a:schemeClr>
                </a:solidFill>
                <a:latin typeface="Arial Black"/>
                <a:cs typeface="Arial Black"/>
              </a:rPr>
              <a:t>are their locations ?</a:t>
            </a:r>
          </a:p>
          <a:p>
            <a:pPr>
              <a:lnSpc>
                <a:spcPct val="150000"/>
              </a:lnSpc>
              <a:buFont typeface="Wingdings" charset="2"/>
              <a:buChar char="q"/>
              <a:defRPr/>
            </a:pPr>
            <a:r>
              <a:rPr lang="en-US" b="1" dirty="0" smtClean="0">
                <a:solidFill>
                  <a:schemeClr val="tx1">
                    <a:lumMod val="75000"/>
                    <a:lumOff val="25000"/>
                  </a:schemeClr>
                </a:solidFill>
                <a:latin typeface="Arial Black"/>
                <a:cs typeface="Arial Black"/>
              </a:rPr>
              <a:t>What are the  causes of quakes </a:t>
            </a:r>
            <a:r>
              <a:rPr lang="en-US" b="1" dirty="0">
                <a:solidFill>
                  <a:schemeClr val="tx1">
                    <a:lumMod val="75000"/>
                    <a:lumOff val="25000"/>
                  </a:schemeClr>
                </a:solidFill>
                <a:latin typeface="Arial Black"/>
                <a:cs typeface="Arial Black"/>
              </a:rPr>
              <a:t>?</a:t>
            </a:r>
          </a:p>
          <a:p>
            <a:pPr eaLnBrk="1" fontAlgn="auto" hangingPunct="1">
              <a:lnSpc>
                <a:spcPct val="150000"/>
              </a:lnSpc>
              <a:spcAft>
                <a:spcPts val="0"/>
              </a:spcAft>
              <a:buFont typeface="Wingdings" charset="2"/>
              <a:buChar char="q"/>
              <a:defRPr/>
            </a:pPr>
            <a:r>
              <a:rPr lang="en-US" b="1" dirty="0" smtClean="0">
                <a:latin typeface="Arial Black"/>
                <a:cs typeface="Arial Black"/>
              </a:rPr>
              <a:t>What </a:t>
            </a:r>
            <a:r>
              <a:rPr lang="en-US" b="1" dirty="0">
                <a:latin typeface="Arial Black"/>
                <a:cs typeface="Arial Black"/>
              </a:rPr>
              <a:t>are  their depths ?</a:t>
            </a:r>
          </a:p>
          <a:p>
            <a:pPr eaLnBrk="1" fontAlgn="auto" hangingPunct="1">
              <a:lnSpc>
                <a:spcPct val="150000"/>
              </a:lnSpc>
              <a:spcAft>
                <a:spcPts val="0"/>
              </a:spcAft>
              <a:buFont typeface="Wingdings" charset="2"/>
              <a:buChar char="q"/>
              <a:defRPr/>
            </a:pPr>
            <a:r>
              <a:rPr lang="en-US" b="1" dirty="0">
                <a:latin typeface="Arial Black"/>
                <a:cs typeface="Arial Black"/>
              </a:rPr>
              <a:t>What are the </a:t>
            </a:r>
            <a:r>
              <a:rPr lang="en-US" b="1" dirty="0" smtClean="0">
                <a:latin typeface="Arial Black"/>
                <a:cs typeface="Arial Black"/>
              </a:rPr>
              <a:t>magnitudes ?</a:t>
            </a:r>
            <a:endParaRPr lang="en-US" b="1" dirty="0">
              <a:latin typeface="Arial Black"/>
              <a:cs typeface="Arial Black"/>
            </a:endParaRPr>
          </a:p>
          <a:p>
            <a:pPr eaLnBrk="1" fontAlgn="auto" hangingPunct="1">
              <a:lnSpc>
                <a:spcPct val="150000"/>
              </a:lnSpc>
              <a:spcAft>
                <a:spcPts val="0"/>
              </a:spcAft>
              <a:buFont typeface="Wingdings" charset="2"/>
              <a:buChar char="q"/>
              <a:defRPr/>
            </a:pPr>
            <a:r>
              <a:rPr lang="en-US" b="1" dirty="0" smtClean="0">
                <a:solidFill>
                  <a:schemeClr val="tx1">
                    <a:lumMod val="75000"/>
                    <a:lumOff val="25000"/>
                  </a:schemeClr>
                </a:solidFill>
                <a:latin typeface="Arial Black"/>
                <a:cs typeface="Arial Black"/>
              </a:rPr>
              <a:t>What </a:t>
            </a:r>
            <a:r>
              <a:rPr lang="en-US" b="1" dirty="0">
                <a:solidFill>
                  <a:schemeClr val="tx1">
                    <a:lumMod val="75000"/>
                    <a:lumOff val="25000"/>
                  </a:schemeClr>
                </a:solidFill>
                <a:latin typeface="Arial Black"/>
                <a:cs typeface="Arial Black"/>
              </a:rPr>
              <a:t>is the pattern of seismicity ?</a:t>
            </a:r>
          </a:p>
          <a:p>
            <a:pPr>
              <a:lnSpc>
                <a:spcPct val="150000"/>
              </a:lnSpc>
              <a:buFont typeface="Wingdings" charset="2"/>
              <a:buChar char="q"/>
              <a:defRPr/>
            </a:pPr>
            <a:r>
              <a:rPr lang="en-US" b="1" dirty="0">
                <a:latin typeface="Arial Black"/>
                <a:cs typeface="Arial Black"/>
              </a:rPr>
              <a:t>What types of faulting trigger them ?</a:t>
            </a:r>
          </a:p>
          <a:p>
            <a:pPr>
              <a:lnSpc>
                <a:spcPct val="150000"/>
              </a:lnSpc>
              <a:buFont typeface="Wingdings" charset="2"/>
              <a:buChar char="q"/>
              <a:defRPr/>
            </a:pPr>
            <a:r>
              <a:rPr lang="en-US" b="1" dirty="0">
                <a:latin typeface="Arial Black"/>
                <a:cs typeface="Arial Black"/>
              </a:rPr>
              <a:t>What are </a:t>
            </a:r>
            <a:r>
              <a:rPr lang="en-US" b="1" dirty="0" err="1">
                <a:latin typeface="Arial Black"/>
                <a:cs typeface="Arial Black"/>
              </a:rPr>
              <a:t>seismotectonic</a:t>
            </a:r>
            <a:r>
              <a:rPr lang="en-US" b="1" dirty="0">
                <a:latin typeface="Arial Black"/>
                <a:cs typeface="Arial Black"/>
              </a:rPr>
              <a:t> implications ?</a:t>
            </a:r>
          </a:p>
          <a:p>
            <a:pPr eaLnBrk="1" fontAlgn="auto" hangingPunct="1">
              <a:lnSpc>
                <a:spcPct val="150000"/>
              </a:lnSpc>
              <a:spcAft>
                <a:spcPts val="0"/>
              </a:spcAft>
              <a:buFont typeface="Wingdings" charset="2"/>
              <a:buChar char="q"/>
              <a:defRPr/>
            </a:pPr>
            <a:r>
              <a:rPr lang="en-US" b="1" dirty="0" smtClean="0">
                <a:solidFill>
                  <a:schemeClr val="tx1">
                    <a:lumMod val="75000"/>
                    <a:lumOff val="25000"/>
                  </a:schemeClr>
                </a:solidFill>
                <a:latin typeface="Arial Black"/>
                <a:cs typeface="Arial Black"/>
              </a:rPr>
              <a:t>Are </a:t>
            </a:r>
            <a:r>
              <a:rPr lang="en-US" b="1" dirty="0">
                <a:solidFill>
                  <a:schemeClr val="tx1">
                    <a:lumMod val="75000"/>
                    <a:lumOff val="25000"/>
                  </a:schemeClr>
                </a:solidFill>
                <a:latin typeface="Arial Black"/>
                <a:cs typeface="Arial Black"/>
              </a:rPr>
              <a:t>earthquakes  </a:t>
            </a:r>
            <a:r>
              <a:rPr lang="en-US" b="1" dirty="0" smtClean="0">
                <a:solidFill>
                  <a:schemeClr val="tx1">
                    <a:lumMod val="75000"/>
                    <a:lumOff val="25000"/>
                  </a:schemeClr>
                </a:solidFill>
                <a:latin typeface="Arial Black"/>
                <a:cs typeface="Arial Black"/>
              </a:rPr>
              <a:t>on </a:t>
            </a:r>
            <a:r>
              <a:rPr lang="en-US" b="1" dirty="0">
                <a:solidFill>
                  <a:schemeClr val="tx1">
                    <a:lumMod val="75000"/>
                    <a:lumOff val="25000"/>
                  </a:schemeClr>
                </a:solidFill>
                <a:latin typeface="Arial Black"/>
                <a:cs typeface="Arial Black"/>
              </a:rPr>
              <a:t>increase ?</a:t>
            </a:r>
          </a:p>
          <a:p>
            <a:pPr>
              <a:lnSpc>
                <a:spcPct val="150000"/>
              </a:lnSpc>
              <a:buFont typeface="Wingdings" charset="2"/>
              <a:buChar char="q"/>
              <a:defRPr/>
            </a:pPr>
            <a:r>
              <a:rPr lang="en-US" b="1" dirty="0" smtClean="0">
                <a:solidFill>
                  <a:schemeClr val="tx1">
                    <a:lumMod val="75000"/>
                    <a:lumOff val="25000"/>
                  </a:schemeClr>
                </a:solidFill>
                <a:latin typeface="Arial Black"/>
                <a:cs typeface="Arial Black"/>
              </a:rPr>
              <a:t>Are </a:t>
            </a:r>
            <a:r>
              <a:rPr lang="en-US" b="1" dirty="0">
                <a:solidFill>
                  <a:schemeClr val="tx1">
                    <a:lumMod val="75000"/>
                    <a:lumOff val="25000"/>
                  </a:schemeClr>
                </a:solidFill>
                <a:latin typeface="Arial Black"/>
                <a:cs typeface="Arial Black"/>
              </a:rPr>
              <a:t>there similarity between past and present seismicity ?</a:t>
            </a:r>
          </a:p>
          <a:p>
            <a:pPr eaLnBrk="1" hangingPunct="1">
              <a:lnSpc>
                <a:spcPct val="150000"/>
              </a:lnSpc>
              <a:buFont typeface="Wingdings" charset="2"/>
              <a:buChar char="q"/>
              <a:defRPr/>
            </a:pPr>
            <a:r>
              <a:rPr lang="en-US" b="1" dirty="0" smtClean="0">
                <a:latin typeface="Arial Black"/>
                <a:cs typeface="Arial Black"/>
              </a:rPr>
              <a:t>Are </a:t>
            </a:r>
            <a:r>
              <a:rPr lang="en-US" b="1" dirty="0">
                <a:latin typeface="Arial Black"/>
                <a:cs typeface="Arial Black"/>
              </a:rPr>
              <a:t>we expecting a large earthquake in Cameroon </a:t>
            </a:r>
            <a:r>
              <a:rPr lang="en-US" b="1" dirty="0" smtClean="0">
                <a:latin typeface="Arial Black"/>
                <a:cs typeface="Arial Black"/>
              </a:rPr>
              <a:t>?    </a:t>
            </a:r>
            <a:endParaRPr lang="en-US" b="1" dirty="0">
              <a:solidFill>
                <a:schemeClr val="tx1">
                  <a:lumMod val="75000"/>
                  <a:lumOff val="25000"/>
                </a:schemeClr>
              </a:solidFill>
              <a:latin typeface="Arial Black"/>
              <a:cs typeface="Arial Black"/>
            </a:endParaRPr>
          </a:p>
          <a:p>
            <a:pPr eaLnBrk="1" fontAlgn="auto" hangingPunct="1">
              <a:lnSpc>
                <a:spcPct val="150000"/>
              </a:lnSpc>
              <a:spcAft>
                <a:spcPts val="0"/>
              </a:spcAft>
              <a:buFont typeface="Wingdings" charset="2"/>
              <a:buChar char="q"/>
              <a:defRPr/>
            </a:pPr>
            <a:endParaRPr lang="en-US" sz="2200" b="1" dirty="0">
              <a:solidFill>
                <a:schemeClr val="tx1">
                  <a:lumMod val="75000"/>
                  <a:lumOff val="25000"/>
                </a:schemeClr>
              </a:solidFill>
              <a:latin typeface="Arial Black"/>
              <a:cs typeface="Arial Black"/>
            </a:endParaRPr>
          </a:p>
        </p:txBody>
      </p:sp>
      <p:sp>
        <p:nvSpPr>
          <p:cNvPr id="2" name="TextBox 1"/>
          <p:cNvSpPr txBox="1"/>
          <p:nvPr/>
        </p:nvSpPr>
        <p:spPr>
          <a:xfrm>
            <a:off x="0" y="0"/>
            <a:ext cx="9144000" cy="523220"/>
          </a:xfrm>
          <a:prstGeom prst="rect">
            <a:avLst/>
          </a:prstGeom>
          <a:blipFill rotWithShape="1">
            <a:blip r:embed="rId3"/>
            <a:tile tx="0" ty="0" sx="100000" sy="100000" flip="none" algn="tl"/>
          </a:blipFill>
        </p:spPr>
        <p:txBody>
          <a:bodyPr wrap="square" rtlCol="0">
            <a:spAutoFit/>
          </a:bodyPr>
          <a:lstStyle/>
          <a:p>
            <a:pPr algn="ctr"/>
            <a:r>
              <a:rPr lang="en-US" sz="2800" b="1" dirty="0" smtClean="0">
                <a:solidFill>
                  <a:srgbClr val="FF0000"/>
                </a:solidFill>
                <a:latin typeface="Arial Black"/>
              </a:rPr>
              <a:t>CAMEROON SEISMIC RELATED QUESTIONS</a:t>
            </a:r>
            <a:endParaRPr lang="en-US" sz="2800" dirty="0"/>
          </a:p>
        </p:txBody>
      </p:sp>
      <p:pic>
        <p:nvPicPr>
          <p:cNvPr id="6" name="Picture 5"/>
          <p:cNvPicPr>
            <a:picLocks noChangeAspect="1"/>
          </p:cNvPicPr>
          <p:nvPr/>
        </p:nvPicPr>
        <p:blipFill>
          <a:blip r:embed="rId4"/>
          <a:stretch>
            <a:fillRect/>
          </a:stretch>
        </p:blipFill>
        <p:spPr>
          <a:xfrm>
            <a:off x="6444208" y="523220"/>
            <a:ext cx="2699792" cy="3697868"/>
          </a:xfrm>
          <a:prstGeom prst="rect">
            <a:avLst/>
          </a:prstGeom>
        </p:spPr>
      </p:pic>
    </p:spTree>
    <p:extLst>
      <p:ext uri="{BB962C8B-B14F-4D97-AF65-F5344CB8AC3E}">
        <p14:creationId xmlns:p14="http://schemas.microsoft.com/office/powerpoint/2010/main" val="945840369"/>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71400"/>
            <a:ext cx="9144000" cy="739775"/>
          </a:xfrm>
          <a:blipFill rotWithShape="1">
            <a:blip r:embed="rId3"/>
            <a:tile tx="0" ty="0" sx="100000" sy="100000" flip="none" algn="tl"/>
          </a:blipFill>
        </p:spPr>
        <p:txBody>
          <a:bodyPr/>
          <a:lstStyle/>
          <a:p>
            <a:pPr algn="ctr" eaLnBrk="1" fontAlgn="auto" hangingPunct="1">
              <a:spcAft>
                <a:spcPts val="0"/>
              </a:spcAft>
              <a:defRPr/>
            </a:pPr>
            <a:r>
              <a:rPr lang="en-GB" sz="2800" b="1" dirty="0" smtClean="0">
                <a:solidFill>
                  <a:srgbClr val="FF0000"/>
                </a:solidFill>
                <a:effectLst/>
                <a:latin typeface="Arial Black"/>
                <a:cs typeface="Arial Black"/>
              </a:rPr>
              <a:t>PAST SEISMIC PATTERN OF CAMEROON</a:t>
            </a:r>
            <a:endParaRPr lang="en-US" sz="2800" b="1" dirty="0" smtClean="0">
              <a:solidFill>
                <a:srgbClr val="FF0000"/>
              </a:solidFill>
              <a:latin typeface="Arial Black"/>
              <a:cs typeface="Arial Black"/>
            </a:endParaRPr>
          </a:p>
        </p:txBody>
      </p:sp>
      <p:sp>
        <p:nvSpPr>
          <p:cNvPr id="5" name="ZoneTexte 4"/>
          <p:cNvSpPr txBox="1"/>
          <p:nvPr/>
        </p:nvSpPr>
        <p:spPr>
          <a:xfrm>
            <a:off x="0" y="807095"/>
            <a:ext cx="9252520" cy="461665"/>
          </a:xfrm>
          <a:prstGeom prst="rect">
            <a:avLst/>
          </a:prstGeom>
          <a:noFill/>
        </p:spPr>
        <p:txBody>
          <a:bodyPr wrap="square" rtlCol="0">
            <a:spAutoFit/>
          </a:bodyPr>
          <a:lstStyle/>
          <a:p>
            <a:pPr marL="342900" indent="-342900">
              <a:buFont typeface="Wingdings" pitchFamily="2" charset="2"/>
              <a:buChar char="q"/>
            </a:pPr>
            <a:r>
              <a:rPr lang="fr-FR" sz="2400" b="1" dirty="0" smtClean="0">
                <a:latin typeface="Arial Black" pitchFamily="34" charset="0"/>
              </a:rPr>
              <a:t>Mont </a:t>
            </a:r>
            <a:r>
              <a:rPr lang="fr-FR" sz="2400" b="1" dirty="0" err="1" smtClean="0">
                <a:latin typeface="Arial Black" pitchFamily="34" charset="0"/>
              </a:rPr>
              <a:t>Cameroon</a:t>
            </a:r>
            <a:r>
              <a:rPr lang="fr-FR" sz="2400" b="1" dirty="0" smtClean="0">
                <a:latin typeface="Arial Black" pitchFamily="34" charset="0"/>
              </a:rPr>
              <a:t> Network (1984)  </a:t>
            </a:r>
          </a:p>
        </p:txBody>
      </p:sp>
      <p:sp>
        <p:nvSpPr>
          <p:cNvPr id="6" name="ZoneTexte 5"/>
          <p:cNvSpPr txBox="1"/>
          <p:nvPr/>
        </p:nvSpPr>
        <p:spPr>
          <a:xfrm>
            <a:off x="35496" y="1268760"/>
            <a:ext cx="8892480" cy="430887"/>
          </a:xfrm>
          <a:prstGeom prst="rect">
            <a:avLst/>
          </a:prstGeom>
          <a:noFill/>
        </p:spPr>
        <p:txBody>
          <a:bodyPr wrap="square" rtlCol="0">
            <a:spAutoFit/>
          </a:bodyPr>
          <a:lstStyle/>
          <a:p>
            <a:r>
              <a:rPr lang="fr-FR" sz="2200" dirty="0" err="1">
                <a:latin typeface="Arial Black" pitchFamily="34" charset="0"/>
              </a:rPr>
              <a:t>w</a:t>
            </a:r>
            <a:r>
              <a:rPr lang="fr-FR" sz="2200" dirty="0" err="1" smtClean="0">
                <a:latin typeface="Arial Black" pitchFamily="34" charset="0"/>
              </a:rPr>
              <a:t>ith</a:t>
            </a:r>
            <a:r>
              <a:rPr lang="fr-FR" sz="2200" dirty="0" smtClean="0">
                <a:latin typeface="Arial Black" pitchFamily="34" charset="0"/>
              </a:rPr>
              <a:t>  6 stations set up </a:t>
            </a:r>
            <a:r>
              <a:rPr lang="fr-FR" sz="2200" dirty="0" err="1" smtClean="0">
                <a:latin typeface="Arial Black" pitchFamily="34" charset="0"/>
              </a:rPr>
              <a:t>around</a:t>
            </a:r>
            <a:r>
              <a:rPr lang="fr-FR" sz="2200" dirty="0" smtClean="0">
                <a:latin typeface="Arial Black" pitchFamily="34" charset="0"/>
              </a:rPr>
              <a:t> Mont </a:t>
            </a:r>
            <a:r>
              <a:rPr lang="fr-FR" sz="2200" dirty="0" err="1" smtClean="0">
                <a:latin typeface="Arial Black" pitchFamily="34" charset="0"/>
              </a:rPr>
              <a:t>Cameroon</a:t>
            </a:r>
            <a:r>
              <a:rPr lang="fr-FR" sz="2200" dirty="0" smtClean="0">
                <a:latin typeface="Arial Black" pitchFamily="34" charset="0"/>
              </a:rPr>
              <a:t> </a:t>
            </a:r>
          </a:p>
        </p:txBody>
      </p:sp>
      <p:sp>
        <p:nvSpPr>
          <p:cNvPr id="7" name="ZoneTexte 6"/>
          <p:cNvSpPr txBox="1"/>
          <p:nvPr/>
        </p:nvSpPr>
        <p:spPr>
          <a:xfrm>
            <a:off x="-36512" y="1628800"/>
            <a:ext cx="8892480" cy="430887"/>
          </a:xfrm>
          <a:prstGeom prst="rect">
            <a:avLst/>
          </a:prstGeom>
          <a:noFill/>
        </p:spPr>
        <p:txBody>
          <a:bodyPr wrap="square" rtlCol="0">
            <a:spAutoFit/>
          </a:bodyPr>
          <a:lstStyle/>
          <a:p>
            <a:r>
              <a:rPr lang="fr-FR" sz="2200" dirty="0" err="1" smtClean="0">
                <a:latin typeface="Arial Black" pitchFamily="34" charset="0"/>
              </a:rPr>
              <a:t>Mainly</a:t>
            </a:r>
            <a:r>
              <a:rPr lang="fr-FR" sz="2200" dirty="0" smtClean="0">
                <a:latin typeface="Arial Black" pitchFamily="34" charset="0"/>
              </a:rPr>
              <a:t> </a:t>
            </a:r>
            <a:r>
              <a:rPr lang="fr-FR" sz="2200" dirty="0" err="1" smtClean="0">
                <a:latin typeface="Arial Black" pitchFamily="34" charset="0"/>
              </a:rPr>
              <a:t>Wilmore</a:t>
            </a:r>
            <a:r>
              <a:rPr lang="fr-FR" sz="2200" dirty="0" smtClean="0">
                <a:latin typeface="Arial Black" pitchFamily="34" charset="0"/>
              </a:rPr>
              <a:t> MK III short </a:t>
            </a:r>
            <a:r>
              <a:rPr lang="fr-FR" sz="2200" dirty="0" err="1" smtClean="0">
                <a:latin typeface="Arial Black" pitchFamily="34" charset="0"/>
              </a:rPr>
              <a:t>period</a:t>
            </a:r>
            <a:r>
              <a:rPr lang="fr-FR" sz="2200" dirty="0" smtClean="0">
                <a:latin typeface="Arial Black" pitchFamily="34" charset="0"/>
              </a:rPr>
              <a:t> </a:t>
            </a:r>
            <a:r>
              <a:rPr lang="fr-FR" sz="2200" dirty="0" err="1" smtClean="0">
                <a:latin typeface="Arial Black" pitchFamily="34" charset="0"/>
              </a:rPr>
              <a:t>seismometers</a:t>
            </a:r>
            <a:r>
              <a:rPr lang="fr-FR" sz="2200" dirty="0" smtClean="0">
                <a:latin typeface="Arial Black" pitchFamily="34" charset="0"/>
              </a:rPr>
              <a:t> </a:t>
            </a:r>
          </a:p>
        </p:txBody>
      </p:sp>
      <p:sp>
        <p:nvSpPr>
          <p:cNvPr id="8" name="ZoneTexte 7"/>
          <p:cNvSpPr txBox="1"/>
          <p:nvPr/>
        </p:nvSpPr>
        <p:spPr>
          <a:xfrm>
            <a:off x="35496" y="3390091"/>
            <a:ext cx="9433048" cy="830997"/>
          </a:xfrm>
          <a:prstGeom prst="rect">
            <a:avLst/>
          </a:prstGeom>
          <a:noFill/>
        </p:spPr>
        <p:txBody>
          <a:bodyPr wrap="square" rtlCol="0">
            <a:spAutoFit/>
          </a:bodyPr>
          <a:lstStyle/>
          <a:p>
            <a:pPr marL="342900" indent="-342900">
              <a:buFont typeface="Wingdings" pitchFamily="2" charset="2"/>
              <a:buChar char="q"/>
            </a:pPr>
            <a:r>
              <a:rPr lang="fr-FR" sz="2400" dirty="0" smtClean="0">
                <a:latin typeface="Arial Black" pitchFamily="34" charset="0"/>
              </a:rPr>
              <a:t>In 1986 </a:t>
            </a:r>
            <a:r>
              <a:rPr lang="fr-FR" sz="2400" dirty="0" err="1" smtClean="0">
                <a:latin typeface="Arial Black" pitchFamily="34" charset="0"/>
              </a:rPr>
              <a:t>these</a:t>
            </a:r>
            <a:r>
              <a:rPr lang="fr-FR" sz="2400" dirty="0" smtClean="0">
                <a:latin typeface="Arial Black" pitchFamily="34" charset="0"/>
              </a:rPr>
              <a:t> stations </a:t>
            </a:r>
            <a:r>
              <a:rPr lang="fr-FR" sz="2400" dirty="0" err="1" smtClean="0">
                <a:latin typeface="Arial Black" pitchFamily="34" charset="0"/>
              </a:rPr>
              <a:t>were</a:t>
            </a:r>
            <a:r>
              <a:rPr lang="fr-FR" sz="2400" dirty="0" smtClean="0">
                <a:latin typeface="Arial Black" pitchFamily="34" charset="0"/>
              </a:rPr>
              <a:t> </a:t>
            </a:r>
            <a:r>
              <a:rPr lang="fr-FR" sz="2400" dirty="0" err="1" smtClean="0">
                <a:latin typeface="Arial Black" pitchFamily="34" charset="0"/>
              </a:rPr>
              <a:t>augmented</a:t>
            </a:r>
            <a:r>
              <a:rPr lang="fr-FR" sz="2400" dirty="0" smtClean="0">
                <a:latin typeface="Arial Black" pitchFamily="34" charset="0"/>
              </a:rPr>
              <a:t> by 8 </a:t>
            </a:r>
            <a:r>
              <a:rPr lang="fr-FR" sz="2400" dirty="0" err="1" smtClean="0">
                <a:latin typeface="Arial Black" pitchFamily="34" charset="0"/>
              </a:rPr>
              <a:t>temporary</a:t>
            </a:r>
            <a:r>
              <a:rPr lang="fr-FR" sz="2400" dirty="0" smtClean="0">
                <a:latin typeface="Arial Black" pitchFamily="34" charset="0"/>
              </a:rPr>
              <a:t>  </a:t>
            </a:r>
            <a:r>
              <a:rPr lang="fr-FR" sz="2400" dirty="0" err="1" smtClean="0">
                <a:latin typeface="Arial Black" pitchFamily="34" charset="0"/>
              </a:rPr>
              <a:t>ones</a:t>
            </a:r>
            <a:r>
              <a:rPr lang="fr-FR" sz="2400" dirty="0" smtClean="0">
                <a:latin typeface="Arial Black" pitchFamily="34" charset="0"/>
              </a:rPr>
              <a:t> </a:t>
            </a:r>
          </a:p>
        </p:txBody>
      </p:sp>
      <p:sp>
        <p:nvSpPr>
          <p:cNvPr id="10" name="Sous-titre 3"/>
          <p:cNvSpPr txBox="1">
            <a:spLocks/>
          </p:cNvSpPr>
          <p:nvPr/>
        </p:nvSpPr>
        <p:spPr>
          <a:xfrm>
            <a:off x="-72008" y="5085184"/>
            <a:ext cx="9108504" cy="1200329"/>
          </a:xfrm>
          <a:prstGeom prst="rect">
            <a:avLst/>
          </a:prstGeom>
          <a:noFill/>
        </p:spPr>
        <p:txBody>
          <a:bodyPr wrap="square" rtlCol="0">
            <a:sp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gn="just">
              <a:buFont typeface="Wingdings" pitchFamily="2" charset="2"/>
              <a:buChar char="q"/>
            </a:pPr>
            <a:r>
              <a:rPr lang="fr-FR" sz="2400" b="1" dirty="0" smtClean="0">
                <a:latin typeface="Arial Black" pitchFamily="34" charset="0"/>
              </a:rPr>
              <a:t>    </a:t>
            </a:r>
            <a:r>
              <a:rPr lang="fr-FR" sz="2400" b="1" dirty="0" err="1" smtClean="0">
                <a:latin typeface="Arial Black" pitchFamily="34" charset="0"/>
              </a:rPr>
              <a:t>Northern</a:t>
            </a:r>
            <a:r>
              <a:rPr lang="fr-FR" sz="2400" b="1" dirty="0" smtClean="0">
                <a:latin typeface="Arial Black" pitchFamily="34" charset="0"/>
              </a:rPr>
              <a:t> Network (</a:t>
            </a:r>
            <a:r>
              <a:rPr lang="fr-FR" sz="2400" b="1" dirty="0" err="1" smtClean="0">
                <a:latin typeface="Arial Black" pitchFamily="34" charset="0"/>
              </a:rPr>
              <a:t>lake</a:t>
            </a:r>
            <a:r>
              <a:rPr lang="fr-FR" sz="2400" b="1" dirty="0" smtClean="0">
                <a:latin typeface="Arial Black" pitchFamily="34" charset="0"/>
              </a:rPr>
              <a:t> </a:t>
            </a:r>
            <a:r>
              <a:rPr lang="fr-FR" sz="2400" b="1" dirty="0" err="1" smtClean="0">
                <a:latin typeface="Arial Black" pitchFamily="34" charset="0"/>
              </a:rPr>
              <a:t>Nyos</a:t>
            </a:r>
            <a:r>
              <a:rPr lang="fr-FR" sz="2400" b="1" dirty="0" smtClean="0">
                <a:latin typeface="Arial Black" pitchFamily="34" charset="0"/>
              </a:rPr>
              <a:t>) (1987-1989) location to monitor </a:t>
            </a:r>
            <a:r>
              <a:rPr lang="fr-FR" sz="2400" b="1" dirty="0" err="1" smtClean="0">
                <a:latin typeface="Arial Black" pitchFamily="34" charset="0"/>
              </a:rPr>
              <a:t>any</a:t>
            </a:r>
            <a:r>
              <a:rPr lang="fr-FR" sz="2400" b="1" dirty="0" smtClean="0">
                <a:latin typeface="Arial Black" pitchFamily="34" charset="0"/>
              </a:rPr>
              <a:t> trace of the </a:t>
            </a:r>
            <a:r>
              <a:rPr lang="fr-FR" sz="2400" b="1" dirty="0" err="1" smtClean="0">
                <a:latin typeface="Arial Black" pitchFamily="34" charset="0"/>
              </a:rPr>
              <a:t>seismicity</a:t>
            </a:r>
            <a:r>
              <a:rPr lang="fr-FR" sz="2400" b="1" dirty="0" smtClean="0">
                <a:latin typeface="Arial Black" pitchFamily="34" charset="0"/>
              </a:rPr>
              <a:t> </a:t>
            </a:r>
            <a:r>
              <a:rPr lang="fr-FR" sz="2400" b="1" dirty="0" err="1" smtClean="0">
                <a:latin typeface="Arial Black" pitchFamily="34" charset="0"/>
              </a:rPr>
              <a:t>after</a:t>
            </a:r>
            <a:r>
              <a:rPr lang="fr-FR" sz="2400" b="1" dirty="0" smtClean="0">
                <a:latin typeface="Arial Black" pitchFamily="34" charset="0"/>
              </a:rPr>
              <a:t> the </a:t>
            </a:r>
            <a:r>
              <a:rPr lang="fr-FR" sz="2400" b="1" dirty="0" err="1" smtClean="0">
                <a:latin typeface="Arial Black" pitchFamily="34" charset="0"/>
              </a:rPr>
              <a:t>gas</a:t>
            </a:r>
            <a:r>
              <a:rPr lang="fr-FR" sz="2400" b="1" dirty="0" smtClean="0">
                <a:latin typeface="Arial Black" pitchFamily="34" charset="0"/>
              </a:rPr>
              <a:t> </a:t>
            </a:r>
            <a:r>
              <a:rPr lang="fr-FR" sz="2400" b="1" dirty="0" err="1" smtClean="0">
                <a:latin typeface="Arial Black" pitchFamily="34" charset="0"/>
              </a:rPr>
              <a:t>emission</a:t>
            </a:r>
            <a:r>
              <a:rPr lang="fr-FR" sz="2400" b="1" dirty="0" smtClean="0">
                <a:latin typeface="Arial Black" pitchFamily="34" charset="0"/>
              </a:rPr>
              <a:t> </a:t>
            </a:r>
            <a:r>
              <a:rPr lang="fr-FR" sz="2400" b="1" dirty="0" err="1" smtClean="0">
                <a:latin typeface="Arial Black" pitchFamily="34" charset="0"/>
              </a:rPr>
              <a:t>that</a:t>
            </a:r>
            <a:r>
              <a:rPr lang="fr-FR" sz="2400" b="1" dirty="0" smtClean="0">
                <a:latin typeface="Arial Black" pitchFamily="34" charset="0"/>
              </a:rPr>
              <a:t> </a:t>
            </a:r>
            <a:r>
              <a:rPr lang="fr-FR" sz="2400" b="1" dirty="0" err="1" smtClean="0">
                <a:latin typeface="Arial Black" pitchFamily="34" charset="0"/>
              </a:rPr>
              <a:t>killed</a:t>
            </a:r>
            <a:r>
              <a:rPr lang="fr-FR" sz="2400" b="1" dirty="0" smtClean="0">
                <a:latin typeface="Arial Black" pitchFamily="34" charset="0"/>
              </a:rPr>
              <a:t> 1400 people </a:t>
            </a:r>
            <a:endParaRPr lang="fr-FR" sz="2400" b="1" i="1" dirty="0" smtClean="0">
              <a:latin typeface="Arial Black" pitchFamily="34" charset="0"/>
              <a:cs typeface="Calibri"/>
            </a:endParaRPr>
          </a:p>
        </p:txBody>
      </p:sp>
    </p:spTree>
    <p:extLst>
      <p:ext uri="{BB962C8B-B14F-4D97-AF65-F5344CB8AC3E}">
        <p14:creationId xmlns:p14="http://schemas.microsoft.com/office/powerpoint/2010/main" val="3251193287"/>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71400"/>
            <a:ext cx="9144000" cy="739775"/>
          </a:xfrm>
          <a:blipFill rotWithShape="1">
            <a:blip r:embed="rId3"/>
            <a:tile tx="0" ty="0" sx="100000" sy="100000" flip="none" algn="tl"/>
          </a:blipFill>
        </p:spPr>
        <p:txBody>
          <a:bodyPr/>
          <a:lstStyle/>
          <a:p>
            <a:pPr algn="ctr" eaLnBrk="1" fontAlgn="auto" hangingPunct="1">
              <a:spcAft>
                <a:spcPts val="0"/>
              </a:spcAft>
              <a:defRPr/>
            </a:pPr>
            <a:r>
              <a:rPr lang="en-GB" sz="2800" b="1" dirty="0" smtClean="0">
                <a:solidFill>
                  <a:srgbClr val="FF0000"/>
                </a:solidFill>
                <a:effectLst/>
                <a:latin typeface="Arial Black"/>
                <a:cs typeface="Arial Black"/>
              </a:rPr>
              <a:t>PAST SEISMIC PATTERN OF CAMEROON</a:t>
            </a:r>
            <a:endParaRPr lang="en-US" sz="2800" b="1" dirty="0" smtClean="0">
              <a:solidFill>
                <a:srgbClr val="FF0000"/>
              </a:solidFill>
              <a:latin typeface="Arial Black"/>
              <a:cs typeface="Arial Black"/>
            </a:endParaRPr>
          </a:p>
        </p:txBody>
      </p:sp>
      <p:pic>
        <p:nvPicPr>
          <p:cNvPr id="11" name="Picture 3"/>
          <p:cNvPicPr>
            <a:picLocks noChangeAspect="1" noChangeArrowheads="1"/>
          </p:cNvPicPr>
          <p:nvPr/>
        </p:nvPicPr>
        <p:blipFill>
          <a:blip r:embed="rId4"/>
          <a:srcRect/>
          <a:stretch>
            <a:fillRect/>
          </a:stretch>
        </p:blipFill>
        <p:spPr bwMode="auto">
          <a:xfrm>
            <a:off x="107504" y="692697"/>
            <a:ext cx="8964488" cy="6120680"/>
          </a:xfrm>
          <a:prstGeom prst="rect">
            <a:avLst/>
          </a:prstGeom>
          <a:noFill/>
          <a:ln w="9525">
            <a:noFill/>
            <a:miter lim="800000"/>
            <a:headEnd/>
            <a:tailEnd/>
          </a:ln>
          <a:effectLst/>
        </p:spPr>
      </p:pic>
      <p:sp>
        <p:nvSpPr>
          <p:cNvPr id="12" name="Rectangle 1"/>
          <p:cNvSpPr txBox="1">
            <a:spLocks noChangeArrowheads="1"/>
          </p:cNvSpPr>
          <p:nvPr/>
        </p:nvSpPr>
        <p:spPr bwMode="auto">
          <a:xfrm>
            <a:off x="0" y="-103167"/>
            <a:ext cx="9144000" cy="507831"/>
          </a:xfrm>
          <a:prstGeom prst="rect">
            <a:avLst/>
          </a:prstGeom>
          <a:ln w="28575" cap="flat" cmpd="sng" algn="ctr">
            <a:solidFill>
              <a:schemeClr val="lt1"/>
            </a:solidFill>
            <a:prstDash val="solid"/>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base">
              <a:spcAft>
                <a:spcPct val="0"/>
              </a:spcAft>
            </a:pPr>
            <a:r>
              <a:rPr lang="fr-FR" sz="2700" b="1" dirty="0" err="1" smtClean="0">
                <a:effectLst/>
                <a:latin typeface="Arial Black" pitchFamily="34" charset="0"/>
                <a:cs typeface="Times New Roman" pitchFamily="18" charset="0"/>
              </a:rPr>
              <a:t>Seismic</a:t>
            </a:r>
            <a:r>
              <a:rPr lang="fr-FR" sz="2700" b="1" dirty="0" smtClean="0">
                <a:effectLst/>
                <a:latin typeface="Arial Black" pitchFamily="34" charset="0"/>
                <a:cs typeface="Times New Roman" pitchFamily="18" charset="0"/>
              </a:rPr>
              <a:t> Network (PERMANENT)  </a:t>
            </a:r>
            <a:endParaRPr lang="fr-FR" sz="2700" b="1" dirty="0" smtClean="0">
              <a:effectLst/>
              <a:latin typeface="Arial Black" pitchFamily="34" charset="0"/>
              <a:cs typeface="Arial" pitchFamily="34" charset="0"/>
            </a:endParaRPr>
          </a:p>
        </p:txBody>
      </p:sp>
    </p:spTree>
    <p:extLst>
      <p:ext uri="{BB962C8B-B14F-4D97-AF65-F5344CB8AC3E}">
        <p14:creationId xmlns:p14="http://schemas.microsoft.com/office/powerpoint/2010/main" val="3015609060"/>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71400"/>
            <a:ext cx="9144000" cy="739775"/>
          </a:xfrm>
          <a:blipFill rotWithShape="1">
            <a:blip r:embed="rId3"/>
            <a:tile tx="0" ty="0" sx="100000" sy="100000" flip="none" algn="tl"/>
          </a:blipFill>
        </p:spPr>
        <p:txBody>
          <a:bodyPr/>
          <a:lstStyle/>
          <a:p>
            <a:pPr algn="ctr" eaLnBrk="1" fontAlgn="auto" hangingPunct="1">
              <a:spcAft>
                <a:spcPts val="0"/>
              </a:spcAft>
              <a:defRPr/>
            </a:pPr>
            <a:r>
              <a:rPr lang="en-GB" sz="2800" b="1" dirty="0" smtClean="0">
                <a:solidFill>
                  <a:srgbClr val="FF0000"/>
                </a:solidFill>
                <a:effectLst/>
                <a:latin typeface="Arial Black"/>
                <a:cs typeface="Arial Black"/>
              </a:rPr>
              <a:t>PAST SEISMIC PATTERN OF CAMEROON</a:t>
            </a:r>
            <a:endParaRPr lang="en-US" sz="2800" b="1" dirty="0" smtClean="0">
              <a:solidFill>
                <a:srgbClr val="FF0000"/>
              </a:solidFill>
              <a:latin typeface="Arial Black"/>
              <a:cs typeface="Arial Black"/>
            </a:endParaRPr>
          </a:p>
        </p:txBody>
      </p:sp>
      <p:sp>
        <p:nvSpPr>
          <p:cNvPr id="12" name="Rectangle 1"/>
          <p:cNvSpPr txBox="1">
            <a:spLocks noChangeArrowheads="1"/>
          </p:cNvSpPr>
          <p:nvPr/>
        </p:nvSpPr>
        <p:spPr bwMode="auto">
          <a:xfrm>
            <a:off x="0" y="-103167"/>
            <a:ext cx="9144000" cy="507831"/>
          </a:xfrm>
          <a:prstGeom prst="rect">
            <a:avLst/>
          </a:prstGeom>
          <a:ln w="28575" cap="flat" cmpd="sng" algn="ctr">
            <a:solidFill>
              <a:schemeClr val="lt1"/>
            </a:solidFill>
            <a:prstDash val="solid"/>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spAutoFit/>
          </a:bodyPr>
          <a:lstStyle>
            <a:lvl1pPr algn="l" defTabSz="914400" rtl="0" eaLnBrk="1" latinLnBrk="0" hangingPunct="1">
              <a:spcBef>
                <a:spcPct val="0"/>
              </a:spcBef>
              <a:buNone/>
              <a:defRPr sz="4900" kern="1200">
                <a:solidFill>
                  <a:schemeClr val="lt1"/>
                </a:solidFill>
                <a:effectLst>
                  <a:outerShdw blurRad="38100" dist="38100" dir="2700000" algn="tl">
                    <a:srgbClr val="000000">
                      <a:alpha val="43137"/>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base">
              <a:spcAft>
                <a:spcPct val="0"/>
              </a:spcAft>
            </a:pPr>
            <a:r>
              <a:rPr lang="fr-FR" sz="2700" b="1" dirty="0" err="1" smtClean="0">
                <a:effectLst/>
                <a:latin typeface="Arial Black" pitchFamily="34" charset="0"/>
                <a:cs typeface="Times New Roman" pitchFamily="18" charset="0"/>
              </a:rPr>
              <a:t>Temporary</a:t>
            </a:r>
            <a:r>
              <a:rPr lang="fr-FR" sz="2700" b="1" dirty="0" smtClean="0">
                <a:effectLst/>
                <a:latin typeface="Arial Black" pitchFamily="34" charset="0"/>
                <a:cs typeface="Times New Roman" pitchFamily="18" charset="0"/>
              </a:rPr>
              <a:t> </a:t>
            </a:r>
            <a:r>
              <a:rPr lang="fr-FR" sz="2700" b="1" dirty="0" err="1" smtClean="0">
                <a:effectLst/>
                <a:latin typeface="Arial Black" pitchFamily="34" charset="0"/>
                <a:cs typeface="Times New Roman" pitchFamily="18" charset="0"/>
              </a:rPr>
              <a:t>Seismic</a:t>
            </a:r>
            <a:r>
              <a:rPr lang="fr-FR" sz="2700" b="1" dirty="0" smtClean="0">
                <a:effectLst/>
                <a:latin typeface="Arial Black" pitchFamily="34" charset="0"/>
                <a:cs typeface="Times New Roman" pitchFamily="18" charset="0"/>
              </a:rPr>
              <a:t> Network  (1988) </a:t>
            </a:r>
            <a:endParaRPr lang="fr-FR" sz="2700" b="1" dirty="0" smtClean="0">
              <a:effectLst/>
              <a:latin typeface="Arial Black" pitchFamily="34" charset="0"/>
              <a:cs typeface="Arial" pitchFamily="34" charset="0"/>
            </a:endParaRPr>
          </a:p>
        </p:txBody>
      </p:sp>
      <p:pic>
        <p:nvPicPr>
          <p:cNvPr id="5" name="Picture 2"/>
          <p:cNvPicPr>
            <a:picLocks noChangeAspect="1" noChangeArrowheads="1"/>
          </p:cNvPicPr>
          <p:nvPr/>
        </p:nvPicPr>
        <p:blipFill>
          <a:blip r:embed="rId4"/>
          <a:srcRect/>
          <a:stretch>
            <a:fillRect/>
          </a:stretch>
        </p:blipFill>
        <p:spPr bwMode="auto">
          <a:xfrm>
            <a:off x="72008" y="640384"/>
            <a:ext cx="8964488" cy="6028976"/>
          </a:xfrm>
          <a:prstGeom prst="rect">
            <a:avLst/>
          </a:prstGeom>
          <a:noFill/>
          <a:ln w="9525">
            <a:noFill/>
            <a:miter lim="800000"/>
            <a:headEnd/>
            <a:tailEnd/>
          </a:ln>
          <a:effectLst/>
        </p:spPr>
      </p:pic>
    </p:spTree>
    <p:extLst>
      <p:ext uri="{BB962C8B-B14F-4D97-AF65-F5344CB8AC3E}">
        <p14:creationId xmlns:p14="http://schemas.microsoft.com/office/powerpoint/2010/main" val="680356541"/>
      </p:ext>
    </p:extLst>
  </p:cSld>
  <p:clrMapOvr>
    <a:masterClrMapping/>
  </p:clrMapOvr>
  <mc:AlternateContent xmlns:mc="http://schemas.openxmlformats.org/markup-compatibility/2006" xmlns:p14="http://schemas.microsoft.com/office/powerpoint/2010/main">
    <mc:Choice Requires="p14">
      <p:transition spd="slow" p14:dur="2000" advTm="1000">
        <p14:prism dir="u" isContent="1"/>
      </p:transition>
    </mc:Choice>
    <mc:Fallback xmlns="">
      <p:transition spd="slow" advTm="1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7640817</TotalTime>
  <Words>1255</Words>
  <Application>Microsoft Macintosh PowerPoint</Application>
  <PresentationFormat>On-screen Show (4:3)</PresentationFormat>
  <Paragraphs>362</Paragraphs>
  <Slides>23</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 Black</vt:lpstr>
      <vt:lpstr>Arial Rounded MT Bold</vt:lpstr>
      <vt:lpstr>Calibri</vt:lpstr>
      <vt:lpstr>Cambria</vt:lpstr>
      <vt:lpstr>CharterBT-Roman</vt:lpstr>
      <vt:lpstr>ＭＳ Ｐゴシック</vt:lpstr>
      <vt:lpstr>Palatino Linotype</vt:lpstr>
      <vt:lpstr>Times New Roman</vt:lpstr>
      <vt:lpstr>Wingdings</vt:lpstr>
      <vt:lpstr>Arial</vt:lpstr>
      <vt:lpstr>1_Elemental</vt:lpstr>
      <vt:lpstr>SEISMIC  STUDIES IN   CAMEROON</vt:lpstr>
      <vt:lpstr>PRESENTATION OF THE CAMEROON SEISMIC NETWORK      MOUZONG PEMI MARCELIN Department of Physics, University of Yaounde 1 Department of Renewable Energy, Higher Technical Teachers’ Training College, University of Buea Cameroon  20-26th AUGUST 2017  IRIS WORKSHOP, PRETORIA     </vt:lpstr>
      <vt:lpstr>PowerPoint Presentation</vt:lpstr>
      <vt:lpstr>PowerPoint Presentation</vt:lpstr>
      <vt:lpstr>SEISMOLOGICAL CHALLENGES IN CAMEROON</vt:lpstr>
      <vt:lpstr>PowerPoint Presentation</vt:lpstr>
      <vt:lpstr>PAST SEISMIC PATTERN OF CAMEROON</vt:lpstr>
      <vt:lpstr>PAST SEISMIC PATTERN OF CAMEROON</vt:lpstr>
      <vt:lpstr>PAST SEISMIC PATTERN OF CAMEROON</vt:lpstr>
      <vt:lpstr>PAST SEISMIC PATTERN OF CAMEROON</vt:lpstr>
      <vt:lpstr>LOCATIONS OF THE CAMEROON BROADBAND SEISMIC STATIONS </vt:lpstr>
      <vt:lpstr>LOCATIONS OF THE CAMEROON BROADBAND SEISMIC STATIONS </vt:lpstr>
      <vt:lpstr>CAMEROON SEISMIC DATA</vt:lpstr>
      <vt:lpstr>METHODS OF DATA ANALYSIS</vt:lpstr>
      <vt:lpstr>PRESENT DAY SEISMIC PATTERN</vt:lpstr>
      <vt:lpstr>MOST SEISMICALLY ACTIVE AREA IN CAMEROON</vt:lpstr>
      <vt:lpstr>SEISMICALLY ACTIVE ZONES IN CAMEROON</vt:lpstr>
      <vt:lpstr>PowerPoint Presentation</vt:lpstr>
      <vt:lpstr>PowerPoint Presentation</vt:lpstr>
      <vt:lpstr>CONCLUDING STATEMENTS  Cameroon is affected by many local and regional tectonic structures.  This work, which integrates the most recent seismic data, was undertaken in an attempt: - to analyze and interpret crustal structure and seismic activity. (three main domains) which are consistent with their contrasting tectonic environments.   Very thin crust in S-W Cameroon results principally from area’s location in a transition zone between continental crust to the East and oceanic crust of the Atlantic margin to the West.    The Ntem complex which has the highest crust thickness is the equilibrium created by the uprising of Cameroon Volcanic Line. Besides, according to the crustal thickness map, both Ntem complex and CVL appear to be parallel.     Four Seismic Source regions are identified; three in the Central Domain and one in the South domain.  The distribution of seismic activity is particularly denser in the area of Mount Cameroon and related to the magmatic activity.   Elsewhere the seismicity, as induced by the tectonic activity, is weak to moderate.   Sanaga Source Region is characterized by events with 33 km depth for 35 km of Crust thickness in this area; that allows one to think that the faults segments are deep for about 33 km.  An event with 33 km depth in Congo Craton Source Region allows also predicting deep faults. </vt:lpstr>
      <vt:lpstr>PowerPoint Presentation</vt:lpstr>
      <vt:lpstr>PowerPoint Presentation</vt:lpstr>
      <vt:lpstr>PowerPoint Presentation</vt:lpstr>
    </vt:vector>
  </TitlesOfParts>
  <Company>ICTP-UNESCO</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ICTP</dc:creator>
  <cp:lastModifiedBy>Gale Cox</cp:lastModifiedBy>
  <cp:revision>12330</cp:revision>
  <dcterms:created xsi:type="dcterms:W3CDTF">2011-06-27T08:04:41Z</dcterms:created>
  <dcterms:modified xsi:type="dcterms:W3CDTF">2017-07-14T18:32:14Z</dcterms:modified>
</cp:coreProperties>
</file>