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x="10080625" cy="7559675"/>
  <p:notesSz cx="7772400" cy="10058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12" d="100"/>
          <a:sy n="112" d="100"/>
        </p:scale>
        <p:origin x="1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25"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96"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297"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0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302"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303"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05"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30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07"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0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31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11"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13"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314"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1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31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18"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19"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21"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322"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323" name="Image 322"/>
          <p:cNvPicPr/>
          <p:nvPr/>
        </p:nvPicPr>
        <p:blipFill>
          <a:blip r:embed="rId2"/>
          <a:stretch>
            <a:fillRect/>
          </a:stretch>
        </p:blipFill>
        <p:spPr>
          <a:xfrm>
            <a:off x="2292480" y="1768320"/>
            <a:ext cx="5494320" cy="4383720"/>
          </a:xfrm>
          <a:prstGeom prst="rect">
            <a:avLst/>
          </a:prstGeom>
          <a:ln>
            <a:noFill/>
          </a:ln>
        </p:spPr>
      </p:pic>
      <p:pic>
        <p:nvPicPr>
          <p:cNvPr id="324" name="Image 323"/>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33"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34" name="Image 33"/>
          <p:cNvPicPr/>
          <p:nvPr/>
        </p:nvPicPr>
        <p:blipFill>
          <a:blip r:embed="rId2"/>
          <a:stretch>
            <a:fillRect/>
          </a:stretch>
        </p:blipFill>
        <p:spPr>
          <a:xfrm>
            <a:off x="2292480" y="1768320"/>
            <a:ext cx="5494320" cy="4383720"/>
          </a:xfrm>
          <a:prstGeom prst="rect">
            <a:avLst/>
          </a:prstGeom>
          <a:ln>
            <a:noFill/>
          </a:ln>
        </p:spPr>
      </p:pic>
      <p:pic>
        <p:nvPicPr>
          <p:cNvPr id="35" name="Image 34"/>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45"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0"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1"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5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5"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9"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62"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6"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7"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70"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71" name="Image 70"/>
          <p:cNvPicPr/>
          <p:nvPr/>
        </p:nvPicPr>
        <p:blipFill>
          <a:blip r:embed="rId2"/>
          <a:stretch>
            <a:fillRect/>
          </a:stretch>
        </p:blipFill>
        <p:spPr>
          <a:xfrm>
            <a:off x="2292480" y="1768320"/>
            <a:ext cx="5494320" cy="4383720"/>
          </a:xfrm>
          <a:prstGeom prst="rect">
            <a:avLst/>
          </a:prstGeom>
          <a:ln>
            <a:noFill/>
          </a:ln>
        </p:spPr>
      </p:pic>
      <p:pic>
        <p:nvPicPr>
          <p:cNvPr id="72" name="Image 71"/>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76"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78"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80"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81"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8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87"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89"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9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9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5"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98"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0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0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0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106"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107" name="Image 106"/>
          <p:cNvPicPr/>
          <p:nvPr/>
        </p:nvPicPr>
        <p:blipFill>
          <a:blip r:embed="rId2"/>
          <a:stretch>
            <a:fillRect/>
          </a:stretch>
        </p:blipFill>
        <p:spPr>
          <a:xfrm>
            <a:off x="2292480" y="1768320"/>
            <a:ext cx="5494320" cy="4383720"/>
          </a:xfrm>
          <a:prstGeom prst="rect">
            <a:avLst/>
          </a:prstGeom>
          <a:ln>
            <a:noFill/>
          </a:ln>
        </p:spPr>
      </p:pic>
      <p:pic>
        <p:nvPicPr>
          <p:cNvPr id="108" name="Image 107"/>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12"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14"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8"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16"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17"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2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2"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23"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2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27"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1"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134"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3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8"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39"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41"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142"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143" name="Image 142"/>
          <p:cNvPicPr/>
          <p:nvPr/>
        </p:nvPicPr>
        <p:blipFill>
          <a:blip r:embed="rId2"/>
          <a:stretch>
            <a:fillRect/>
          </a:stretch>
        </p:blipFill>
        <p:spPr>
          <a:xfrm>
            <a:off x="2292480" y="1768320"/>
            <a:ext cx="5494320" cy="4383720"/>
          </a:xfrm>
          <a:prstGeom prst="rect">
            <a:avLst/>
          </a:prstGeom>
          <a:ln>
            <a:noFill/>
          </a:ln>
        </p:spPr>
      </p:pic>
      <p:pic>
        <p:nvPicPr>
          <p:cNvPr id="144" name="Image 143"/>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48"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50"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52"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53"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5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58"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59"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61"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62"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63"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6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6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67"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69"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170"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7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7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74"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75"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77"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178"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179" name="Image 178"/>
          <p:cNvPicPr/>
          <p:nvPr/>
        </p:nvPicPr>
        <p:blipFill>
          <a:blip r:embed="rId2"/>
          <a:stretch>
            <a:fillRect/>
          </a:stretch>
        </p:blipFill>
        <p:spPr>
          <a:xfrm>
            <a:off x="2292480" y="1768320"/>
            <a:ext cx="5494320" cy="4383720"/>
          </a:xfrm>
          <a:prstGeom prst="rect">
            <a:avLst/>
          </a:prstGeom>
          <a:ln>
            <a:noFill/>
          </a:ln>
        </p:spPr>
      </p:pic>
      <p:pic>
        <p:nvPicPr>
          <p:cNvPr id="180" name="Image 179"/>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84"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86"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88"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89"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9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94"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95"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97"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9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99"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0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02"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03"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4"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05"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206"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0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0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10"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211"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13"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214"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215" name="Image 214"/>
          <p:cNvPicPr/>
          <p:nvPr/>
        </p:nvPicPr>
        <p:blipFill>
          <a:blip r:embed="rId2"/>
          <a:stretch>
            <a:fillRect/>
          </a:stretch>
        </p:blipFill>
        <p:spPr>
          <a:xfrm>
            <a:off x="2292480" y="1768320"/>
            <a:ext cx="5494320" cy="4383720"/>
          </a:xfrm>
          <a:prstGeom prst="rect">
            <a:avLst/>
          </a:prstGeom>
          <a:ln>
            <a:noFill/>
          </a:ln>
        </p:spPr>
      </p:pic>
      <p:pic>
        <p:nvPicPr>
          <p:cNvPr id="216" name="Image 215"/>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20"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22"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24"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225"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2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30"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231"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33"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23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35"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3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3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39"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41"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242"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4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4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46"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247"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49"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250"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251" name="Image 250"/>
          <p:cNvPicPr/>
          <p:nvPr/>
        </p:nvPicPr>
        <p:blipFill>
          <a:blip r:embed="rId2"/>
          <a:stretch>
            <a:fillRect/>
          </a:stretch>
        </p:blipFill>
        <p:spPr>
          <a:xfrm>
            <a:off x="2292480" y="1768320"/>
            <a:ext cx="5494320" cy="4383720"/>
          </a:xfrm>
          <a:prstGeom prst="rect">
            <a:avLst/>
          </a:prstGeom>
          <a:ln>
            <a:noFill/>
          </a:ln>
        </p:spPr>
      </p:pic>
      <p:pic>
        <p:nvPicPr>
          <p:cNvPr id="252" name="Image 251"/>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56"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58"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60"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261" name="PlaceHolder 3"/>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2"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3" name="PlaceHolder 1"/>
          <p:cNvSpPr>
            <a:spLocks noGrp="1"/>
          </p:cNvSpPr>
          <p:nvPr>
            <p:ph type="subTitle"/>
          </p:nvPr>
        </p:nvSpPr>
        <p:spPr>
          <a:xfrm>
            <a:off x="504000" y="301320"/>
            <a:ext cx="9071280" cy="584892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6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6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267" name="PlaceHolder 4"/>
          <p:cNvSpPr>
            <a:spLocks noGrp="1"/>
          </p:cNvSpPr>
          <p:nvPr>
            <p:ph type="body"/>
          </p:nvPr>
        </p:nvSpPr>
        <p:spPr>
          <a:xfrm>
            <a:off x="5152680" y="1768680"/>
            <a:ext cx="4426920" cy="438372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69" name="PlaceHolder 2"/>
          <p:cNvSpPr>
            <a:spLocks noGrp="1"/>
          </p:cNvSpPr>
          <p:nvPr>
            <p:ph type="body"/>
          </p:nvPr>
        </p:nvSpPr>
        <p:spPr>
          <a:xfrm>
            <a:off x="504000" y="1768680"/>
            <a:ext cx="4426920" cy="4383720"/>
          </a:xfrm>
          <a:prstGeom prst="rect">
            <a:avLst/>
          </a:prstGeom>
        </p:spPr>
        <p:txBody>
          <a:bodyPr lIns="0" tIns="0" rIns="0" bIns="0"/>
          <a:lstStyle/>
          <a:p>
            <a:endParaRPr/>
          </a:p>
        </p:txBody>
      </p:sp>
      <p:sp>
        <p:nvSpPr>
          <p:cNvPr id="27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7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7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7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75" name="PlaceHolder 4"/>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77" name="PlaceHolder 2"/>
          <p:cNvSpPr>
            <a:spLocks noGrp="1"/>
          </p:cNvSpPr>
          <p:nvPr>
            <p:ph type="body"/>
          </p:nvPr>
        </p:nvSpPr>
        <p:spPr>
          <a:xfrm>
            <a:off x="504000" y="1768680"/>
            <a:ext cx="9071640" cy="2090880"/>
          </a:xfrm>
          <a:prstGeom prst="rect">
            <a:avLst/>
          </a:prstGeom>
        </p:spPr>
        <p:txBody>
          <a:bodyPr lIns="0" tIns="0" rIns="0" bIns="0"/>
          <a:lstStyle/>
          <a:p>
            <a:endParaRPr/>
          </a:p>
        </p:txBody>
      </p:sp>
      <p:sp>
        <p:nvSpPr>
          <p:cNvPr id="278" name="PlaceHolder 3"/>
          <p:cNvSpPr>
            <a:spLocks noGrp="1"/>
          </p:cNvSpPr>
          <p:nvPr>
            <p:ph type="body"/>
          </p:nvPr>
        </p:nvSpPr>
        <p:spPr>
          <a:xfrm>
            <a:off x="504000" y="4058640"/>
            <a:ext cx="9071640" cy="209088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8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8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8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28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85" name="PlaceHolder 2"/>
          <p:cNvSpPr>
            <a:spLocks noGrp="1"/>
          </p:cNvSpPr>
          <p:nvPr>
            <p:ph type="body"/>
          </p:nvPr>
        </p:nvSpPr>
        <p:spPr>
          <a:xfrm>
            <a:off x="504000" y="1768680"/>
            <a:ext cx="9071640" cy="4383720"/>
          </a:xfrm>
          <a:prstGeom prst="rect">
            <a:avLst/>
          </a:prstGeom>
        </p:spPr>
        <p:txBody>
          <a:bodyPr lIns="0" tIns="0" rIns="0" bIns="0"/>
          <a:lstStyle/>
          <a:p>
            <a:endParaRPr/>
          </a:p>
        </p:txBody>
      </p:sp>
      <p:sp>
        <p:nvSpPr>
          <p:cNvPr id="286" name="PlaceHolder 3"/>
          <p:cNvSpPr>
            <a:spLocks noGrp="1"/>
          </p:cNvSpPr>
          <p:nvPr>
            <p:ph type="body"/>
          </p:nvPr>
        </p:nvSpPr>
        <p:spPr>
          <a:xfrm>
            <a:off x="504000" y="1768680"/>
            <a:ext cx="9071640" cy="4383720"/>
          </a:xfrm>
          <a:prstGeom prst="rect">
            <a:avLst/>
          </a:prstGeom>
        </p:spPr>
        <p:txBody>
          <a:bodyPr lIns="0" tIns="0" rIns="0" bIns="0"/>
          <a:lstStyle/>
          <a:p>
            <a:endParaRPr/>
          </a:p>
        </p:txBody>
      </p:sp>
      <p:pic>
        <p:nvPicPr>
          <p:cNvPr id="287" name="Image 286"/>
          <p:cNvPicPr/>
          <p:nvPr/>
        </p:nvPicPr>
        <p:blipFill>
          <a:blip r:embed="rId2"/>
          <a:stretch>
            <a:fillRect/>
          </a:stretch>
        </p:blipFill>
        <p:spPr>
          <a:xfrm>
            <a:off x="2292480" y="1768320"/>
            <a:ext cx="5494320" cy="4383720"/>
          </a:xfrm>
          <a:prstGeom prst="rect">
            <a:avLst/>
          </a:prstGeom>
          <a:ln>
            <a:noFill/>
          </a:ln>
        </p:spPr>
      </p:pic>
      <p:pic>
        <p:nvPicPr>
          <p:cNvPr id="288" name="Image 287"/>
          <p:cNvPicPr/>
          <p:nvPr/>
        </p:nvPicPr>
        <p:blipFill>
          <a:blip r:embed="rId2"/>
          <a:stretch>
            <a:fillRect/>
          </a:stretch>
        </p:blipFill>
        <p:spPr>
          <a:xfrm>
            <a:off x="2292480" y="1768320"/>
            <a:ext cx="5494320" cy="438372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92" name="PlaceHolder 2"/>
          <p:cNvSpPr>
            <a:spLocks noGrp="1"/>
          </p:cNvSpPr>
          <p:nvPr>
            <p:ph type="subTitle"/>
          </p:nvPr>
        </p:nvSpPr>
        <p:spPr>
          <a:xfrm>
            <a:off x="504000" y="1768680"/>
            <a:ext cx="9071640" cy="4384080"/>
          </a:xfrm>
          <a:prstGeom prst="rect">
            <a:avLst/>
          </a:prstGeom>
        </p:spPr>
        <p:txBody>
          <a:bodyPr lIns="0" tIns="0" rIns="0" bIns="0" anchor="ct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294" name="PlaceHolder 2"/>
          <p:cNvSpPr>
            <a:spLocks noGrp="1"/>
          </p:cNvSpPr>
          <p:nvPr>
            <p:ph type="body"/>
          </p:nvPr>
        </p:nvSpPr>
        <p:spPr>
          <a:xfrm>
            <a:off x="504000" y="1768680"/>
            <a:ext cx="9071640" cy="43837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theme" Target="../theme/theme9.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280" cy="1261440"/>
          </a:xfrm>
          <a:prstGeom prst="rect">
            <a:avLst/>
          </a:prstGeom>
        </p:spPr>
        <p:txBody>
          <a:bodyPr lIns="0" tIns="0" rIns="0" bIns="0" anchor="ctr"/>
          <a:lstStyle/>
          <a:p>
            <a:r>
              <a:rPr lang="en-US">
                <a:latin typeface="Arial"/>
              </a:rPr>
              <a:t>Click to edit the title text format</a:t>
            </a:r>
            <a:endParaRPr/>
          </a:p>
        </p:txBody>
      </p:sp>
      <p:sp>
        <p:nvSpPr>
          <p:cNvPr id="37" name="PlaceHolder 2"/>
          <p:cNvSpPr>
            <a:spLocks noGrp="1"/>
          </p:cNvSpPr>
          <p:nvPr>
            <p:ph type="body"/>
          </p:nvPr>
        </p:nvSpPr>
        <p:spPr>
          <a:xfrm>
            <a:off x="504000" y="1768680"/>
            <a:ext cx="442656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38" name="PlaceHolder 3"/>
          <p:cNvSpPr>
            <a:spLocks noGrp="1"/>
          </p:cNvSpPr>
          <p:nvPr>
            <p:ph type="body"/>
          </p:nvPr>
        </p:nvSpPr>
        <p:spPr>
          <a:xfrm>
            <a:off x="5152680" y="1768680"/>
            <a:ext cx="442656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74"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110"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146"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182"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504000" y="301320"/>
            <a:ext cx="9071280" cy="1261440"/>
          </a:xfrm>
          <a:prstGeom prst="rect">
            <a:avLst/>
          </a:prstGeom>
        </p:spPr>
        <p:txBody>
          <a:bodyPr lIns="0" tIns="0" rIns="0" bIns="0" anchor="ctr"/>
          <a:lstStyle/>
          <a:p>
            <a:r>
              <a:rPr lang="en-US">
                <a:latin typeface="Arial"/>
              </a:rPr>
              <a:t>Click to edit the title text format</a:t>
            </a:r>
            <a:endParaRPr/>
          </a:p>
        </p:txBody>
      </p:sp>
      <p:sp>
        <p:nvSpPr>
          <p:cNvPr id="218" name="PlaceHolder 2"/>
          <p:cNvSpPr>
            <a:spLocks noGrp="1"/>
          </p:cNvSpPr>
          <p:nvPr>
            <p:ph type="body"/>
          </p:nvPr>
        </p:nvSpPr>
        <p:spPr>
          <a:xfrm>
            <a:off x="504000" y="1768680"/>
            <a:ext cx="907164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254"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301320"/>
            <a:ext cx="9071280" cy="1261440"/>
          </a:xfrm>
          <a:prstGeom prst="rect">
            <a:avLst/>
          </a:prstGeom>
        </p:spPr>
        <p:txBody>
          <a:bodyPr lIns="0" tIns="0" rIns="0" bIns="0" anchor="ctr"/>
          <a:lstStyle/>
          <a:p>
            <a:r>
              <a:rPr lang="en-US">
                <a:latin typeface="Arial"/>
              </a:rPr>
              <a:t>Click to edit the title text format</a:t>
            </a:r>
            <a:endParaRPr/>
          </a:p>
        </p:txBody>
      </p:sp>
      <p:sp>
        <p:nvSpPr>
          <p:cNvPr id="290" name="PlaceHolder 2"/>
          <p:cNvSpPr>
            <a:spLocks noGrp="1"/>
          </p:cNvSpPr>
          <p:nvPr>
            <p:ph type="body"/>
          </p:nvPr>
        </p:nvSpPr>
        <p:spPr>
          <a:xfrm>
            <a:off x="504000" y="1768680"/>
            <a:ext cx="907164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381960" y="1733760"/>
            <a:ext cx="9068040" cy="1258560"/>
          </a:xfrm>
          <a:prstGeom prst="rect">
            <a:avLst/>
          </a:prstGeom>
          <a:noFill/>
          <a:ln>
            <a:noFill/>
          </a:ln>
        </p:spPr>
        <p:txBody>
          <a:bodyPr lIns="0" tIns="0" rIns="0" bIns="0" anchor="ctr"/>
          <a:lstStyle/>
          <a:p>
            <a:pPr algn="ctr">
              <a:lnSpc>
                <a:spcPct val="100000"/>
              </a:lnSpc>
            </a:pPr>
            <a:r>
              <a:rPr lang="en-US" sz="4400" b="1">
                <a:solidFill>
                  <a:srgbClr val="FF0000"/>
                </a:solidFill>
                <a:latin typeface="Arial"/>
                <a:ea typeface="Droid Sans Fallback"/>
              </a:rPr>
              <a:t>Kivu Seismological Network (KivuSnet)</a:t>
            </a:r>
            <a:endParaRPr/>
          </a:p>
        </p:txBody>
      </p:sp>
      <p:sp>
        <p:nvSpPr>
          <p:cNvPr id="326" name="CustomShape 2"/>
          <p:cNvSpPr/>
          <p:nvPr/>
        </p:nvSpPr>
        <p:spPr>
          <a:xfrm>
            <a:off x="1778040" y="3759120"/>
            <a:ext cx="8269560" cy="912960"/>
          </a:xfrm>
          <a:prstGeom prst="rect">
            <a:avLst/>
          </a:prstGeom>
          <a:noFill/>
          <a:ln>
            <a:noFill/>
          </a:ln>
        </p:spPr>
        <p:txBody>
          <a:bodyPr lIns="90000" tIns="45000" rIns="90000" bIns="45000"/>
          <a:lstStyle/>
          <a:p>
            <a:pPr algn="just">
              <a:lnSpc>
                <a:spcPct val="100000"/>
              </a:lnSpc>
            </a:pPr>
            <a:r>
              <a:rPr lang="en-US" b="1">
                <a:solidFill>
                  <a:srgbClr val="000000"/>
                </a:solidFill>
                <a:latin typeface="Arial"/>
                <a:ea typeface="DejaVu Sans"/>
              </a:rPr>
              <a:t>Georges Mavonga </a:t>
            </a:r>
            <a:r>
              <a:rPr lang="en-US" b="1" baseline="30000">
                <a:solidFill>
                  <a:srgbClr val="000000"/>
                </a:solidFill>
                <a:latin typeface="Arial"/>
                <a:ea typeface="DejaVu Sans"/>
              </a:rPr>
              <a:t>1</a:t>
            </a:r>
            <a:r>
              <a:rPr lang="en-US" b="1">
                <a:solidFill>
                  <a:srgbClr val="000000"/>
                </a:solidFill>
                <a:latin typeface="Arial"/>
                <a:ea typeface="DejaVu Sans"/>
              </a:rPr>
              <a:t>, Katcho Karume </a:t>
            </a:r>
            <a:r>
              <a:rPr lang="en-US" b="1" baseline="30000">
                <a:solidFill>
                  <a:srgbClr val="000000"/>
                </a:solidFill>
                <a:latin typeface="Arial"/>
                <a:ea typeface="DejaVu Sans"/>
              </a:rPr>
              <a:t>1</a:t>
            </a:r>
            <a:r>
              <a:rPr lang="en-US" b="1">
                <a:solidFill>
                  <a:srgbClr val="000000"/>
                </a:solidFill>
                <a:latin typeface="Arial"/>
                <a:ea typeface="DejaVu Sans"/>
              </a:rPr>
              <a:t>, François Kervyn </a:t>
            </a:r>
            <a:r>
              <a:rPr lang="en-US" b="1" baseline="30000">
                <a:solidFill>
                  <a:srgbClr val="000000"/>
                </a:solidFill>
                <a:latin typeface="Arial"/>
                <a:ea typeface="DejaVu Sans"/>
              </a:rPr>
              <a:t>2</a:t>
            </a:r>
            <a:r>
              <a:rPr lang="en-US" b="1">
                <a:solidFill>
                  <a:srgbClr val="000000"/>
                </a:solidFill>
                <a:latin typeface="Arial"/>
                <a:ea typeface="DejaVu Sans"/>
              </a:rPr>
              <a:t>, Silvanos Fiama </a:t>
            </a:r>
            <a:r>
              <a:rPr lang="en-US" b="1" baseline="30000">
                <a:solidFill>
                  <a:srgbClr val="000000"/>
                </a:solidFill>
                <a:latin typeface="Arial"/>
                <a:ea typeface="DejaVu Sans"/>
              </a:rPr>
              <a:t>3</a:t>
            </a:r>
            <a:r>
              <a:rPr lang="en-US" b="1">
                <a:solidFill>
                  <a:srgbClr val="000000"/>
                </a:solidFill>
                <a:latin typeface="Arial"/>
                <a:ea typeface="DejaVu Sans"/>
              </a:rPr>
              <a:t>, Adrien Oth </a:t>
            </a:r>
            <a:r>
              <a:rPr lang="en-US" b="1" baseline="30000">
                <a:solidFill>
                  <a:srgbClr val="000000"/>
                </a:solidFill>
                <a:latin typeface="Arial"/>
                <a:ea typeface="DejaVu Sans"/>
              </a:rPr>
              <a:t>4,5</a:t>
            </a:r>
            <a:r>
              <a:rPr lang="en-US" b="1">
                <a:solidFill>
                  <a:srgbClr val="000000"/>
                </a:solidFill>
                <a:latin typeface="Arial"/>
                <a:ea typeface="DejaVu Sans"/>
              </a:rPr>
              <a:t>, Nicolas d’Oreye </a:t>
            </a:r>
            <a:r>
              <a:rPr lang="en-US" b="1" baseline="30000">
                <a:solidFill>
                  <a:srgbClr val="000000"/>
                </a:solidFill>
                <a:latin typeface="Arial"/>
                <a:ea typeface="DejaVu Sans"/>
              </a:rPr>
              <a:t>4,5</a:t>
            </a:r>
            <a:r>
              <a:rPr lang="en-US" b="1">
                <a:solidFill>
                  <a:srgbClr val="000000"/>
                </a:solidFill>
                <a:latin typeface="Arial"/>
                <a:ea typeface="DejaVu Sans"/>
              </a:rPr>
              <a:t>, Jean de Dieu Bigirande </a:t>
            </a:r>
            <a:r>
              <a:rPr lang="en-US" b="1" baseline="30000">
                <a:solidFill>
                  <a:srgbClr val="000000"/>
                </a:solidFill>
                <a:latin typeface="Arial"/>
                <a:ea typeface="DejaVu Sans"/>
              </a:rPr>
              <a:t>6</a:t>
            </a:r>
            <a:r>
              <a:rPr lang="en-US" b="1">
                <a:solidFill>
                  <a:srgbClr val="000000"/>
                </a:solidFill>
                <a:latin typeface="Arial"/>
                <a:ea typeface="DejaVu Sans"/>
              </a:rPr>
              <a:t>, Laurent Habonimane </a:t>
            </a:r>
            <a:r>
              <a:rPr lang="en-US" b="1" baseline="30000">
                <a:solidFill>
                  <a:srgbClr val="000000"/>
                </a:solidFill>
                <a:latin typeface="Arial"/>
                <a:ea typeface="DejaVu Sans"/>
              </a:rPr>
              <a:t>7 </a:t>
            </a:r>
            <a:endParaRPr/>
          </a:p>
        </p:txBody>
      </p:sp>
      <p:sp>
        <p:nvSpPr>
          <p:cNvPr id="327" name="CustomShape 3"/>
          <p:cNvSpPr/>
          <p:nvPr/>
        </p:nvSpPr>
        <p:spPr>
          <a:xfrm>
            <a:off x="4307760" y="4805640"/>
            <a:ext cx="5668560" cy="1687680"/>
          </a:xfrm>
          <a:prstGeom prst="rect">
            <a:avLst/>
          </a:prstGeom>
          <a:noFill/>
          <a:ln>
            <a:noFill/>
          </a:ln>
        </p:spPr>
        <p:txBody>
          <a:bodyPr lIns="90000" tIns="45000" rIns="90000" bIns="45000"/>
          <a:lstStyle/>
          <a:p>
            <a:pPr>
              <a:lnSpc>
                <a:spcPct val="100000"/>
              </a:lnSpc>
            </a:pPr>
            <a:r>
              <a:rPr lang="en-US" sz="1500" b="1" baseline="30000">
                <a:solidFill>
                  <a:srgbClr val="000000"/>
                </a:solidFill>
                <a:latin typeface="Arial"/>
                <a:ea typeface="DejaVu Sans"/>
              </a:rPr>
              <a:t>1 </a:t>
            </a:r>
            <a:r>
              <a:rPr lang="en-US" sz="1500" b="1">
                <a:solidFill>
                  <a:srgbClr val="000000"/>
                </a:solidFill>
                <a:latin typeface="Arial"/>
                <a:ea typeface="DejaVu Sans"/>
              </a:rPr>
              <a:t>Goma Volcano Observatory (GVO/DRC)</a:t>
            </a:r>
            <a:endParaRPr/>
          </a:p>
          <a:p>
            <a:pPr>
              <a:lnSpc>
                <a:spcPct val="100000"/>
              </a:lnSpc>
            </a:pPr>
            <a:r>
              <a:rPr lang="en-US" sz="1500" b="1" baseline="30000">
                <a:solidFill>
                  <a:srgbClr val="000000"/>
                </a:solidFill>
                <a:latin typeface="Arial"/>
                <a:ea typeface="DejaVu Sans"/>
              </a:rPr>
              <a:t>2</a:t>
            </a:r>
            <a:r>
              <a:rPr lang="en-US" sz="1500" b="1">
                <a:solidFill>
                  <a:srgbClr val="000000"/>
                </a:solidFill>
                <a:latin typeface="Arial"/>
                <a:ea typeface="DejaVu Sans"/>
              </a:rPr>
              <a:t> Royal Museum For Central Africa (MRAC)</a:t>
            </a:r>
            <a:endParaRPr/>
          </a:p>
          <a:p>
            <a:pPr>
              <a:lnSpc>
                <a:spcPct val="100000"/>
              </a:lnSpc>
            </a:pPr>
            <a:r>
              <a:rPr lang="en-US" sz="1500" b="1" baseline="30000">
                <a:solidFill>
                  <a:srgbClr val="000000"/>
                </a:solidFill>
                <a:latin typeface="Arial"/>
                <a:ea typeface="DejaVu Sans"/>
              </a:rPr>
              <a:t>3</a:t>
            </a:r>
            <a:r>
              <a:rPr lang="en-US" sz="1500" b="1">
                <a:solidFill>
                  <a:srgbClr val="000000"/>
                </a:solidFill>
                <a:latin typeface="Arial"/>
                <a:ea typeface="DejaVu Sans"/>
              </a:rPr>
              <a:t> Centre de Recherche en science Naturelles (DRC)</a:t>
            </a:r>
            <a:endParaRPr/>
          </a:p>
          <a:p>
            <a:pPr>
              <a:lnSpc>
                <a:spcPct val="100000"/>
              </a:lnSpc>
            </a:pPr>
            <a:r>
              <a:rPr lang="en-US" sz="1500" b="1" baseline="30000">
                <a:solidFill>
                  <a:srgbClr val="000000"/>
                </a:solidFill>
                <a:latin typeface="Arial"/>
                <a:ea typeface="DejaVu Sans"/>
              </a:rPr>
              <a:t>4</a:t>
            </a:r>
            <a:r>
              <a:rPr lang="en-US" sz="1500" b="1">
                <a:solidFill>
                  <a:srgbClr val="000000"/>
                </a:solidFill>
                <a:latin typeface="Arial"/>
                <a:ea typeface="DejaVu Sans"/>
              </a:rPr>
              <a:t> Museum for Natural History (Luxemebourg)</a:t>
            </a:r>
            <a:endParaRPr/>
          </a:p>
          <a:p>
            <a:pPr>
              <a:lnSpc>
                <a:spcPct val="100000"/>
              </a:lnSpc>
            </a:pPr>
            <a:r>
              <a:rPr lang="en-US" sz="1500" b="1" baseline="30000">
                <a:solidFill>
                  <a:srgbClr val="000000"/>
                </a:solidFill>
                <a:latin typeface="Arial"/>
                <a:ea typeface="DejaVu Sans"/>
              </a:rPr>
              <a:t>5 </a:t>
            </a:r>
            <a:r>
              <a:rPr lang="en-US" sz="1500" b="1">
                <a:solidFill>
                  <a:srgbClr val="000000"/>
                </a:solidFill>
                <a:latin typeface="Arial"/>
                <a:ea typeface="DejaVu Sans"/>
              </a:rPr>
              <a:t>ECGS (Luxemebourg)</a:t>
            </a:r>
            <a:endParaRPr/>
          </a:p>
          <a:p>
            <a:pPr>
              <a:lnSpc>
                <a:spcPct val="100000"/>
              </a:lnSpc>
            </a:pPr>
            <a:r>
              <a:rPr lang="en-US" sz="1500" b="1" baseline="30000">
                <a:solidFill>
                  <a:srgbClr val="000000"/>
                </a:solidFill>
                <a:latin typeface="Arial"/>
                <a:ea typeface="DejaVu Sans"/>
              </a:rPr>
              <a:t>6</a:t>
            </a:r>
            <a:r>
              <a:rPr lang="en-US" sz="1500" b="1">
                <a:solidFill>
                  <a:srgbClr val="000000"/>
                </a:solidFill>
                <a:latin typeface="Arial"/>
                <a:ea typeface="DejaVu Sans"/>
              </a:rPr>
              <a:t> Rwanda Natural Ressources Authority (RNRA/RWANDA)</a:t>
            </a:r>
            <a:endParaRPr/>
          </a:p>
          <a:p>
            <a:pPr>
              <a:lnSpc>
                <a:spcPct val="100000"/>
              </a:lnSpc>
            </a:pPr>
            <a:r>
              <a:rPr lang="en-US" sz="1500" b="1" baseline="30000">
                <a:solidFill>
                  <a:srgbClr val="000000"/>
                </a:solidFill>
                <a:latin typeface="Arial"/>
                <a:ea typeface="DejaVu Sans"/>
              </a:rPr>
              <a:t>7</a:t>
            </a:r>
            <a:r>
              <a:rPr lang="en-US" sz="1500" b="1">
                <a:solidFill>
                  <a:srgbClr val="000000"/>
                </a:solidFill>
                <a:latin typeface="Arial"/>
                <a:ea typeface="DejaVu Sans"/>
              </a:rPr>
              <a:t> University of Burundi (BURUNDI)</a:t>
            </a:r>
            <a:endParaRPr/>
          </a:p>
        </p:txBody>
      </p:sp>
      <p:pic>
        <p:nvPicPr>
          <p:cNvPr id="328" name="Image 3"/>
          <p:cNvPicPr/>
          <p:nvPr/>
        </p:nvPicPr>
        <p:blipFill>
          <a:blip r:embed="rId2"/>
          <a:stretch>
            <a:fillRect/>
          </a:stretch>
        </p:blipFill>
        <p:spPr>
          <a:xfrm>
            <a:off x="8233560" y="284400"/>
            <a:ext cx="1041840" cy="1219680"/>
          </a:xfrm>
          <a:prstGeom prst="rect">
            <a:avLst/>
          </a:prstGeom>
          <a:ln>
            <a:noFill/>
          </a:ln>
        </p:spPr>
      </p:pic>
      <p:pic>
        <p:nvPicPr>
          <p:cNvPr id="329" name="Image 4"/>
          <p:cNvPicPr/>
          <p:nvPr/>
        </p:nvPicPr>
        <p:blipFill>
          <a:blip r:embed="rId3"/>
          <a:stretch>
            <a:fillRect/>
          </a:stretch>
        </p:blipFill>
        <p:spPr>
          <a:xfrm>
            <a:off x="8864280" y="6221520"/>
            <a:ext cx="1245960" cy="1317960"/>
          </a:xfrm>
          <a:prstGeom prst="rect">
            <a:avLst/>
          </a:prstGeom>
          <a:ln>
            <a:noFill/>
          </a:ln>
        </p:spPr>
      </p:pic>
      <p:pic>
        <p:nvPicPr>
          <p:cNvPr id="330" name="Picture 5"/>
          <p:cNvPicPr/>
          <p:nvPr/>
        </p:nvPicPr>
        <p:blipFill>
          <a:blip r:embed="rId4"/>
          <a:stretch>
            <a:fillRect/>
          </a:stretch>
        </p:blipFill>
        <p:spPr>
          <a:xfrm>
            <a:off x="500400" y="387000"/>
            <a:ext cx="1107360" cy="1117080"/>
          </a:xfrm>
          <a:prstGeom prst="rect">
            <a:avLst/>
          </a:prstGeom>
          <a:ln>
            <a:noFill/>
          </a:ln>
        </p:spPr>
      </p:pic>
      <p:pic>
        <p:nvPicPr>
          <p:cNvPr id="331" name="Image 5"/>
          <p:cNvPicPr/>
          <p:nvPr/>
        </p:nvPicPr>
        <p:blipFill>
          <a:blip r:embed="rId5"/>
          <a:stretch>
            <a:fillRect/>
          </a:stretch>
        </p:blipFill>
        <p:spPr>
          <a:xfrm>
            <a:off x="3807000" y="371520"/>
            <a:ext cx="2227320" cy="978480"/>
          </a:xfrm>
          <a:prstGeom prst="rect">
            <a:avLst/>
          </a:prstGeom>
          <a:ln>
            <a:noFill/>
          </a:ln>
        </p:spPr>
      </p:pic>
      <p:pic>
        <p:nvPicPr>
          <p:cNvPr id="332" name="Image 7"/>
          <p:cNvPicPr/>
          <p:nvPr/>
        </p:nvPicPr>
        <p:blipFill>
          <a:blip r:embed="rId6"/>
          <a:stretch>
            <a:fillRect/>
          </a:stretch>
        </p:blipFill>
        <p:spPr>
          <a:xfrm>
            <a:off x="223560" y="6177240"/>
            <a:ext cx="1116720" cy="1154160"/>
          </a:xfrm>
          <a:prstGeom prst="rect">
            <a:avLst/>
          </a:prstGeom>
          <a:ln>
            <a:noFill/>
          </a:ln>
        </p:spPr>
      </p:pic>
      <p:pic>
        <p:nvPicPr>
          <p:cNvPr id="333" name="Image 332"/>
          <p:cNvPicPr/>
          <p:nvPr/>
        </p:nvPicPr>
        <p:blipFill>
          <a:blip r:embed="rId7"/>
          <a:stretch>
            <a:fillRect/>
          </a:stretch>
        </p:blipFill>
        <p:spPr>
          <a:xfrm>
            <a:off x="3474720" y="6766560"/>
            <a:ext cx="3145680" cy="46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504000" y="301320"/>
            <a:ext cx="9070200" cy="66204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3. List of stations of Kivu Network</a:t>
            </a:r>
            <a:endParaRPr/>
          </a:p>
        </p:txBody>
      </p:sp>
      <p:sp>
        <p:nvSpPr>
          <p:cNvPr id="357" name="CustomShape 2"/>
          <p:cNvSpPr/>
          <p:nvPr/>
        </p:nvSpPr>
        <p:spPr>
          <a:xfrm>
            <a:off x="5272920" y="1657080"/>
            <a:ext cx="4304880" cy="5088600"/>
          </a:xfrm>
          <a:prstGeom prst="rect">
            <a:avLst/>
          </a:prstGeom>
          <a:noFill/>
          <a:ln>
            <a:noFill/>
          </a:ln>
        </p:spPr>
        <p:txBody>
          <a:bodyPr lIns="0" tIns="0" rIns="0" bIns="0"/>
          <a:lstStyle/>
          <a:p>
            <a:pPr algn="just">
              <a:lnSpc>
                <a:spcPct val="100000"/>
              </a:lnSpc>
              <a:buSzPct val="45000"/>
              <a:buFont typeface="StarSymbol"/>
              <a:buChar char="l"/>
            </a:pPr>
            <a:r>
              <a:rPr lang="en-US" sz="2300">
                <a:solidFill>
                  <a:srgbClr val="000000"/>
                </a:solidFill>
                <a:latin typeface="Arial"/>
                <a:ea typeface="DejaVu Sans"/>
              </a:rPr>
              <a:t>All seismic data are acquired at sample rates of 200 Hz (local storage only) and 50 Hz (local storage and real-time transmission), whereas the infrasound data are acquired at sample rates of 100 Hz (local storage only) and 50 Hz (local storage and real-time transmission</a:t>
            </a:r>
            <a:endParaRPr/>
          </a:p>
          <a:p>
            <a:pPr algn="just">
              <a:lnSpc>
                <a:spcPct val="100000"/>
              </a:lnSpc>
            </a:pPr>
            <a:r>
              <a:rPr lang="en-US" sz="2300">
                <a:solidFill>
                  <a:srgbClr val="000000"/>
                </a:solidFill>
                <a:latin typeface="Arial"/>
                <a:ea typeface="DejaVu Sans"/>
              </a:rPr>
              <a:t>The RefTek RT130 datalogger at station BOBN was replaced with a Nanometrics Centaur datalogger on 4 October 2016. Prior to this date, data at BOBN were acquired with a sample rate of 40 Hz</a:t>
            </a:r>
            <a:endParaRPr/>
          </a:p>
          <a:p>
            <a:pPr>
              <a:lnSpc>
                <a:spcPct val="100000"/>
              </a:lnSpc>
            </a:pPr>
            <a:endParaRPr/>
          </a:p>
        </p:txBody>
      </p:sp>
      <p:sp>
        <p:nvSpPr>
          <p:cNvPr id="358" name="CustomShape 3"/>
          <p:cNvSpPr/>
          <p:nvPr/>
        </p:nvSpPr>
        <p:spPr>
          <a:xfrm>
            <a:off x="5152680" y="4058640"/>
            <a:ext cx="4425120" cy="2089080"/>
          </a:xfrm>
          <a:prstGeom prst="rect">
            <a:avLst/>
          </a:prstGeom>
          <a:noFill/>
          <a:ln>
            <a:noFill/>
          </a:ln>
        </p:spPr>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7806" t="21713" r="7838" b="25223"/>
          <a:stretch/>
        </p:blipFill>
        <p:spPr>
          <a:xfrm>
            <a:off x="0" y="2174239"/>
            <a:ext cx="5279383" cy="4297681"/>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504000" y="301320"/>
            <a:ext cx="9069480" cy="999160"/>
          </a:xfrm>
          <a:prstGeom prst="rect">
            <a:avLst/>
          </a:prstGeom>
          <a:noFill/>
          <a:ln>
            <a:noFill/>
          </a:ln>
        </p:spPr>
        <p:txBody>
          <a:bodyPr lIns="0" tIns="0" rIns="0" bIns="0" anchor="ctr"/>
          <a:lstStyle/>
          <a:p>
            <a:pPr algn="ctr">
              <a:lnSpc>
                <a:spcPct val="100000"/>
              </a:lnSpc>
            </a:pPr>
            <a:r>
              <a:rPr lang="en-US" sz="3000" b="1" dirty="0">
                <a:solidFill>
                  <a:srgbClr val="000000"/>
                </a:solidFill>
                <a:latin typeface="Arial"/>
                <a:ea typeface="DejaVu Sans"/>
              </a:rPr>
              <a:t>4. Station Design and Instrumentation</a:t>
            </a:r>
            <a:endParaRPr sz="3000" b="1" dirty="0"/>
          </a:p>
        </p:txBody>
      </p:sp>
      <p:sp>
        <p:nvSpPr>
          <p:cNvPr id="361" name="CustomShape 2"/>
          <p:cNvSpPr/>
          <p:nvPr/>
        </p:nvSpPr>
        <p:spPr>
          <a:xfrm>
            <a:off x="77400" y="1768680"/>
            <a:ext cx="4424400" cy="2088360"/>
          </a:xfrm>
          <a:prstGeom prst="rect">
            <a:avLst/>
          </a:prstGeom>
          <a:noFill/>
          <a:ln>
            <a:noFill/>
          </a:ln>
        </p:spPr>
        <p:txBody>
          <a:bodyPr lIns="0" tIns="0" rIns="0" bIns="0"/>
          <a:lstStyle/>
          <a:p>
            <a:pPr algn="just">
              <a:lnSpc>
                <a:spcPct val="100000"/>
              </a:lnSpc>
            </a:pPr>
            <a:r>
              <a:rPr lang="en-US" sz="2300">
                <a:solidFill>
                  <a:srgbClr val="000000"/>
                </a:solidFill>
                <a:latin typeface="Arial"/>
                <a:ea typeface="DejaVu Sans"/>
              </a:rPr>
              <a:t>(a) Photographs of sensor installations at stations IDJ and GOM. All sensors are either installed on a seismic pier or in a shallow vault directly installed on the bedrock.</a:t>
            </a:r>
            <a:endParaRPr/>
          </a:p>
          <a:p>
            <a:pPr algn="just">
              <a:lnSpc>
                <a:spcPct val="100000"/>
              </a:lnSpc>
            </a:pPr>
            <a:r>
              <a:rPr lang="en-US" sz="2300">
                <a:solidFill>
                  <a:srgbClr val="000000"/>
                </a:solidFill>
                <a:latin typeface="Arial"/>
                <a:ea typeface="DejaVu Sans"/>
              </a:rPr>
              <a:t>(b) Network communication setup illustration for real-time data trans-mission and remote-station confi-guration access. Each station is equipped with a modem for cellular data communication, and a secure VPN tunnel is established with the datacenter in Luxembourg</a:t>
            </a:r>
            <a:endParaRPr/>
          </a:p>
        </p:txBody>
      </p:sp>
      <p:pic>
        <p:nvPicPr>
          <p:cNvPr id="362" name="Image 247"/>
          <p:cNvPicPr/>
          <p:nvPr/>
        </p:nvPicPr>
        <p:blipFill>
          <a:blip r:embed="rId2"/>
          <a:stretch>
            <a:fillRect/>
          </a:stretch>
        </p:blipFill>
        <p:spPr>
          <a:xfrm>
            <a:off x="4929120" y="1863360"/>
            <a:ext cx="4647600" cy="4363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2"/>
          <p:cNvSpPr/>
          <p:nvPr/>
        </p:nvSpPr>
        <p:spPr>
          <a:xfrm>
            <a:off x="81360" y="993600"/>
            <a:ext cx="4713480" cy="4339800"/>
          </a:xfrm>
          <a:prstGeom prst="rect">
            <a:avLst/>
          </a:prstGeom>
          <a:noFill/>
          <a:ln>
            <a:noFill/>
          </a:ln>
        </p:spPr>
        <p:txBody>
          <a:bodyPr lIns="0" tIns="0" rIns="0" bIns="0" anchor="ctr"/>
          <a:lstStyle/>
          <a:p>
            <a:pPr algn="just">
              <a:lnSpc>
                <a:spcPct val="100000"/>
              </a:lnSpc>
            </a:pPr>
            <a:r>
              <a:rPr lang="en-US" sz="2300">
                <a:solidFill>
                  <a:srgbClr val="000000"/>
                </a:solidFill>
                <a:latin typeface="Arial"/>
                <a:ea typeface="DejaVu Sans"/>
              </a:rPr>
              <a:t>The digitizers are operated at a sampling frequency of 200 Hz, with secondary channels at 50 Hz transmitted in real time by  cellular data network to the data center in Luxembourg.</a:t>
            </a:r>
            <a:endParaRPr/>
          </a:p>
          <a:p>
            <a:pPr algn="just">
              <a:lnSpc>
                <a:spcPct val="100000"/>
              </a:lnSpc>
            </a:pPr>
            <a:r>
              <a:rPr lang="en-US" sz="2300">
                <a:solidFill>
                  <a:srgbClr val="000000"/>
                </a:solidFill>
                <a:latin typeface="Arial"/>
                <a:ea typeface="DejaVu Sans"/>
              </a:rPr>
              <a:t>All data are recorded onsite in miniSEED format on flash storage and regularly collected by the technicians of the responsible institutions</a:t>
            </a:r>
            <a:endParaRPr/>
          </a:p>
        </p:txBody>
      </p:sp>
      <p:sp>
        <p:nvSpPr>
          <p:cNvPr id="365" name="CustomShape 3"/>
          <p:cNvSpPr/>
          <p:nvPr/>
        </p:nvSpPr>
        <p:spPr>
          <a:xfrm>
            <a:off x="504000" y="4138920"/>
            <a:ext cx="4424400" cy="1742760"/>
          </a:xfrm>
          <a:prstGeom prst="rect">
            <a:avLst/>
          </a:prstGeom>
          <a:noFill/>
          <a:ln>
            <a:noFill/>
          </a:ln>
        </p:spPr>
      </p:sp>
      <p:pic>
        <p:nvPicPr>
          <p:cNvPr id="366" name="Image 4"/>
          <p:cNvPicPr/>
          <p:nvPr/>
        </p:nvPicPr>
        <p:blipFill>
          <a:blip r:embed="rId2"/>
          <a:stretch>
            <a:fillRect/>
          </a:stretch>
        </p:blipFill>
        <p:spPr>
          <a:xfrm>
            <a:off x="5432400" y="969120"/>
            <a:ext cx="4647600" cy="4363920"/>
          </a:xfrm>
          <a:prstGeom prst="rect">
            <a:avLst/>
          </a:prstGeom>
          <a:ln>
            <a:noFill/>
          </a:ln>
        </p:spPr>
      </p:pic>
      <p:sp>
        <p:nvSpPr>
          <p:cNvPr id="367" name="CustomShape 4"/>
          <p:cNvSpPr/>
          <p:nvPr/>
        </p:nvSpPr>
        <p:spPr>
          <a:xfrm>
            <a:off x="20160" y="4602600"/>
            <a:ext cx="9168840" cy="3166560"/>
          </a:xfrm>
          <a:prstGeom prst="rect">
            <a:avLst/>
          </a:prstGeom>
          <a:noFill/>
          <a:ln>
            <a:noFill/>
          </a:ln>
        </p:spPr>
        <p:txBody>
          <a:bodyPr lIns="90000" tIns="45000" rIns="90000" bIns="45000"/>
          <a:lstStyle/>
          <a:p>
            <a:pPr>
              <a:lnSpc>
                <a:spcPct val="100000"/>
              </a:lnSpc>
            </a:pPr>
            <a:endParaRPr/>
          </a:p>
          <a:p>
            <a:pPr>
              <a:lnSpc>
                <a:spcPct val="100000"/>
              </a:lnSpc>
            </a:pPr>
            <a:endParaRPr/>
          </a:p>
          <a:p>
            <a:pPr algn="just">
              <a:lnSpc>
                <a:spcPct val="100000"/>
              </a:lnSpc>
            </a:pPr>
            <a:r>
              <a:rPr lang="en-US" sz="2300">
                <a:solidFill>
                  <a:srgbClr val="000000"/>
                </a:solidFill>
                <a:latin typeface="Arial"/>
                <a:ea typeface="DejaVu Sans"/>
              </a:rPr>
              <a:t>Each station was equipped in September/October 2015 with a Viola Systems (recently acquired by ABB) modem for wireless communication via cellular data (LTE/3G/GPRS/EDGE) network, in combination with an M2M gateway unit located in the data center in Luxembourg establishing secure VPN connections with all stations (Fig. 2b)</a:t>
            </a:r>
            <a:endParaRPr/>
          </a:p>
          <a:p>
            <a:pPr>
              <a:lnSpc>
                <a:spcPct val="100000"/>
              </a:lnSpc>
            </a:pPr>
            <a:endParaRPr/>
          </a:p>
        </p:txBody>
      </p:sp>
      <p:sp>
        <p:nvSpPr>
          <p:cNvPr id="7" name="CustomShape 1"/>
          <p:cNvSpPr/>
          <p:nvPr/>
        </p:nvSpPr>
        <p:spPr>
          <a:xfrm>
            <a:off x="504000" y="301320"/>
            <a:ext cx="9069480" cy="667800"/>
          </a:xfrm>
          <a:prstGeom prst="rect">
            <a:avLst/>
          </a:prstGeom>
          <a:noFill/>
          <a:ln>
            <a:noFill/>
          </a:ln>
        </p:spPr>
        <p:txBody>
          <a:bodyPr lIns="0" tIns="0" rIns="0" bIns="0" anchor="ctr"/>
          <a:lstStyle/>
          <a:p>
            <a:pPr algn="ctr">
              <a:lnSpc>
                <a:spcPct val="100000"/>
              </a:lnSpc>
            </a:pPr>
            <a:r>
              <a:rPr lang="en-US" sz="3000" b="1" dirty="0">
                <a:solidFill>
                  <a:srgbClr val="000000"/>
                </a:solidFill>
                <a:latin typeface="Arial"/>
                <a:ea typeface="DejaVu Sans"/>
              </a:rPr>
              <a:t>4. Station Design and Instrumentation</a:t>
            </a:r>
            <a:endParaRPr sz="3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504000" y="57600"/>
            <a:ext cx="9069480" cy="48024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5. Data and Ressources</a:t>
            </a:r>
            <a:endParaRPr/>
          </a:p>
        </p:txBody>
      </p:sp>
      <p:sp>
        <p:nvSpPr>
          <p:cNvPr id="369" name="CustomShape 2"/>
          <p:cNvSpPr/>
          <p:nvPr/>
        </p:nvSpPr>
        <p:spPr>
          <a:xfrm>
            <a:off x="91440" y="873720"/>
            <a:ext cx="9874800" cy="4250160"/>
          </a:xfrm>
          <a:prstGeom prst="rect">
            <a:avLst/>
          </a:prstGeom>
          <a:noFill/>
          <a:ln>
            <a:noFill/>
          </a:ln>
        </p:spPr>
        <p:txBody>
          <a:bodyPr lIns="0" tIns="0" rIns="0" bIns="0"/>
          <a:lstStyle/>
          <a:p>
            <a:pPr algn="just">
              <a:lnSpc>
                <a:spcPct val="100000"/>
              </a:lnSpc>
              <a:buSzPct val="45000"/>
              <a:buFont typeface="StarSymbol"/>
              <a:buChar char="l"/>
            </a:pPr>
            <a:r>
              <a:rPr lang="en-US" sz="2200">
                <a:solidFill>
                  <a:srgbClr val="000000"/>
                </a:solidFill>
                <a:latin typeface="Arial"/>
                <a:ea typeface="DejaVu Sans"/>
              </a:rPr>
              <a:t>Station Bobandana (BOBN) has been installed in the framework of AfricaArray ( www.africaarray.psu.edu , last accessed November 2016), with instruments funded through AfricaArray and installation support from the Belgian Ministry of Foreign Affairs. A recent datalogger upgrade at BOBN has been carried out with financial support from the Council of Europe Major Hazards  Agreement (EUR-OPA) and European Center for Geodynamics and Seismology (ECGS).</a:t>
            </a:r>
            <a:endParaRPr/>
          </a:p>
          <a:p>
            <a:pPr algn="just">
              <a:lnSpc>
                <a:spcPct val="100000"/>
              </a:lnSpc>
              <a:buSzPct val="45000"/>
              <a:buFont typeface="StarSymbol"/>
              <a:buChar char="l"/>
            </a:pPr>
            <a:r>
              <a:rPr lang="en-US" sz="2200">
                <a:solidFill>
                  <a:srgbClr val="000000"/>
                </a:solidFill>
                <a:latin typeface="Arial"/>
                <a:ea typeface="DejaVu Sans"/>
              </a:rPr>
              <a:t>Station Luboga (LBGA), Munigi (MUNI), Rumangabo (RGB), Bulengo (BULE), Sake(SAKE), Mushaki(MUSK)  has been acquired and installed by Goma Volcano Observatory (GVO) with support from the Luxembourgian partners using the Democratic Republic of the Congo government and MONUSCO funding.</a:t>
            </a:r>
            <a:endParaRPr/>
          </a:p>
          <a:p>
            <a:pPr algn="just">
              <a:lnSpc>
                <a:spcPct val="100000"/>
              </a:lnSpc>
              <a:buSzPct val="45000"/>
              <a:buFont typeface="StarSymbol"/>
              <a:buChar char="l"/>
            </a:pPr>
            <a:r>
              <a:rPr lang="en-US" sz="2200">
                <a:solidFill>
                  <a:srgbClr val="000000"/>
                </a:solidFill>
                <a:latin typeface="Arial"/>
                <a:ea typeface="DejaVu Sans"/>
              </a:rPr>
              <a:t>The remaining stations have been acquired and installed with funding from the Direction générale Coopération au développement et Aide humanitaire of Belgium (DGD) (project RGL-GeoRisk); Lotto Belgium; the Belgian Science Policy (Belspo) and the Fonds National de la Recherche (FNR), Luxembourg (project Remote Sensing and In Situ Detection and Tracking of Geohazards [RESIST], http://resist.africamuseum.be , last accessed November 2016); and internal funds of the ECGS, Luxembourg, National Museum for Natural History (Mnhn, Luxembourg), and Royal Museum for Central Africa (RMCA, Belgium).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504000" y="301320"/>
            <a:ext cx="9071280" cy="561600"/>
          </a:xfrm>
          <a:prstGeom prst="rect">
            <a:avLst/>
          </a:prstGeom>
          <a:noFill/>
          <a:ln>
            <a:noFill/>
          </a:ln>
        </p:spPr>
        <p:txBody>
          <a:bodyPr lIns="0" tIns="0" rIns="0" bIns="0" anchor="ctr"/>
          <a:lstStyle/>
          <a:p>
            <a:pPr algn="ctr"/>
            <a:r>
              <a:rPr lang="en-US" sz="3000" b="1" dirty="0">
                <a:solidFill>
                  <a:srgbClr val="000000"/>
                </a:solidFill>
                <a:latin typeface="Arial"/>
                <a:ea typeface="DejaVu Sans"/>
              </a:rPr>
              <a:t>5. Data and </a:t>
            </a:r>
            <a:r>
              <a:rPr lang="en-US" sz="3000" b="1" dirty="0" err="1">
                <a:solidFill>
                  <a:srgbClr val="000000"/>
                </a:solidFill>
                <a:latin typeface="Arial"/>
                <a:ea typeface="DejaVu Sans"/>
              </a:rPr>
              <a:t>Ressources</a:t>
            </a:r>
            <a:endParaRPr dirty="0"/>
          </a:p>
          <a:p>
            <a:pPr algn="ctr">
              <a:lnSpc>
                <a:spcPct val="100000"/>
              </a:lnSpc>
            </a:pPr>
            <a:endParaRPr dirty="0"/>
          </a:p>
        </p:txBody>
      </p:sp>
      <p:sp>
        <p:nvSpPr>
          <p:cNvPr id="371" name="CustomShape 2"/>
          <p:cNvSpPr/>
          <p:nvPr/>
        </p:nvSpPr>
        <p:spPr>
          <a:xfrm>
            <a:off x="101520" y="1524960"/>
            <a:ext cx="9732600" cy="4383720"/>
          </a:xfrm>
          <a:prstGeom prst="rect">
            <a:avLst/>
          </a:prstGeom>
          <a:noFill/>
          <a:ln>
            <a:noFill/>
          </a:ln>
        </p:spPr>
        <p:txBody>
          <a:bodyPr lIns="0" tIns="0" rIns="0" bIns="0" anchor="ctr"/>
          <a:lstStyle/>
          <a:p>
            <a:pPr algn="just">
              <a:lnSpc>
                <a:spcPct val="100000"/>
              </a:lnSpc>
              <a:buSzPct val="45000"/>
              <a:buFont typeface="StarSymbol"/>
              <a:buChar char="l"/>
            </a:pPr>
            <a:r>
              <a:rPr lang="en-US" sz="2300">
                <a:solidFill>
                  <a:srgbClr val="000000"/>
                </a:solidFill>
                <a:latin typeface="Arial"/>
                <a:ea typeface="DejaVu Sans"/>
              </a:rPr>
              <a:t>As part of AfricaArray, the data from station BOBN are freely available from Incorporated Research Institutions for Seismology (IRIS) with a time delay of three years. All other KivuSNet data are underlying an embargo policy following the conditions of the Memoranda of Understanding between the partner institutions of RESIST. The seismic data acquired during RESIST (2014–2018) will be opened five years following the end of the RESIST project. Data acquired after the end of RESIST will be opened with a time delay of three years. Beyond this embargo policy, data may be shared for collaboration purposes upon request with the approval of all RESIST partner</a:t>
            </a:r>
            <a:endParaRPr/>
          </a:p>
          <a:p>
            <a:pPr algn="just">
              <a:lnSpc>
                <a:spcPct val="100000"/>
              </a:lnSpc>
              <a:buSzPct val="45000"/>
              <a:buFont typeface="StarSymbol"/>
              <a:buChar char="l"/>
            </a:pPr>
            <a:r>
              <a:rPr lang="en-US" sz="2300">
                <a:solidFill>
                  <a:srgbClr val="000000"/>
                </a:solidFill>
                <a:latin typeface="Arial"/>
                <a:ea typeface="DejaVu Sans"/>
              </a:rPr>
              <a:t>Data archiving and accessibility will be ensured through the GEOFON program of the GFZ German Research Centre for Geosciences, and KivuSNet is registered within the International Federation of Digital Seismological Networks (FDSN) with network code KV ( http://www.fdsn.org/networks/detail/KV/ , last accessed November 2016).</a:t>
            </a:r>
            <a:endParaRPr/>
          </a:p>
          <a:p>
            <a:pPr algn="just">
              <a:lnSpc>
                <a:spcPct val="100000"/>
              </a:lnSpc>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504000" y="301320"/>
            <a:ext cx="9068040" cy="1258560"/>
          </a:xfrm>
          <a:prstGeom prst="rect">
            <a:avLst/>
          </a:prstGeom>
          <a:noFill/>
          <a:ln>
            <a:noFill/>
          </a:ln>
        </p:spPr>
      </p:sp>
      <p:sp>
        <p:nvSpPr>
          <p:cNvPr id="335" name="CustomShape 2"/>
          <p:cNvSpPr/>
          <p:nvPr/>
        </p:nvSpPr>
        <p:spPr>
          <a:xfrm>
            <a:off x="504000" y="1769040"/>
            <a:ext cx="9068040" cy="4380480"/>
          </a:xfrm>
          <a:prstGeom prst="rect">
            <a:avLst/>
          </a:prstGeom>
          <a:noFill/>
          <a:ln>
            <a:noFill/>
          </a:ln>
        </p:spPr>
      </p:sp>
      <p:sp>
        <p:nvSpPr>
          <p:cNvPr id="336" name="CustomShape 3"/>
          <p:cNvSpPr/>
          <p:nvPr/>
        </p:nvSpPr>
        <p:spPr>
          <a:xfrm>
            <a:off x="504000" y="301320"/>
            <a:ext cx="9068040" cy="795960"/>
          </a:xfrm>
          <a:prstGeom prst="rect">
            <a:avLst/>
          </a:prstGeom>
          <a:noFill/>
          <a:ln>
            <a:noFill/>
          </a:ln>
        </p:spPr>
        <p:txBody>
          <a:bodyPr lIns="0" tIns="0" rIns="0" bIns="0" anchor="ctr"/>
          <a:lstStyle/>
          <a:p>
            <a:pPr algn="ctr">
              <a:lnSpc>
                <a:spcPct val="100000"/>
              </a:lnSpc>
            </a:pPr>
            <a:r>
              <a:rPr lang="en-US" sz="3000" b="1" dirty="0">
                <a:solidFill>
                  <a:srgbClr val="000000"/>
                </a:solidFill>
                <a:latin typeface="Arial"/>
                <a:ea typeface="DejaVu Sans"/>
              </a:rPr>
              <a:t>1. History of the K</a:t>
            </a:r>
            <a:r>
              <a:rPr lang="en-US" sz="3000" b="1" dirty="0" smtClean="0">
                <a:solidFill>
                  <a:srgbClr val="000000"/>
                </a:solidFill>
                <a:latin typeface="Arial"/>
                <a:ea typeface="DejaVu Sans"/>
              </a:rPr>
              <a:t>ivu </a:t>
            </a:r>
            <a:r>
              <a:rPr lang="en-US" sz="3000" b="1" dirty="0">
                <a:solidFill>
                  <a:srgbClr val="000000"/>
                </a:solidFill>
                <a:latin typeface="Arial"/>
                <a:ea typeface="DejaVu Sans"/>
              </a:rPr>
              <a:t>Seismological Network</a:t>
            </a:r>
            <a:endParaRPr sz="3000" b="1" dirty="0"/>
          </a:p>
        </p:txBody>
      </p:sp>
      <p:pic>
        <p:nvPicPr>
          <p:cNvPr id="337" name="Image 220"/>
          <p:cNvPicPr/>
          <p:nvPr/>
        </p:nvPicPr>
        <p:blipFill>
          <a:blip r:embed="rId2"/>
          <a:stretch>
            <a:fillRect/>
          </a:stretch>
        </p:blipFill>
        <p:spPr>
          <a:xfrm>
            <a:off x="504000" y="2218680"/>
            <a:ext cx="4423320" cy="3480840"/>
          </a:xfrm>
          <a:prstGeom prst="rect">
            <a:avLst/>
          </a:prstGeom>
          <a:ln>
            <a:noFill/>
          </a:ln>
        </p:spPr>
      </p:pic>
      <p:sp>
        <p:nvSpPr>
          <p:cNvPr id="338" name="CustomShape 4"/>
          <p:cNvSpPr/>
          <p:nvPr/>
        </p:nvSpPr>
        <p:spPr>
          <a:xfrm>
            <a:off x="5152320" y="1769040"/>
            <a:ext cx="4423320" cy="4380480"/>
          </a:xfrm>
          <a:prstGeom prst="rect">
            <a:avLst/>
          </a:prstGeom>
          <a:noFill/>
          <a:ln>
            <a:noFill/>
          </a:ln>
        </p:spPr>
        <p:txBody>
          <a:bodyPr lIns="0" tIns="0" rIns="0" bIns="0"/>
          <a:lstStyle/>
          <a:p>
            <a:pPr algn="just">
              <a:lnSpc>
                <a:spcPct val="100000"/>
              </a:lnSpc>
              <a:buSzPct val="45000"/>
              <a:buFont typeface="StarSymbol"/>
              <a:buChar char="l"/>
            </a:pPr>
            <a:r>
              <a:rPr lang="en-US" sz="2500">
                <a:solidFill>
                  <a:srgbClr val="000000"/>
                </a:solidFill>
                <a:latin typeface="Arial"/>
                <a:ea typeface="DejaVu Sans"/>
              </a:rPr>
              <a:t>The Kivu rift region lies in the central part of the western branch of the East African rift system (Ebinger, 1989a) which is considered in an early continental extension stage (Deprez et al., 2003)</a:t>
            </a:r>
            <a:endParaRPr/>
          </a:p>
          <a:p>
            <a:pPr algn="just">
              <a:lnSpc>
                <a:spcPct val="100000"/>
              </a:lnSpc>
              <a:buSzPct val="45000"/>
              <a:buFont typeface="StarSymbol"/>
              <a:buChar char="l"/>
            </a:pPr>
            <a:r>
              <a:rPr lang="en-US" sz="2500">
                <a:solidFill>
                  <a:srgbClr val="000000"/>
                </a:solidFill>
                <a:latin typeface="Arial"/>
                <a:ea typeface="DejaVu Sans"/>
              </a:rPr>
              <a:t>It extends over Rwanda, Burundi, eastern Democratic Republic of Congo (DRC), SW Uganda and NW Tanzania)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301320"/>
            <a:ext cx="9068040" cy="69372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1. History of the Seismological Network of Kivu</a:t>
            </a:r>
            <a:endParaRPr/>
          </a:p>
        </p:txBody>
      </p:sp>
      <p:sp>
        <p:nvSpPr>
          <p:cNvPr id="340" name="CustomShape 2"/>
          <p:cNvSpPr/>
          <p:nvPr/>
        </p:nvSpPr>
        <p:spPr>
          <a:xfrm>
            <a:off x="264240" y="1068120"/>
            <a:ext cx="4693680" cy="4915440"/>
          </a:xfrm>
          <a:prstGeom prst="rect">
            <a:avLst/>
          </a:prstGeom>
          <a:noFill/>
          <a:ln>
            <a:noFill/>
          </a:ln>
        </p:spPr>
        <p:txBody>
          <a:bodyPr lIns="0" tIns="0" rIns="0" bIns="0"/>
          <a:lstStyle/>
          <a:p>
            <a:pPr algn="just">
              <a:lnSpc>
                <a:spcPct val="100000"/>
              </a:lnSpc>
            </a:pPr>
            <a:r>
              <a:rPr lang="en-US" sz="2300">
                <a:solidFill>
                  <a:srgbClr val="000000"/>
                </a:solidFill>
                <a:latin typeface="Arial"/>
                <a:ea typeface="DejaVu Sans"/>
              </a:rPr>
              <a:t>The seismograph network of the “Institut pour la recherche en Afrique Centrale (IRSAC)” in Eastern DRC has been in operation since May 1953 when the station at Lwiro was set up. </a:t>
            </a:r>
            <a:endParaRPr/>
          </a:p>
          <a:p>
            <a:pPr algn="just">
              <a:lnSpc>
                <a:spcPct val="100000"/>
              </a:lnSpc>
            </a:pPr>
            <a:r>
              <a:rPr lang="en-US" sz="2300">
                <a:solidFill>
                  <a:srgbClr val="000000"/>
                </a:solidFill>
                <a:latin typeface="Arial"/>
                <a:ea typeface="DejaVu Sans"/>
              </a:rPr>
              <a:t>This network operated initially with three stations: Lwiro (LWI), Butare (BTR) and Uvira (UVI) [Sutton and Berg, 1958]. </a:t>
            </a:r>
            <a:endParaRPr/>
          </a:p>
        </p:txBody>
      </p:sp>
      <p:sp>
        <p:nvSpPr>
          <p:cNvPr id="341" name="CustomShape 3"/>
          <p:cNvSpPr/>
          <p:nvPr/>
        </p:nvSpPr>
        <p:spPr>
          <a:xfrm>
            <a:off x="5212080" y="895320"/>
            <a:ext cx="4734000" cy="4380480"/>
          </a:xfrm>
          <a:prstGeom prst="rect">
            <a:avLst/>
          </a:prstGeom>
          <a:noFill/>
          <a:ln>
            <a:noFill/>
          </a:ln>
        </p:spPr>
        <p:txBody>
          <a:bodyPr lIns="0" tIns="0" rIns="0" bIns="0"/>
          <a:lstStyle/>
          <a:p>
            <a:pPr>
              <a:lnSpc>
                <a:spcPct val="100000"/>
              </a:lnSpc>
            </a:pPr>
            <a:r>
              <a:rPr lang="en-US" sz="2300">
                <a:solidFill>
                  <a:srgbClr val="000000"/>
                </a:solidFill>
                <a:latin typeface="Arial"/>
                <a:ea typeface="DejaVu Sans"/>
              </a:rPr>
              <a:t>It was extended later by setting up the Rumangabo (RMG) and Butembo (BTC) stations in the North Kivu Province.  In cooperation with the IRSAC, the “Union miniere du Haut Katanga (UMHK)”, now “Generale de carrieres et des mines (GECAMINES)” set up a seismological network for Katanga from 1960 to 1970. This network included the stations of Delcommune (DCC), Lubudi (LBD) and Mulungwishi (MLN) (Bram, 1972).  However, most of these seismic stations were closed during the period 1964 to 1970 due to the political instability in DRC.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243720" y="67680"/>
            <a:ext cx="9389160" cy="73440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1.History of the Seismological network of the Kivu</a:t>
            </a:r>
            <a:endParaRPr/>
          </a:p>
        </p:txBody>
      </p:sp>
      <p:sp>
        <p:nvSpPr>
          <p:cNvPr id="343" name="CustomShape 2"/>
          <p:cNvSpPr/>
          <p:nvPr/>
        </p:nvSpPr>
        <p:spPr>
          <a:xfrm>
            <a:off x="182880" y="955080"/>
            <a:ext cx="4337640" cy="4991400"/>
          </a:xfrm>
          <a:prstGeom prst="rect">
            <a:avLst/>
          </a:prstGeom>
          <a:noFill/>
          <a:ln>
            <a:noFill/>
          </a:ln>
        </p:spPr>
        <p:txBody>
          <a:bodyPr lIns="0" tIns="0" rIns="0" bIns="0"/>
          <a:lstStyle/>
          <a:p>
            <a:pPr algn="just">
              <a:lnSpc>
                <a:spcPct val="100000"/>
              </a:lnSpc>
            </a:pPr>
            <a:r>
              <a:rPr lang="en-US" sz="2300">
                <a:solidFill>
                  <a:srgbClr val="000000"/>
                </a:solidFill>
                <a:latin typeface="Arial"/>
                <a:ea typeface="DejaVu Sans"/>
              </a:rPr>
              <a:t>From 1994 to October 1996, an  analogue-digital telemeter system based at Goma City composed of GOM, KBT, RSY, KNN, and BHB stations has been operating in  cooperation with Tohoku University.</a:t>
            </a:r>
            <a:endParaRPr/>
          </a:p>
          <a:p>
            <a:pPr algn="just">
              <a:lnSpc>
                <a:spcPct val="100000"/>
              </a:lnSpc>
            </a:pPr>
            <a:r>
              <a:rPr lang="en-US" sz="2300">
                <a:solidFill>
                  <a:srgbClr val="000000"/>
                </a:solidFill>
                <a:latin typeface="Arial"/>
                <a:ea typeface="DejaVu Sans"/>
              </a:rPr>
              <a:t>Due to instability in  neighbouring country (Rwanda), most stations were destroyed excepted stations KTL and BLG which were equipped with short period Kinemetrics vertical SS-1 seismometers (T o = 1 sec) connected to PS-2 drum recorders .</a:t>
            </a:r>
            <a:endParaRPr/>
          </a:p>
        </p:txBody>
      </p:sp>
      <p:sp>
        <p:nvSpPr>
          <p:cNvPr id="344" name="CustomShape 3"/>
          <p:cNvSpPr/>
          <p:nvPr/>
        </p:nvSpPr>
        <p:spPr>
          <a:xfrm>
            <a:off x="4754880" y="945000"/>
            <a:ext cx="5138280" cy="3680640"/>
          </a:xfrm>
          <a:prstGeom prst="rect">
            <a:avLst/>
          </a:prstGeom>
          <a:noFill/>
          <a:ln>
            <a:noFill/>
          </a:ln>
        </p:spPr>
        <p:txBody>
          <a:bodyPr lIns="0" tIns="0" rIns="0" bIns="0"/>
          <a:lstStyle/>
          <a:p>
            <a:pPr algn="just">
              <a:lnSpc>
                <a:spcPct val="100000"/>
              </a:lnSpc>
            </a:pPr>
            <a:r>
              <a:rPr lang="en-US" sz="2300">
                <a:solidFill>
                  <a:srgbClr val="000000"/>
                </a:solidFill>
                <a:latin typeface="Arial"/>
                <a:ea typeface="DejaVu Sans"/>
              </a:rPr>
              <a:t>On 17 January 2002, the Nyiragongo volcano erupted again, extruding about 20 x 10 m3  of lava. Lava flows originated out of the central crater as well as several locations along a huge system of fractures that rapidly developed along the entire southern flank of the volcano towards the city of Goma. </a:t>
            </a:r>
            <a:endParaRPr/>
          </a:p>
          <a:p>
            <a:pPr algn="just">
              <a:lnSpc>
                <a:spcPct val="100000"/>
              </a:lnSpc>
            </a:pPr>
            <a:r>
              <a:rPr lang="en-US" sz="2300">
                <a:solidFill>
                  <a:srgbClr val="000000"/>
                </a:solidFill>
                <a:latin typeface="Arial"/>
                <a:ea typeface="DejaVu Sans"/>
              </a:rPr>
              <a:t>Two main flows entered the town producing major devastation, and forced the rapid exodus of 300,000–400,000 people. About 15% of the surface of the town was affected, including parts of the airport, most of the business centre, and the dwellings estimated 120,000 people. An estimated 150 people died as a consequence of eruption.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504000" y="-74520"/>
            <a:ext cx="9576000" cy="64296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1. History of the Seismological network of the Kivu</a:t>
            </a:r>
            <a:endParaRPr/>
          </a:p>
        </p:txBody>
      </p:sp>
      <p:sp>
        <p:nvSpPr>
          <p:cNvPr id="346" name="CustomShape 2"/>
          <p:cNvSpPr/>
          <p:nvPr/>
        </p:nvSpPr>
        <p:spPr>
          <a:xfrm>
            <a:off x="148320" y="570240"/>
            <a:ext cx="4575240" cy="4380480"/>
          </a:xfrm>
          <a:prstGeom prst="rect">
            <a:avLst/>
          </a:prstGeom>
          <a:noFill/>
          <a:ln>
            <a:noFill/>
          </a:ln>
        </p:spPr>
        <p:txBody>
          <a:bodyPr lIns="0" tIns="0" rIns="0" bIns="0"/>
          <a:lstStyle/>
          <a:p>
            <a:pPr algn="just">
              <a:lnSpc>
                <a:spcPct val="100000"/>
              </a:lnSpc>
              <a:buSzPct val="45000"/>
              <a:buFont typeface="StarSymbol"/>
              <a:buChar char="l"/>
            </a:pPr>
            <a:r>
              <a:rPr lang="en-US" sz="2300" dirty="0">
                <a:solidFill>
                  <a:srgbClr val="000000"/>
                </a:solidFill>
                <a:latin typeface="Arial"/>
                <a:ea typeface="DejaVu Sans"/>
              </a:rPr>
              <a:t>With the aid of international community, on November 2003, GVO began the deployment of three-component short-period </a:t>
            </a:r>
            <a:r>
              <a:rPr lang="en-US" sz="2300" dirty="0" err="1">
                <a:solidFill>
                  <a:srgbClr val="000000"/>
                </a:solidFill>
                <a:latin typeface="Arial"/>
                <a:ea typeface="DejaVu Sans"/>
              </a:rPr>
              <a:t>Lennartz</a:t>
            </a:r>
            <a:r>
              <a:rPr lang="en-US" sz="2300" dirty="0">
                <a:solidFill>
                  <a:srgbClr val="000000"/>
                </a:solidFill>
                <a:latin typeface="Arial"/>
                <a:ea typeface="DejaVu Sans"/>
              </a:rPr>
              <a:t> (LE-3D/5 s) seismometers at  Kunene (KNN), </a:t>
            </a:r>
            <a:r>
              <a:rPr lang="en-US" sz="2300" dirty="0" err="1">
                <a:solidFill>
                  <a:srgbClr val="000000"/>
                </a:solidFill>
                <a:latin typeface="Arial"/>
                <a:ea typeface="DejaVu Sans"/>
              </a:rPr>
              <a:t>Rusayo</a:t>
            </a:r>
            <a:r>
              <a:rPr lang="en-US" sz="2300" dirty="0">
                <a:solidFill>
                  <a:srgbClr val="000000"/>
                </a:solidFill>
                <a:latin typeface="Arial"/>
                <a:ea typeface="DejaVu Sans"/>
              </a:rPr>
              <a:t> (RSY), </a:t>
            </a:r>
            <a:r>
              <a:rPr lang="en-US" sz="2300" dirty="0" err="1">
                <a:solidFill>
                  <a:srgbClr val="000000"/>
                </a:solidFill>
                <a:latin typeface="Arial"/>
                <a:ea typeface="DejaVu Sans"/>
              </a:rPr>
              <a:t>Kibumba</a:t>
            </a:r>
            <a:r>
              <a:rPr lang="en-US" sz="2300" dirty="0">
                <a:solidFill>
                  <a:srgbClr val="000000"/>
                </a:solidFill>
                <a:latin typeface="Arial"/>
                <a:ea typeface="DejaVu Sans"/>
              </a:rPr>
              <a:t> (KBB), Goma and </a:t>
            </a:r>
            <a:r>
              <a:rPr lang="en-US" sz="2300" dirty="0" err="1">
                <a:solidFill>
                  <a:srgbClr val="000000"/>
                </a:solidFill>
                <a:latin typeface="Arial"/>
                <a:ea typeface="DejaVu Sans"/>
              </a:rPr>
              <a:t>Bulengo</a:t>
            </a:r>
            <a:r>
              <a:rPr lang="en-US" sz="2300" dirty="0">
                <a:solidFill>
                  <a:srgbClr val="000000"/>
                </a:solidFill>
                <a:latin typeface="Arial"/>
                <a:ea typeface="DejaVu Sans"/>
              </a:rPr>
              <a:t> (BLG) stations. On May 2004, the </a:t>
            </a:r>
            <a:r>
              <a:rPr lang="en-US" sz="2300" dirty="0" err="1">
                <a:solidFill>
                  <a:srgbClr val="000000"/>
                </a:solidFill>
                <a:latin typeface="Arial"/>
                <a:ea typeface="DejaVu Sans"/>
              </a:rPr>
              <a:t>Lennartz</a:t>
            </a:r>
            <a:r>
              <a:rPr lang="en-US" sz="2300" dirty="0">
                <a:solidFill>
                  <a:srgbClr val="000000"/>
                </a:solidFill>
                <a:latin typeface="Arial"/>
                <a:ea typeface="DejaVu Sans"/>
              </a:rPr>
              <a:t> short-period seismometer at KNN and KBB was replaced with </a:t>
            </a:r>
            <a:r>
              <a:rPr lang="en-US" sz="2300" dirty="0" err="1">
                <a:solidFill>
                  <a:srgbClr val="000000"/>
                </a:solidFill>
                <a:latin typeface="Arial"/>
                <a:ea typeface="DejaVu Sans"/>
              </a:rPr>
              <a:t>Nanometrics</a:t>
            </a:r>
            <a:r>
              <a:rPr lang="en-US" sz="2300" dirty="0">
                <a:solidFill>
                  <a:srgbClr val="000000"/>
                </a:solidFill>
                <a:latin typeface="Arial"/>
                <a:ea typeface="DejaVu Sans"/>
              </a:rPr>
              <a:t> </a:t>
            </a:r>
            <a:r>
              <a:rPr lang="en-US" sz="2300" dirty="0" smtClean="0">
                <a:solidFill>
                  <a:srgbClr val="000000"/>
                </a:solidFill>
                <a:latin typeface="Arial"/>
                <a:ea typeface="DejaVu Sans"/>
              </a:rPr>
              <a:t>Trillium </a:t>
            </a:r>
            <a:r>
              <a:rPr lang="en-US" sz="2300" dirty="0">
                <a:solidFill>
                  <a:srgbClr val="000000"/>
                </a:solidFill>
                <a:latin typeface="Arial"/>
                <a:ea typeface="DejaVu Sans"/>
              </a:rPr>
              <a:t>40 broadband seismometers. Signals from these stations were locally digitized from a modular acquisition system (GAIA), specifically developed by the‘‘</a:t>
            </a:r>
            <a:r>
              <a:rPr lang="en-US" sz="2300" dirty="0" err="1">
                <a:solidFill>
                  <a:srgbClr val="000000"/>
                </a:solidFill>
                <a:latin typeface="Arial"/>
                <a:ea typeface="DejaVu Sans"/>
              </a:rPr>
              <a:t>IstitutoNazionale</a:t>
            </a:r>
            <a:r>
              <a:rPr lang="en-US" sz="2300" dirty="0">
                <a:solidFill>
                  <a:srgbClr val="000000"/>
                </a:solidFill>
                <a:latin typeface="Arial"/>
                <a:ea typeface="DejaVu Sans"/>
              </a:rPr>
              <a:t> di </a:t>
            </a:r>
            <a:r>
              <a:rPr lang="en-US" sz="2300" dirty="0" err="1">
                <a:solidFill>
                  <a:srgbClr val="000000"/>
                </a:solidFill>
                <a:latin typeface="Arial"/>
                <a:ea typeface="DejaVu Sans"/>
              </a:rPr>
              <a:t>Geofisica</a:t>
            </a:r>
            <a:r>
              <a:rPr lang="en-US" sz="2300" dirty="0">
                <a:solidFill>
                  <a:srgbClr val="000000"/>
                </a:solidFill>
                <a:latin typeface="Arial"/>
                <a:ea typeface="DejaVu Sans"/>
              </a:rPr>
              <a:t> e </a:t>
            </a:r>
            <a:r>
              <a:rPr lang="en-US" sz="2300" dirty="0" err="1">
                <a:solidFill>
                  <a:srgbClr val="000000"/>
                </a:solidFill>
                <a:latin typeface="Arial"/>
                <a:ea typeface="DejaVu Sans"/>
              </a:rPr>
              <a:t>Vulcanologia</a:t>
            </a:r>
            <a:r>
              <a:rPr lang="en-US" sz="2300" dirty="0">
                <a:solidFill>
                  <a:srgbClr val="000000"/>
                </a:solidFill>
                <a:latin typeface="Arial"/>
                <a:ea typeface="DejaVu Sans"/>
              </a:rPr>
              <a:t> (INGV)”, with a sampling frequency of 50 Hz and an A/D resolution of 24 bits, and were telemetered to the Goma base station where they were recorded in triggered and continuous files.</a:t>
            </a:r>
            <a:endParaRPr dirty="0"/>
          </a:p>
        </p:txBody>
      </p:sp>
      <p:sp>
        <p:nvSpPr>
          <p:cNvPr id="347" name="CustomShape 3"/>
          <p:cNvSpPr/>
          <p:nvPr/>
        </p:nvSpPr>
        <p:spPr>
          <a:xfrm>
            <a:off x="5152320" y="580320"/>
            <a:ext cx="4803840" cy="4380480"/>
          </a:xfrm>
          <a:prstGeom prst="rect">
            <a:avLst/>
          </a:prstGeom>
          <a:noFill/>
          <a:ln>
            <a:noFill/>
          </a:ln>
        </p:spPr>
        <p:txBody>
          <a:bodyPr lIns="0" tIns="0" rIns="0" bIns="0"/>
          <a:lstStyle/>
          <a:p>
            <a:pPr algn="just">
              <a:lnSpc>
                <a:spcPct val="100000"/>
              </a:lnSpc>
              <a:buSzPct val="45000"/>
              <a:buFont typeface="StarSymbol"/>
              <a:buChar char="l"/>
            </a:pPr>
            <a:r>
              <a:rPr lang="en-US" sz="2300" dirty="0" err="1">
                <a:solidFill>
                  <a:srgbClr val="000000"/>
                </a:solidFill>
                <a:latin typeface="Arial"/>
                <a:ea typeface="DejaVu Sans"/>
              </a:rPr>
              <a:t>Froml</a:t>
            </a:r>
            <a:r>
              <a:rPr lang="en-US" sz="2300" dirty="0">
                <a:solidFill>
                  <a:srgbClr val="000000"/>
                </a:solidFill>
                <a:latin typeface="Arial"/>
                <a:ea typeface="DejaVu Sans"/>
              </a:rPr>
              <a:t> 2009, the seismograph stations in DRC were operated by the “Centre de </a:t>
            </a:r>
            <a:r>
              <a:rPr lang="en-US" sz="2300" dirty="0" err="1">
                <a:solidFill>
                  <a:srgbClr val="000000"/>
                </a:solidFill>
                <a:latin typeface="Arial"/>
                <a:ea typeface="DejaVu Sans"/>
              </a:rPr>
              <a:t>recherche</a:t>
            </a:r>
            <a:r>
              <a:rPr lang="en-US" sz="2300" dirty="0">
                <a:solidFill>
                  <a:srgbClr val="000000"/>
                </a:solidFill>
                <a:latin typeface="Arial"/>
                <a:ea typeface="DejaVu Sans"/>
              </a:rPr>
              <a:t> </a:t>
            </a:r>
            <a:r>
              <a:rPr lang="en-US" sz="2300" dirty="0" err="1">
                <a:solidFill>
                  <a:srgbClr val="000000"/>
                </a:solidFill>
                <a:latin typeface="Arial"/>
                <a:ea typeface="DejaVu Sans"/>
              </a:rPr>
              <a:t>en</a:t>
            </a:r>
            <a:r>
              <a:rPr lang="en-US" sz="2300" dirty="0">
                <a:solidFill>
                  <a:srgbClr val="000000"/>
                </a:solidFill>
                <a:latin typeface="Arial"/>
                <a:ea typeface="DejaVu Sans"/>
              </a:rPr>
              <a:t> Sciences </a:t>
            </a:r>
            <a:r>
              <a:rPr lang="en-US" sz="2300" dirty="0" err="1">
                <a:solidFill>
                  <a:srgbClr val="000000"/>
                </a:solidFill>
                <a:latin typeface="Arial"/>
                <a:ea typeface="DejaVu Sans"/>
              </a:rPr>
              <a:t>Naturelles</a:t>
            </a:r>
            <a:r>
              <a:rPr lang="en-US" sz="2300" dirty="0">
                <a:solidFill>
                  <a:srgbClr val="000000"/>
                </a:solidFill>
                <a:latin typeface="Arial"/>
                <a:ea typeface="DejaVu Sans"/>
              </a:rPr>
              <a:t> (CRSN)” , “Goma Volcanic Observatory” and the University of Lubumbashi (UNILU). The observation network was composed of seven stations: </a:t>
            </a:r>
            <a:r>
              <a:rPr lang="en-US" sz="2300" dirty="0" err="1">
                <a:solidFill>
                  <a:srgbClr val="000000"/>
                </a:solidFill>
                <a:latin typeface="Arial"/>
                <a:ea typeface="DejaVu Sans"/>
              </a:rPr>
              <a:t>Katale</a:t>
            </a:r>
            <a:r>
              <a:rPr lang="en-US" sz="2300" dirty="0">
                <a:solidFill>
                  <a:srgbClr val="000000"/>
                </a:solidFill>
                <a:latin typeface="Arial"/>
                <a:ea typeface="DejaVu Sans"/>
              </a:rPr>
              <a:t>(KTL), </a:t>
            </a:r>
            <a:r>
              <a:rPr lang="en-US" sz="2300" dirty="0" err="1">
                <a:solidFill>
                  <a:srgbClr val="000000"/>
                </a:solidFill>
                <a:latin typeface="Arial"/>
                <a:ea typeface="DejaVu Sans"/>
              </a:rPr>
              <a:t>Luboga</a:t>
            </a:r>
            <a:r>
              <a:rPr lang="en-US" sz="2300" dirty="0">
                <a:solidFill>
                  <a:srgbClr val="000000"/>
                </a:solidFill>
                <a:latin typeface="Arial"/>
                <a:ea typeface="DejaVu Sans"/>
              </a:rPr>
              <a:t> (LBG), Kunene (KNN), </a:t>
            </a:r>
            <a:r>
              <a:rPr lang="en-US" sz="2300" dirty="0" err="1">
                <a:solidFill>
                  <a:srgbClr val="000000"/>
                </a:solidFill>
                <a:latin typeface="Arial"/>
                <a:ea typeface="DejaVu Sans"/>
              </a:rPr>
              <a:t>Rusayo</a:t>
            </a:r>
            <a:r>
              <a:rPr lang="en-US" sz="2300" dirty="0">
                <a:solidFill>
                  <a:srgbClr val="000000"/>
                </a:solidFill>
                <a:latin typeface="Arial"/>
                <a:ea typeface="DejaVu Sans"/>
              </a:rPr>
              <a:t> (RSY), </a:t>
            </a:r>
            <a:r>
              <a:rPr lang="en-US" sz="2300" dirty="0" err="1">
                <a:solidFill>
                  <a:srgbClr val="000000"/>
                </a:solidFill>
                <a:latin typeface="Arial"/>
                <a:ea typeface="DejaVu Sans"/>
              </a:rPr>
              <a:t>Kibumba</a:t>
            </a:r>
            <a:r>
              <a:rPr lang="en-US" sz="2300" dirty="0">
                <a:solidFill>
                  <a:srgbClr val="000000"/>
                </a:solidFill>
                <a:latin typeface="Arial"/>
                <a:ea typeface="DejaVu Sans"/>
              </a:rPr>
              <a:t> (KBB), Goma and </a:t>
            </a:r>
            <a:r>
              <a:rPr lang="en-US" sz="2300" dirty="0" err="1">
                <a:solidFill>
                  <a:srgbClr val="000000"/>
                </a:solidFill>
                <a:latin typeface="Arial"/>
                <a:ea typeface="DejaVu Sans"/>
              </a:rPr>
              <a:t>Bulengo</a:t>
            </a:r>
            <a:r>
              <a:rPr lang="en-US" sz="2300" dirty="0">
                <a:solidFill>
                  <a:srgbClr val="000000"/>
                </a:solidFill>
                <a:latin typeface="Arial"/>
                <a:ea typeface="DejaVu Sans"/>
              </a:rPr>
              <a:t> (BLG). KTL and LBG stations were equipped with short period </a:t>
            </a:r>
            <a:r>
              <a:rPr lang="en-US" sz="2300" dirty="0" err="1">
                <a:solidFill>
                  <a:srgbClr val="000000"/>
                </a:solidFill>
                <a:latin typeface="Arial"/>
                <a:ea typeface="DejaVu Sans"/>
              </a:rPr>
              <a:t>Kinemetrics</a:t>
            </a:r>
            <a:r>
              <a:rPr lang="en-US" sz="2300" dirty="0">
                <a:solidFill>
                  <a:srgbClr val="000000"/>
                </a:solidFill>
                <a:latin typeface="Arial"/>
                <a:ea typeface="DejaVu Sans"/>
              </a:rPr>
              <a:t> vertical SS-1 seismometers (T o = 1 s) connected to PS-2 drum recorders due to transmission problems. </a:t>
            </a:r>
            <a:r>
              <a:rPr lang="en-US" dirty="0"/>
              <a:t> </a:t>
            </a:r>
            <a:r>
              <a:rPr lang="en-US" sz="2300" dirty="0" smtClean="0">
                <a:solidFill>
                  <a:srgbClr val="000000"/>
                </a:solidFill>
                <a:latin typeface="Arial"/>
                <a:ea typeface="DejaVu Sans"/>
              </a:rPr>
              <a:t>In </a:t>
            </a:r>
            <a:r>
              <a:rPr lang="en-US" sz="2300" dirty="0">
                <a:solidFill>
                  <a:srgbClr val="000000"/>
                </a:solidFill>
                <a:latin typeface="Arial"/>
                <a:ea typeface="DejaVu Sans"/>
              </a:rPr>
              <a:t>July 2007, the </a:t>
            </a:r>
            <a:r>
              <a:rPr lang="en-US" sz="2300" dirty="0" smtClean="0">
                <a:solidFill>
                  <a:srgbClr val="000000"/>
                </a:solidFill>
                <a:latin typeface="Arial"/>
                <a:ea typeface="DejaVu Sans"/>
              </a:rPr>
              <a:t>MRAC </a:t>
            </a:r>
            <a:r>
              <a:rPr lang="en-US" sz="2300" dirty="0">
                <a:solidFill>
                  <a:srgbClr val="000000"/>
                </a:solidFill>
                <a:latin typeface="Arial"/>
                <a:ea typeface="DejaVu Sans"/>
              </a:rPr>
              <a:t>provided a broadband seismic station at Lubumbashi, in collaboration with UNILU and </a:t>
            </a:r>
            <a:r>
              <a:rPr lang="en-US" sz="2300" dirty="0" err="1">
                <a:solidFill>
                  <a:srgbClr val="000000"/>
                </a:solidFill>
                <a:latin typeface="Arial"/>
                <a:ea typeface="DejaVu Sans"/>
              </a:rPr>
              <a:t>AfricaArray</a:t>
            </a:r>
            <a:r>
              <a:rPr lang="en-US" sz="2300" dirty="0">
                <a:solidFill>
                  <a:srgbClr val="000000"/>
                </a:solidFill>
                <a:latin typeface="Arial"/>
                <a:ea typeface="DejaVu Sans"/>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504000" y="301320"/>
            <a:ext cx="9068040" cy="58176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2. Seismological network of the Kivu</a:t>
            </a:r>
            <a:endParaRPr/>
          </a:p>
        </p:txBody>
      </p:sp>
      <p:sp>
        <p:nvSpPr>
          <p:cNvPr id="349" name="CustomShape 2"/>
          <p:cNvSpPr/>
          <p:nvPr/>
        </p:nvSpPr>
        <p:spPr>
          <a:xfrm>
            <a:off x="504000" y="1769040"/>
            <a:ext cx="9068040" cy="3381480"/>
          </a:xfrm>
          <a:prstGeom prst="rect">
            <a:avLst/>
          </a:prstGeom>
          <a:noFill/>
          <a:ln>
            <a:noFill/>
          </a:ln>
        </p:spPr>
        <p:txBody>
          <a:bodyPr lIns="0" tIns="0" rIns="0" bIns="0"/>
          <a:lstStyle/>
          <a:p>
            <a:pPr algn="just">
              <a:lnSpc>
                <a:spcPct val="100000"/>
              </a:lnSpc>
            </a:pPr>
            <a:r>
              <a:rPr lang="en-US" sz="2300">
                <a:solidFill>
                  <a:srgbClr val="000000"/>
                </a:solidFill>
                <a:latin typeface="Arial"/>
                <a:ea typeface="DejaVu Sans"/>
              </a:rPr>
              <a:t>In 2012/2013 and since October 2015, 13 stations, mostly concentrated in the Virunga volcanic area , are operated with real-time data transmission.</a:t>
            </a:r>
            <a:endParaRPr/>
          </a:p>
          <a:p>
            <a:pPr algn="just">
              <a:lnSpc>
                <a:spcPct val="100000"/>
              </a:lnSpc>
            </a:pPr>
            <a:r>
              <a:rPr lang="en-US" sz="2300">
                <a:solidFill>
                  <a:srgbClr val="000000"/>
                </a:solidFill>
                <a:latin typeface="Arial"/>
                <a:ea typeface="DejaVu Sans"/>
              </a:rPr>
              <a:t>The development of KivuSNet has been carried out in the framework of several research projects and is in particular associated with the project REmote Sensing and In Situ detection and Tracking of geohazards (RESIST), funded by the Belgian Science Policy and the National Research Fund of Luxembourg.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504000" y="301320"/>
            <a:ext cx="9068040" cy="54108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2. Seismological Network of the Kivu</a:t>
            </a:r>
            <a:endParaRPr/>
          </a:p>
        </p:txBody>
      </p:sp>
      <p:pic>
        <p:nvPicPr>
          <p:cNvPr id="351" name="Image 234"/>
          <p:cNvPicPr/>
          <p:nvPr/>
        </p:nvPicPr>
        <p:blipFill>
          <a:blip r:embed="rId2"/>
          <a:stretch>
            <a:fillRect/>
          </a:stretch>
        </p:blipFill>
        <p:spPr>
          <a:xfrm>
            <a:off x="365760" y="1534320"/>
            <a:ext cx="9206280" cy="4375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504000" y="301320"/>
            <a:ext cx="9068040" cy="52092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2. Seismological Network of the kivu</a:t>
            </a:r>
            <a:endParaRPr/>
          </a:p>
        </p:txBody>
      </p:sp>
      <p:pic>
        <p:nvPicPr>
          <p:cNvPr id="353" name="Image 236"/>
          <p:cNvPicPr/>
          <p:nvPr/>
        </p:nvPicPr>
        <p:blipFill>
          <a:blip r:embed="rId2"/>
          <a:stretch>
            <a:fillRect/>
          </a:stretch>
        </p:blipFill>
        <p:spPr>
          <a:xfrm>
            <a:off x="0" y="822960"/>
            <a:ext cx="10080000" cy="6145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504000" y="301320"/>
            <a:ext cx="9071280" cy="520920"/>
          </a:xfrm>
          <a:prstGeom prst="rect">
            <a:avLst/>
          </a:prstGeom>
          <a:noFill/>
          <a:ln>
            <a:noFill/>
          </a:ln>
        </p:spPr>
        <p:txBody>
          <a:bodyPr lIns="0" tIns="0" rIns="0" bIns="0" anchor="ctr"/>
          <a:lstStyle/>
          <a:p>
            <a:pPr algn="ctr">
              <a:lnSpc>
                <a:spcPct val="100000"/>
              </a:lnSpc>
            </a:pPr>
            <a:r>
              <a:rPr lang="en-US" sz="3000" b="1">
                <a:solidFill>
                  <a:srgbClr val="000000"/>
                </a:solidFill>
                <a:latin typeface="Arial"/>
                <a:ea typeface="DejaVu Sans"/>
              </a:rPr>
              <a:t>3. List of stations of Kivu Network</a:t>
            </a:r>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8154" t="21444" r="7489" b="25223"/>
          <a:stretch/>
        </p:blipFill>
        <p:spPr>
          <a:xfrm>
            <a:off x="1452880" y="798945"/>
            <a:ext cx="7579359" cy="62012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1598</Words>
  <Application>Microsoft Macintosh PowerPoint</Application>
  <PresentationFormat>Custom</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14</vt:i4>
      </vt:variant>
    </vt:vector>
  </HeadingPairs>
  <TitlesOfParts>
    <vt:vector size="27" baseType="lpstr">
      <vt:lpstr>DejaVu Sans</vt:lpstr>
      <vt:lpstr>Droid Sans Fallback</vt:lpstr>
      <vt:lpstr>StarSymbol</vt:lpstr>
      <vt:lpstr>Arial</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Gale Cox</cp:lastModifiedBy>
  <cp:revision>2</cp:revision>
  <dcterms:modified xsi:type="dcterms:W3CDTF">2017-07-14T14:16:11Z</dcterms:modified>
</cp:coreProperties>
</file>