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1" r:id="rId6"/>
    <p:sldId id="262" r:id="rId7"/>
    <p:sldId id="278" r:id="rId8"/>
    <p:sldId id="266" r:id="rId9"/>
    <p:sldId id="265" r:id="rId10"/>
    <p:sldId id="287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æ æ ·å¼ï¼ç½æ ¼å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x-non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7/25/17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512064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115"/>
            <a:ext cx="9144000" cy="884555"/>
          </a:xfrm>
        </p:spPr>
        <p:txBody>
          <a:bodyPr/>
          <a:lstStyle/>
          <a:p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Ethiopian Seismic Station Network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62050"/>
            <a:ext cx="9144000" cy="493268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Birhanu</a:t>
            </a: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 </a:t>
            </a:r>
            <a:r>
              <a:rPr lang="en-US" sz="3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Abera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Managing </a:t>
            </a: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Data from </a:t>
            </a: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Seismic Networks</a:t>
            </a:r>
          </a:p>
          <a:p>
            <a:pPr algn="ctr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x-none" alt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Pretoria</a:t>
            </a: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, </a:t>
            </a:r>
            <a:r>
              <a:rPr lang="x-none" alt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South Africa</a:t>
            </a:r>
            <a:endParaRPr lang="x-none" altLang="en-US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x-none" alt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20 Aug </a:t>
            </a: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2017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en-US" sz="3200" dirty="0">
              <a:latin typeface="Times New Roman"/>
            </a:endParaRPr>
          </a:p>
        </p:txBody>
      </p:sp>
      <p:pic>
        <p:nvPicPr>
          <p:cNvPr id="10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546860" cy="1870075"/>
          </a:xfrm>
          <a:prstGeom prst="rect">
            <a:avLst/>
          </a:prstGeom>
          <a:ln>
            <a:noFill/>
          </a:ln>
        </p:spPr>
      </p:pic>
      <p:pic>
        <p:nvPicPr>
          <p:cNvPr id="110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48010" y="13970"/>
            <a:ext cx="1431290" cy="17183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5880"/>
            <a:ext cx="10972800" cy="878840"/>
          </a:xfrm>
        </p:spPr>
        <p:txBody>
          <a:bodyPr/>
          <a:lstStyle/>
          <a:p>
            <a:r>
              <a:rPr lang="en-US">
                <a:latin typeface="Times New Roman"/>
                <a:sym typeface="+mn-ea"/>
              </a:rPr>
              <a:t/>
            </a:r>
            <a:br>
              <a:rPr lang="en-US">
                <a:latin typeface="Times New Roman"/>
                <a:sym typeface="+mn-ea"/>
              </a:rPr>
            </a:br>
            <a:r>
              <a:rPr lang="en-US">
                <a:latin typeface="Times New Roman"/>
                <a:sym typeface="+mn-ea"/>
              </a:rPr>
              <a:t>Plans for </a:t>
            </a:r>
            <a:r>
              <a:rPr lang="x-none" altLang="en-US">
                <a:latin typeface="Times New Roman"/>
                <a:sym typeface="+mn-ea"/>
              </a:rPr>
              <a:t>ESSN</a:t>
            </a:r>
            <a:r>
              <a:rPr lang="en-US">
                <a:latin typeface="Times New Roman"/>
                <a:sym typeface="+mn-ea"/>
              </a:rPr>
              <a:t> network in the next </a:t>
            </a:r>
            <a:r>
              <a:rPr lang="x-none" altLang="en-US">
                <a:latin typeface="Times New Roman"/>
                <a:sym typeface="+mn-ea"/>
              </a:rPr>
              <a:t>5 years</a:t>
            </a:r>
          </a:p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743585"/>
            <a:ext cx="12007850" cy="605218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x-none" altLang="en-US" sz="2800"/>
              <a:t>Building complex </a:t>
            </a:r>
          </a:p>
          <a:p>
            <a:pPr marL="0" indent="0">
              <a:buFont typeface="Arial" charset="0"/>
              <a:buNone/>
            </a:pPr>
            <a:r>
              <a:rPr lang="x-none" altLang="en-US" sz="2800"/>
              <a:t>    tower with good </a:t>
            </a:r>
          </a:p>
          <a:p>
            <a:pPr marL="0" indent="0">
              <a:buFont typeface="Arial" charset="0"/>
              <a:buNone/>
            </a:pPr>
            <a:r>
              <a:rPr lang="x-none" altLang="en-US" sz="2800"/>
              <a:t>    facility</a:t>
            </a:r>
          </a:p>
          <a:p>
            <a:pPr marL="0" indent="0">
              <a:buFont typeface="Arial" charset="0"/>
              <a:buNone/>
            </a:pPr>
            <a:endParaRPr lang="x-none" altLang="en-US" sz="2800"/>
          </a:p>
          <a:p>
            <a:pPr marL="457200" indent="-457200">
              <a:buFont typeface="Arial" charset="0"/>
              <a:buChar char="•"/>
            </a:pPr>
            <a:endParaRPr lang="x-none" altLang="en-US" sz="2800"/>
          </a:p>
          <a:p>
            <a:pPr marL="457200" indent="-457200">
              <a:buFont typeface="Arial" charset="0"/>
              <a:buChar char="•"/>
            </a:pPr>
            <a:endParaRPr lang="x-none" altLang="en-US" sz="2800"/>
          </a:p>
          <a:p>
            <a:pPr marL="457200" indent="-457200">
              <a:buFont typeface="Arial" charset="0"/>
              <a:buChar char="•"/>
            </a:pPr>
            <a:r>
              <a:rPr lang="x-none" altLang="en-US" sz="2800"/>
              <a:t>Developing the IGSSA seismology unit in </a:t>
            </a:r>
          </a:p>
          <a:p>
            <a:pPr marL="0" indent="0">
              <a:buFont typeface="Arial" charset="0"/>
              <a:buNone/>
            </a:pPr>
            <a:r>
              <a:rPr lang="x-none" altLang="en-US" sz="2800"/>
              <a:t>    skilled manpower</a:t>
            </a:r>
          </a:p>
          <a:p>
            <a:pPr marL="457200" indent="-457200">
              <a:buFont typeface="Arial" charset="0"/>
              <a:buChar char="•"/>
            </a:pPr>
            <a:r>
              <a:rPr lang="x-none" altLang="en-US" sz="2800"/>
              <a:t>More participation in regional </a:t>
            </a:r>
          </a:p>
          <a:p>
            <a:pPr marL="0" indent="0">
              <a:buFont typeface="Arial" charset="0"/>
              <a:buNone/>
            </a:pPr>
            <a:r>
              <a:rPr lang="x-none" altLang="en-US" sz="2800"/>
              <a:t>   &amp; international workshop   </a:t>
            </a:r>
            <a:r>
              <a:rPr lang="x-none" altLang="en-US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x-none" altLang="en-US" sz="2800"/>
              <a:t>increasing staff proffessional development  </a:t>
            </a:r>
            <a:r>
              <a:rPr lang="x-none" altLang="en-US"/>
              <a:t>            </a:t>
            </a:r>
            <a:r>
              <a:rPr lang="x-none" altLang="en-US" sz="1600"/>
              <a:t>ESARSWG December 2015 (AAU)</a:t>
            </a:r>
          </a:p>
          <a:p>
            <a:pPr marL="457200" indent="-457200">
              <a:buFont typeface="Arial" charset="0"/>
              <a:buChar char="•"/>
            </a:pPr>
            <a:endParaRPr lang="x-none" altLang="en-US" sz="1600"/>
          </a:p>
          <a:p>
            <a:pPr marL="457200" indent="-457200">
              <a:buFont typeface="Arial" charset="0"/>
              <a:buChar char="•"/>
            </a:pPr>
            <a:endParaRPr lang="x-none" altLang="en-US"/>
          </a:p>
        </p:txBody>
      </p:sp>
      <p:pic>
        <p:nvPicPr>
          <p:cNvPr id="4" name="Picture 3" descr="Pictur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665" y="817245"/>
            <a:ext cx="3890645" cy="5143500"/>
          </a:xfrm>
          <a:prstGeom prst="rect">
            <a:avLst/>
          </a:prstGeom>
        </p:spPr>
      </p:pic>
      <p:pic>
        <p:nvPicPr>
          <p:cNvPr id="5" name="Picture 4" descr="20170717_1230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848360"/>
            <a:ext cx="5033645" cy="28327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125"/>
            <a:ext cx="10972800" cy="6454775"/>
          </a:xfrm>
        </p:spPr>
        <p:txBody>
          <a:bodyPr/>
          <a:lstStyle/>
          <a:p>
            <a:pPr marL="0" indent="0">
              <a:buNone/>
            </a:pPr>
            <a:endParaRPr lang="x-none" altLang="en-US"/>
          </a:p>
          <a:p>
            <a:pPr marL="0" indent="0">
              <a:buNone/>
            </a:pPr>
            <a:endParaRPr lang="x-none" altLang="en-US"/>
          </a:p>
          <a:p>
            <a:pPr marL="0" indent="0">
              <a:buNone/>
            </a:pPr>
            <a:endParaRPr lang="x-none" altLang="en-US"/>
          </a:p>
          <a:p>
            <a:pPr marL="0" indent="0">
              <a:buNone/>
            </a:pPr>
            <a:r>
              <a:rPr lang="x-none" altLang="en-US"/>
              <a:t>                               </a:t>
            </a:r>
            <a:endParaRPr lang="x-none" altLang="en-US" sz="7200"/>
          </a:p>
        </p:txBody>
      </p:sp>
      <p:sp>
        <p:nvSpPr>
          <p:cNvPr id="4" name="Rectangle 3"/>
          <p:cNvSpPr/>
          <p:nvPr/>
        </p:nvSpPr>
        <p:spPr>
          <a:xfrm>
            <a:off x="3997960" y="2288540"/>
            <a:ext cx="5073650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x-none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755"/>
            <a:ext cx="10972800" cy="936625"/>
          </a:xfrm>
        </p:spPr>
        <p:txBody>
          <a:bodyPr/>
          <a:lstStyle/>
          <a:p>
            <a:pPr algn="l"/>
            <a:r>
              <a:rPr lang="en-US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/>
            </a:r>
            <a:br>
              <a:rPr lang="en-US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</a:br>
            <a:r>
              <a:rPr lang="x-none" altLang="en-US" sz="60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Outline</a:t>
            </a:r>
            <a:endParaRPr lang="x-none" altLang="en-US" sz="6000" b="1" u="sng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sym typeface="+mn-ea"/>
            </a:endParaRPr>
          </a:p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1230"/>
            <a:ext cx="10972800" cy="584073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endParaRPr lang="en-US" sz="3600" u="sng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sym typeface="+mn-ea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en-US" sz="3600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Introduction</a:t>
            </a: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x-none" altLang="en-US" sz="3600">
                <a:latin typeface="Times New Roman"/>
                <a:sym typeface="+mn-ea"/>
              </a:rPr>
              <a:t>M</a:t>
            </a:r>
            <a:r>
              <a:rPr lang="en-US" sz="3600">
                <a:latin typeface="Times New Roman"/>
                <a:sym typeface="+mn-ea"/>
              </a:rPr>
              <a:t>ap of the current </a:t>
            </a:r>
            <a:r>
              <a:rPr lang="x-none" altLang="en-US" sz="3600">
                <a:latin typeface="Times New Roman"/>
                <a:sym typeface="+mn-ea"/>
              </a:rPr>
              <a:t>ESSN </a:t>
            </a:r>
            <a:r>
              <a:rPr lang="en-US" sz="3600">
                <a:latin typeface="Times New Roman"/>
                <a:sym typeface="+mn-ea"/>
              </a:rPr>
              <a:t>network</a:t>
            </a: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en-US" sz="3600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Data Acquisition and processing</a:t>
            </a:r>
            <a:endParaRPr lang="en-US" sz="3600">
              <a:latin typeface="Times New Roman"/>
              <a:sym typeface="+mn-ea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x-none" altLang="en-US" sz="3600">
                <a:latin typeface="Times New Roman"/>
                <a:sym typeface="+mn-ea"/>
              </a:rPr>
              <a:t>D</a:t>
            </a:r>
            <a:r>
              <a:rPr lang="en-US" sz="3600">
                <a:latin typeface="Times New Roman"/>
                <a:sym typeface="+mn-ea"/>
              </a:rPr>
              <a:t>escription of the instrumentation</a:t>
            </a: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x-none" altLang="en-US" sz="3600">
                <a:latin typeface="Times New Roman"/>
                <a:sym typeface="+mn-ea"/>
              </a:rPr>
              <a:t>P</a:t>
            </a:r>
            <a:r>
              <a:rPr lang="en-US" sz="3600">
                <a:latin typeface="Times New Roman"/>
                <a:sym typeface="+mn-ea"/>
              </a:rPr>
              <a:t>roduct of </a:t>
            </a:r>
            <a:r>
              <a:rPr lang="x-none" altLang="en-US" sz="3600">
                <a:latin typeface="Times New Roman"/>
                <a:sym typeface="+mn-ea"/>
              </a:rPr>
              <a:t>ESSN</a:t>
            </a:r>
            <a:r>
              <a:rPr lang="en-US" sz="3600">
                <a:latin typeface="Times New Roman"/>
                <a:sym typeface="+mn-ea"/>
              </a:rPr>
              <a:t> seismic network</a:t>
            </a: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en-US" sz="3600">
                <a:latin typeface="Times New Roman"/>
                <a:sym typeface="+mn-ea"/>
              </a:rPr>
              <a:t>Plans for </a:t>
            </a:r>
            <a:r>
              <a:rPr lang="x-none" altLang="en-US" sz="3600">
                <a:latin typeface="Times New Roman"/>
                <a:sym typeface="+mn-ea"/>
              </a:rPr>
              <a:t>ESSN</a:t>
            </a:r>
            <a:r>
              <a:rPr lang="en-US" sz="3600">
                <a:latin typeface="Times New Roman"/>
                <a:sym typeface="+mn-ea"/>
              </a:rPr>
              <a:t> network in the next </a:t>
            </a:r>
            <a:r>
              <a:rPr lang="x-none" altLang="en-US" sz="3600">
                <a:latin typeface="Times New Roman"/>
                <a:sym typeface="+mn-ea"/>
              </a:rPr>
              <a:t>5 years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370"/>
            <a:ext cx="10972800" cy="861695"/>
          </a:xfrm>
        </p:spPr>
        <p:txBody>
          <a:bodyPr/>
          <a:lstStyle/>
          <a:p>
            <a:pPr algn="l"/>
            <a:r>
              <a:rPr lang="en-US" sz="60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Introduction</a:t>
            </a:r>
            <a:endParaRPr 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" y="673100"/>
            <a:ext cx="12059285" cy="6104255"/>
          </a:xfrm>
        </p:spPr>
        <p:txBody>
          <a:bodyPr/>
          <a:lstStyle/>
          <a:p>
            <a:pPr marL="457200" indent="-457200" algn="just" defTabSz="0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x-none" dirty="0" err="1">
              <a:latin typeface="Times New Roman"/>
              <a:sym typeface="+mn-ea"/>
            </a:endParaRPr>
          </a:p>
          <a:p>
            <a:pPr marL="457200" indent="-457200" algn="just" defTabSz="0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x-none" dirty="0" err="1">
                <a:latin typeface="Times New Roman"/>
                <a:sym typeface="+mn-ea"/>
              </a:rPr>
              <a:t>From 19</a:t>
            </a:r>
            <a:r>
              <a:rPr lang="x-none" altLang="en-US" dirty="0" err="1">
                <a:latin typeface="Times New Roman"/>
                <a:sym typeface="+mn-ea"/>
              </a:rPr>
              <a:t>59</a:t>
            </a:r>
            <a:r>
              <a:rPr lang="en-US" altLang="x-none" dirty="0" err="1">
                <a:latin typeface="Times New Roman"/>
                <a:sym typeface="+mn-ea"/>
              </a:rPr>
              <a:t>, the Geophysic</a:t>
            </a:r>
            <a:r>
              <a:rPr lang="x-none" altLang="en-US" dirty="0" err="1">
                <a:latin typeface="Times New Roman"/>
                <a:sym typeface="+mn-ea"/>
              </a:rPr>
              <a:t>al Observatory</a:t>
            </a:r>
            <a:r>
              <a:rPr lang="en-US" altLang="x-none" dirty="0" err="1">
                <a:latin typeface="Times New Roman"/>
                <a:sym typeface="+mn-ea"/>
              </a:rPr>
              <a:t> </a:t>
            </a:r>
            <a:r>
              <a:rPr lang="x-none" dirty="0" err="1">
                <a:latin typeface="Times New Roman"/>
                <a:sym typeface="+mn-ea"/>
              </a:rPr>
              <a:t>deployed</a:t>
            </a:r>
            <a:r>
              <a:rPr lang="en-US" altLang="x-none" dirty="0" err="1">
                <a:latin typeface="Times New Roman"/>
                <a:sym typeface="+mn-ea"/>
              </a:rPr>
              <a:t> </a:t>
            </a:r>
            <a:r>
              <a:rPr lang="x-none" altLang="en-US" dirty="0" err="1">
                <a:latin typeface="Times New Roman"/>
                <a:sym typeface="+mn-ea"/>
              </a:rPr>
              <a:t>various  seismometers</a:t>
            </a:r>
            <a:r>
              <a:rPr lang="en-US" altLang="x-none" dirty="0" err="1">
                <a:latin typeface="Times New Roman"/>
                <a:sym typeface="+mn-ea"/>
              </a:rPr>
              <a:t>.</a:t>
            </a:r>
            <a:endParaRPr lang="en-US" altLang="x-none" dirty="0" err="1">
              <a:solidFill>
                <a:schemeClr val="tx1"/>
              </a:solidFill>
              <a:latin typeface="Times New Roman"/>
              <a:sym typeface="+mn-ea"/>
            </a:endParaRPr>
          </a:p>
          <a:p>
            <a:pPr marL="457200" indent="-457200" algn="just" defTabSz="0">
              <a:buClr>
                <a:srgbClr val="000000"/>
              </a:buClr>
              <a:buSzPct val="10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x-none" dirty="0" err="1">
                <a:latin typeface="Times New Roman"/>
                <a:sym typeface="+mn-ea"/>
              </a:rPr>
              <a:t>Since then many local</a:t>
            </a:r>
            <a:r>
              <a:rPr lang="x-none" altLang="en-US" dirty="0" err="1">
                <a:latin typeface="Times New Roman"/>
                <a:sym typeface="+mn-ea"/>
              </a:rPr>
              <a:t>, regional and teleseismic EQs</a:t>
            </a:r>
            <a:r>
              <a:rPr lang="en-US" altLang="x-none" dirty="0" err="1">
                <a:latin typeface="Times New Roman"/>
                <a:sym typeface="+mn-ea"/>
              </a:rPr>
              <a:t> have been recorded</a:t>
            </a:r>
            <a:r>
              <a:rPr lang="x-none" altLang="en-US" dirty="0" err="1">
                <a:latin typeface="Times New Roman"/>
                <a:sym typeface="+mn-ea"/>
              </a:rPr>
              <a:t>. 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sym typeface="+mn-ea"/>
            </a:endParaRPr>
          </a:p>
          <a:p>
            <a:pPr marL="457200" indent="-455930">
              <a:lnSpc>
                <a:spcPct val="10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Ethiopia is </a:t>
            </a: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world's tectonic laboratory (e.g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 continental rifting AFAR </a:t>
            </a: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depression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 and Triple junction </a:t>
            </a: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of Afar Red See &amp; Gulf of E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den)</a:t>
            </a: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.</a:t>
            </a:r>
            <a:endParaRPr lang="x-none" altLang="en-US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Deformation due to rifting produced complex structures</a:t>
            </a: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Earthquakes  registered in Afar, MER</a:t>
            </a: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, R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ift </a:t>
            </a: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margin &amp; near 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cities.</a:t>
            </a:r>
            <a:endParaRPr lang="en-US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0" indent="0">
              <a:buNone/>
            </a:pPr>
            <a:endParaRPr lang="en-US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" y="-22225"/>
            <a:ext cx="11446510" cy="59944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x-none" altLang="en-US">
                <a:sym typeface="+mn-ea"/>
              </a:rPr>
              <a:t>M</a:t>
            </a:r>
            <a:r>
              <a:rPr lang="en-US">
                <a:sym typeface="+mn-ea"/>
              </a:rPr>
              <a:t>ap of the current </a:t>
            </a:r>
            <a:r>
              <a:rPr lang="x-none" altLang="en-US">
                <a:sym typeface="+mn-ea"/>
              </a:rPr>
              <a:t>ESSN </a:t>
            </a:r>
            <a:r>
              <a:rPr lang="en-US">
                <a:sym typeface="+mn-ea"/>
              </a:rPr>
              <a:t>network</a:t>
            </a:r>
            <a:endParaRPr lang="en-US" altLang="x-none" b="1" dirty="0" err="1">
              <a:solidFill>
                <a:schemeClr val="tx1"/>
              </a:solidFill>
              <a:latin typeface="Times New Roman"/>
              <a:sym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650" y="549275"/>
            <a:ext cx="11463655" cy="6228080"/>
          </a:xfrm>
        </p:spPr>
        <p:txBody>
          <a:bodyPr/>
          <a:lstStyle/>
          <a:p>
            <a:pPr marL="0" indent="0">
              <a:buNone/>
            </a:pPr>
            <a:endParaRPr lang="x-none" altLang="en-US" sz="2400"/>
          </a:p>
          <a:p>
            <a:pPr marL="0" indent="0">
              <a:buNone/>
            </a:pPr>
            <a:endParaRPr lang="x-none" altLang="en-US" sz="2400"/>
          </a:p>
          <a:p>
            <a:pPr marL="0" indent="0">
              <a:buNone/>
            </a:pPr>
            <a:r>
              <a:rPr lang="x-none" altLang="en-US" sz="2400"/>
              <a:t> Fig.1 Locations of the </a:t>
            </a:r>
          </a:p>
          <a:p>
            <a:pPr marL="0" indent="0">
              <a:buNone/>
            </a:pPr>
            <a:r>
              <a:rPr lang="x-none" altLang="en-US" sz="2400"/>
              <a:t> ESSN stations. Stations </a:t>
            </a:r>
          </a:p>
          <a:p>
            <a:pPr marL="0" indent="0">
              <a:buNone/>
            </a:pPr>
            <a:r>
              <a:rPr lang="x-none" altLang="en-US" sz="2400"/>
              <a:t>which are marked by red </a:t>
            </a:r>
          </a:p>
          <a:p>
            <a:pPr marL="0" indent="0">
              <a:buNone/>
            </a:pPr>
            <a:r>
              <a:rPr lang="x-none" altLang="en-US" sz="2400"/>
              <a:t>circles are real time and</a:t>
            </a:r>
          </a:p>
          <a:p>
            <a:pPr marL="0" indent="0">
              <a:buNone/>
            </a:pPr>
            <a:r>
              <a:rPr lang="x-none" altLang="en-US" sz="2400"/>
              <a:t>the rest are non-real time </a:t>
            </a:r>
          </a:p>
          <a:p>
            <a:pPr marL="0" indent="0">
              <a:buNone/>
            </a:pPr>
            <a:endParaRPr lang="x-none" altLang="en-US" sz="2400"/>
          </a:p>
          <a:p>
            <a:pPr marL="0" indent="0">
              <a:buNone/>
            </a:pPr>
            <a:r>
              <a:rPr lang="x-none" altLang="en-US" sz="2400"/>
              <a:t>N.B </a:t>
            </a:r>
            <a:r>
              <a:rPr lang="en-US" sz="24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Regional Seismic network</a:t>
            </a:r>
          </a:p>
          <a:p>
            <a:pPr marL="0" indent="0">
              <a:buNone/>
            </a:pPr>
            <a:r>
              <a:rPr lang="x-none" altLang="en-US" sz="2400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included in ESSN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ATD ( Republic of Djibouti)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KMBO (Kenya)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LODK (Kenya)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Arial" charset="0"/>
              <a:buChar char="•"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MBAR(Uganda)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</a:endParaRPr>
          </a:p>
          <a:p>
            <a:pPr marL="0" indent="0">
              <a:buNone/>
            </a:pPr>
            <a:endParaRPr lang="x-none" altLang="en-US" sz="2400"/>
          </a:p>
        </p:txBody>
      </p:sp>
      <p:pic>
        <p:nvPicPr>
          <p:cNvPr id="8" name="Picture 7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05" y="520065"/>
            <a:ext cx="7708900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1115"/>
            <a:ext cx="10972800" cy="817880"/>
          </a:xfrm>
        </p:spPr>
        <p:txBody>
          <a:bodyPr/>
          <a:lstStyle/>
          <a:p>
            <a:r>
              <a:rPr lang="en-US" b="1" u="sng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Data Acquisition and processing</a:t>
            </a:r>
            <a:endParaRPr lang="en-US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</a:endParaRPr>
          </a:p>
          <a:p>
            <a:endParaRPr lang="x-none" altLang="en-US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478790"/>
            <a:ext cx="10972800" cy="5648325"/>
          </a:xfrm>
        </p:spPr>
        <p:txBody>
          <a:bodyPr/>
          <a:lstStyle/>
          <a:p>
            <a:pPr marL="0" indent="0" algn="r">
              <a:buNone/>
            </a:pPr>
            <a:r>
              <a:rPr lang="x-none" alt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sym typeface="+mn-ea"/>
              </a:rPr>
              <a:t> ANKE Helicorder Display Jul 13, 2017</a:t>
            </a:r>
          </a:p>
          <a:p>
            <a:pPr marL="584200" indent="-457200">
              <a:lnSpc>
                <a:spcPct val="130000"/>
              </a:lnSpc>
              <a:buClr>
                <a:srgbClr val="000000"/>
              </a:buClr>
            </a:pPr>
            <a:endParaRPr lang="en-US" sz="2400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sym typeface="+mn-ea"/>
            </a:endParaRPr>
          </a:p>
          <a:p>
            <a:pPr marL="127000" indent="0">
              <a:lnSpc>
                <a:spcPct val="130000"/>
              </a:lnSpc>
              <a:buClr>
                <a:srgbClr val="000000"/>
              </a:buClr>
              <a:buNone/>
            </a:pPr>
            <a:endParaRPr lang="en-US" sz="2400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sym typeface="+mn-ea"/>
            </a:endParaRPr>
          </a:p>
          <a:p>
            <a:pPr marL="584200" indent="-457200">
              <a:lnSpc>
                <a:spcPct val="130000"/>
              </a:lnSpc>
              <a:buClr>
                <a:srgbClr val="000000"/>
              </a:buClr>
            </a:pPr>
            <a:r>
              <a:rPr lang="en-US" sz="24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EarthWorm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 (v7.9 )  </a:t>
            </a: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real time data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acquisition </a:t>
            </a:r>
          </a:p>
          <a:p>
            <a:pPr marL="127000" indent="0">
              <a:lnSpc>
                <a:spcPct val="130000"/>
              </a:lnSpc>
              <a:buClr>
                <a:srgbClr val="000000"/>
              </a:buClr>
              <a:buNone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      software</a:t>
            </a: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.</a:t>
            </a:r>
          </a:p>
          <a:p>
            <a:pPr marL="584200" indent="-457200">
              <a:lnSpc>
                <a:spcPct val="130000"/>
              </a:lnSpc>
              <a:buClr>
                <a:srgbClr val="000000"/>
              </a:buClr>
            </a:pP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D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ata </a:t>
            </a: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stored in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IGSSA </a:t>
            </a: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data base </a:t>
            </a:r>
          </a:p>
          <a:p>
            <a:pPr marL="127000" indent="0">
              <a:lnSpc>
                <a:spcPct val="130000"/>
              </a:lnSpc>
              <a:buClr>
                <a:srgbClr val="000000"/>
              </a:buClr>
              <a:buNone/>
            </a:pP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     in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miniSEED </a:t>
            </a: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&amp; SEISAN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format. </a:t>
            </a:r>
          </a:p>
          <a:p>
            <a:pPr marL="584200" indent="-457200">
              <a:lnSpc>
                <a:spcPct val="130000"/>
              </a:lnSpc>
              <a:buClr>
                <a:srgbClr val="000000"/>
              </a:buClr>
            </a:pP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Routine Data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Processing is </a:t>
            </a:r>
          </a:p>
          <a:p>
            <a:pPr marL="127000" indent="0">
              <a:lnSpc>
                <a:spcPct val="130000"/>
              </a:lnSpc>
              <a:buClr>
                <a:srgbClr val="000000"/>
              </a:buClr>
              <a:buNone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      undertaken </a:t>
            </a: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using </a:t>
            </a: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PQL, SAC </a:t>
            </a:r>
          </a:p>
          <a:p>
            <a:pPr marL="127000" indent="0">
              <a:lnSpc>
                <a:spcPct val="130000"/>
              </a:lnSpc>
              <a:buClr>
                <a:srgbClr val="000000"/>
              </a:buClr>
              <a:buNone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      and SEISAN</a:t>
            </a: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sym typeface="+mn-ea"/>
              </a:rPr>
              <a:t>.</a:t>
            </a:r>
          </a:p>
          <a:p>
            <a:pPr marL="127000" indent="0">
              <a:lnSpc>
                <a:spcPct val="130000"/>
              </a:lnSpc>
              <a:buClr>
                <a:srgbClr val="000000"/>
              </a:buClr>
              <a:buNone/>
            </a:pPr>
            <a:endParaRPr lang="x-none" alt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sym typeface="+mn-ea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55" y="1180465"/>
            <a:ext cx="6449060" cy="578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970"/>
            <a:ext cx="10972800" cy="956945"/>
          </a:xfrm>
        </p:spPr>
        <p:txBody>
          <a:bodyPr/>
          <a:lstStyle/>
          <a:p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sym typeface="+mn-ea"/>
              </a:rPr>
              <a:t/>
            </a:r>
            <a:b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sym typeface="+mn-ea"/>
              </a:rPr>
            </a:br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sym typeface="+mn-ea"/>
              </a:rPr>
              <a:t/>
            </a:r>
            <a:b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sym typeface="+mn-ea"/>
              </a:rPr>
            </a:br>
            <a:r>
              <a:rPr lang="x-none" altLang="en-US">
                <a:latin typeface="Times New Roman"/>
                <a:sym typeface="+mn-ea"/>
              </a:rPr>
              <a:t>D</a:t>
            </a:r>
            <a:r>
              <a:rPr lang="en-US">
                <a:latin typeface="Times New Roman"/>
                <a:sym typeface="+mn-ea"/>
              </a:rPr>
              <a:t>escription of the </a:t>
            </a:r>
            <a:r>
              <a:rPr lang="x-none" altLang="en-US">
                <a:latin typeface="Times New Roman"/>
                <a:sym typeface="+mn-ea"/>
              </a:rPr>
              <a:t>ESSN </a:t>
            </a:r>
            <a:r>
              <a:rPr lang="en-US">
                <a:latin typeface="Times New Roman"/>
                <a:sym typeface="+mn-ea"/>
              </a:rPr>
              <a:t>instrumentation</a:t>
            </a:r>
          </a:p>
          <a:p>
            <a:endParaRPr lang="en-US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</a:endParaRPr>
          </a:p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2540" y="725805"/>
          <a:ext cx="12164695" cy="6044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665"/>
                <a:gridCol w="1835150"/>
                <a:gridCol w="2307590"/>
                <a:gridCol w="6257290"/>
              </a:tblGrid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Station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Site 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Installation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Remark</a:t>
                      </a:r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Addis Ababa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1959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CMG-3T </a:t>
                      </a:r>
                      <a:r>
                        <a:rPr lang="x-none" alt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sensor </a:t>
                      </a: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and RT130 </a:t>
                      </a:r>
                      <a:r>
                        <a:rPr lang="x-none" alt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data logger</a:t>
                      </a:r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FURI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Mount Furi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1997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STS1 and STS2 </a:t>
                      </a:r>
                      <a:r>
                        <a:rPr lang="x-none" alt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sensor &amp;</a:t>
                      </a: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Quantera 330 </a:t>
                      </a:r>
                      <a:r>
                        <a:rPr lang="x-none" alt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logger</a:t>
                      </a:r>
                    </a:p>
                  </a:txBody>
                  <a:tcPr/>
                </a:tc>
              </a:tr>
              <a:tr h="560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ANKE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Ankober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Trillium compact sensor with RT130 data logger</a:t>
                      </a:r>
                    </a:p>
                  </a:txBody>
                  <a:tcPr/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x-none" alt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W/sh</a:t>
                      </a: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</a:t>
                      </a:r>
                      <a:r>
                        <a:rPr lang="x-none" alt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1999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strike="noStrike" spc="-1"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Le-3d/20s working with RT130</a:t>
                      </a:r>
                    </a:p>
                  </a:txBody>
                  <a:tcPr/>
                </a:tc>
              </a:tr>
              <a:tr h="629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HARA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Harar town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June, 2012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CMG-3ESP </a:t>
                      </a:r>
                      <a:r>
                        <a:rPr lang="x-none" alt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sensor &amp;</a:t>
                      </a: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Taurus data logger. </a:t>
                      </a:r>
                    </a:p>
                  </a:txBody>
                  <a:tcPr/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SEME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Semara </a:t>
                      </a:r>
                      <a:r>
                        <a:rPr lang="x-none" alt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Univ.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sz="2400" b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Trillium Compact + Taurus </a:t>
                      </a:r>
                    </a:p>
                  </a:txBody>
                  <a:tcPr/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WLRA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Welmera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2400" b="0">
                          <a:latin typeface="Times New Roman"/>
                        </a:rPr>
                        <a:t>January,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REF TEK data logger and  CMG-3T sensor </a:t>
                      </a:r>
                    </a:p>
                  </a:txBody>
                  <a:tcPr/>
                </a:tc>
              </a:tr>
              <a:tr h="542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x-none" alt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x-none" alt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Dila Univ.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x-none" sz="2400" b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sz="2400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sym typeface="+mn-ea"/>
                        </a:rPr>
                        <a:t>CMG-3ESP </a:t>
                      </a:r>
                      <a:r>
                        <a:rPr lang="x-none" altLang="en-US" sz="2400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sym typeface="+mn-ea"/>
                        </a:rPr>
                        <a:t>sensor &amp;</a:t>
                      </a:r>
                      <a:r>
                        <a:rPr lang="en-US" sz="2400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sym typeface="+mn-ea"/>
                        </a:rPr>
                        <a:t>Taurus data logger. 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/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x-none" alt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BEKO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x-none" altLang="en-US" sz="2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Bekogi Tech.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x-none" sz="2400" b="0">
                          <a:latin typeface="Times New Roman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55" y="13335"/>
            <a:ext cx="10972800" cy="1002030"/>
          </a:xfrm>
        </p:spPr>
        <p:txBody>
          <a:bodyPr/>
          <a:lstStyle/>
          <a:p>
            <a:r>
              <a:rPr sz="3600"/>
              <a:t>The </a:t>
            </a:r>
            <a:r>
              <a:rPr lang="x-none" sz="3600"/>
              <a:t>27 Juanary</a:t>
            </a:r>
            <a:r>
              <a:rPr sz="3600"/>
              <a:t> 2</a:t>
            </a:r>
            <a:r>
              <a:rPr lang="x-none" sz="3600"/>
              <a:t>017</a:t>
            </a:r>
            <a:r>
              <a:rPr sz="3600"/>
              <a:t> </a:t>
            </a:r>
            <a:r>
              <a:rPr lang="x-none" sz="3600"/>
              <a:t>Ziway</a:t>
            </a:r>
            <a:r>
              <a:rPr sz="3600"/>
              <a:t> M </a:t>
            </a:r>
            <a:r>
              <a:rPr lang="x-none" sz="3600"/>
              <a:t>5.3</a:t>
            </a:r>
            <a:r>
              <a:rPr sz="3600"/>
              <a:t> earthquake as recorded by </a:t>
            </a:r>
            <a:r>
              <a:rPr lang="x-none" sz="3600"/>
              <a:t>Ethiopian </a:t>
            </a:r>
            <a:r>
              <a:rPr sz="3600"/>
              <a:t>seismic station </a:t>
            </a:r>
            <a:r>
              <a:rPr lang="x-none" sz="360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117600"/>
            <a:ext cx="11325860" cy="5640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-57150"/>
            <a:ext cx="12061190" cy="91503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</a:pPr>
            <a:r>
              <a:rPr lang="x-none" altLang="en-US">
                <a:latin typeface="Times New Roman"/>
                <a:sym typeface="+mn-ea"/>
              </a:rPr>
              <a:t>P</a:t>
            </a:r>
            <a:r>
              <a:rPr lang="en-US">
                <a:latin typeface="Times New Roman"/>
                <a:sym typeface="+mn-ea"/>
              </a:rPr>
              <a:t>roduct of </a:t>
            </a:r>
            <a:r>
              <a:rPr lang="x-none" altLang="en-US">
                <a:latin typeface="Times New Roman"/>
                <a:sym typeface="+mn-ea"/>
              </a:rPr>
              <a:t>ESSN</a:t>
            </a:r>
            <a:r>
              <a:rPr lang="en-US">
                <a:latin typeface="Times New Roman"/>
                <a:sym typeface="+mn-ea"/>
              </a:rPr>
              <a:t> seismic network</a:t>
            </a:r>
            <a:endParaRPr lang="x-none" altLang="en-US"/>
          </a:p>
        </p:txBody>
      </p:sp>
      <p:pic>
        <p:nvPicPr>
          <p:cNvPr id="22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20" y="828040"/>
            <a:ext cx="11765280" cy="600075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" y="-1905"/>
            <a:ext cx="11954510" cy="776605"/>
          </a:xfrm>
        </p:spPr>
        <p:txBody>
          <a:bodyPr/>
          <a:lstStyle/>
          <a:p>
            <a:r>
              <a:rPr lang="x-none" altLang="en-US" sz="3600" b="1" spc="-1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sym typeface="+mn-ea"/>
              </a:rPr>
              <a:t>Seismicity Map of Eastern &amp;Southern Africa 2015 &amp; 2016</a:t>
            </a:r>
            <a:endParaRPr lang="x-none" altLang="en-US" sz="3600"/>
          </a:p>
        </p:txBody>
      </p:sp>
      <p:pic>
        <p:nvPicPr>
          <p:cNvPr id="20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30" y="961390"/>
            <a:ext cx="5832475" cy="5970270"/>
          </a:xfrm>
          <a:prstGeom prst="rect">
            <a:avLst/>
          </a:prstGeom>
          <a:ln>
            <a:noFill/>
          </a:ln>
        </p:spPr>
      </p:pic>
      <p:pic>
        <p:nvPicPr>
          <p:cNvPr id="213" name="Content Placeholder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10910" y="973455"/>
            <a:ext cx="6313805" cy="5894705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344</Words>
  <Application>Microsoft Macintosh PowerPoint</Application>
  <PresentationFormat>Widescreen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DejaVu Sans</vt:lpstr>
      <vt:lpstr>Franklin Gothic Book</vt:lpstr>
      <vt:lpstr>Perpetua</vt:lpstr>
      <vt:lpstr>SimSun</vt:lpstr>
      <vt:lpstr>Times New Roman</vt:lpstr>
      <vt:lpstr>Arial</vt:lpstr>
      <vt:lpstr>Default Design</vt:lpstr>
      <vt:lpstr>Ethiopian Seismic Station Network</vt:lpstr>
      <vt:lpstr> Outline </vt:lpstr>
      <vt:lpstr>Introduction</vt:lpstr>
      <vt:lpstr>Map of the current ESSN network</vt:lpstr>
      <vt:lpstr>Data Acquisition and processing </vt:lpstr>
      <vt:lpstr>  Description of the ESSN instrumentation  </vt:lpstr>
      <vt:lpstr>The 27 Juanary 2017 Ziway M 5.3 earthquake as recorded by Ethiopian seismic station Networks</vt:lpstr>
      <vt:lpstr>Product of ESSN seismic network</vt:lpstr>
      <vt:lpstr>Seismicity Map of Eastern &amp;Southern Africa 2015 &amp; 2016</vt:lpstr>
      <vt:lpstr> Plans for ESSN network in the next 5 years 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Ethiopian Seismic Station Network</dc:title>
  <dc:creator>birhanu</dc:creator>
  <cp:lastModifiedBy>Gale Cox</cp:lastModifiedBy>
  <cp:revision>56</cp:revision>
  <dcterms:created xsi:type="dcterms:W3CDTF">2017-07-25T15:46:11Z</dcterms:created>
  <dcterms:modified xsi:type="dcterms:W3CDTF">2017-07-25T16:01:17Z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