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66" r:id="rId4"/>
    <p:sldId id="263" r:id="rId5"/>
    <p:sldId id="273" r:id="rId6"/>
    <p:sldId id="267" r:id="rId7"/>
    <p:sldId id="276" r:id="rId8"/>
    <p:sldId id="277" r:id="rId9"/>
    <p:sldId id="259" r:id="rId10"/>
    <p:sldId id="262" r:id="rId11"/>
    <p:sldId id="265" r:id="rId12"/>
    <p:sldId id="27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368" autoAdjust="0"/>
  </p:normalViewPr>
  <p:slideViewPr>
    <p:cSldViewPr>
      <p:cViewPr varScale="1">
        <p:scale>
          <a:sx n="119" d="100"/>
          <a:sy n="119" d="100"/>
        </p:scale>
        <p:origin x="1440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66C43D3-5BF8-4C23-B9FB-040D489B4728}" type="datetimeFigureOut">
              <a:rPr lang="en-ZA" smtClean="0"/>
              <a:t>2017/07/17</a:t>
            </a:fld>
            <a:endParaRPr lang="en-Z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ZA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FB08A9B-2D98-4F8A-BDC8-18A961AC705C}" type="slidenum">
              <a:rPr lang="en-ZA" smtClean="0"/>
              <a:t>‹#›</a:t>
            </a:fld>
            <a:endParaRPr lang="en-Z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43D3-5BF8-4C23-B9FB-040D489B4728}" type="datetimeFigureOut">
              <a:rPr lang="en-ZA" smtClean="0"/>
              <a:t>2017/07/17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08A9B-2D98-4F8A-BDC8-18A961AC705C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43D3-5BF8-4C23-B9FB-040D489B4728}" type="datetimeFigureOut">
              <a:rPr lang="en-ZA" smtClean="0"/>
              <a:t>2017/07/17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08A9B-2D98-4F8A-BDC8-18A961AC705C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66C43D3-5BF8-4C23-B9FB-040D489B4728}" type="datetimeFigureOut">
              <a:rPr lang="en-ZA" smtClean="0"/>
              <a:t>2017/07/17</a:t>
            </a:fld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FB08A9B-2D98-4F8A-BDC8-18A961AC705C}" type="slidenum">
              <a:rPr lang="en-ZA" smtClean="0"/>
              <a:t>‹#›</a:t>
            </a:fld>
            <a:endParaRPr lang="en-Z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Z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66C43D3-5BF8-4C23-B9FB-040D489B4728}" type="datetimeFigureOut">
              <a:rPr lang="en-ZA" smtClean="0"/>
              <a:t>2017/07/17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ZA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FB08A9B-2D98-4F8A-BDC8-18A961AC705C}" type="slidenum">
              <a:rPr lang="en-ZA" smtClean="0"/>
              <a:t>‹#›</a:t>
            </a:fld>
            <a:endParaRPr lang="en-Z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43D3-5BF8-4C23-B9FB-040D489B4728}" type="datetimeFigureOut">
              <a:rPr lang="en-ZA" smtClean="0"/>
              <a:t>2017/07/17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08A9B-2D98-4F8A-BDC8-18A961AC705C}" type="slidenum">
              <a:rPr lang="en-ZA" smtClean="0"/>
              <a:t>‹#›</a:t>
            </a:fld>
            <a:endParaRPr lang="en-Z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43D3-5BF8-4C23-B9FB-040D489B4728}" type="datetimeFigureOut">
              <a:rPr lang="en-ZA" smtClean="0"/>
              <a:t>2017/07/17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08A9B-2D98-4F8A-BDC8-18A961AC705C}" type="slidenum">
              <a:rPr lang="en-ZA" smtClean="0"/>
              <a:t>‹#›</a:t>
            </a:fld>
            <a:endParaRPr lang="en-Z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66C43D3-5BF8-4C23-B9FB-040D489B4728}" type="datetimeFigureOut">
              <a:rPr lang="en-ZA" smtClean="0"/>
              <a:t>2017/07/17</a:t>
            </a:fld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FB08A9B-2D98-4F8A-BDC8-18A961AC705C}" type="slidenum">
              <a:rPr lang="en-ZA" smtClean="0"/>
              <a:t>‹#›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Z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43D3-5BF8-4C23-B9FB-040D489B4728}" type="datetimeFigureOut">
              <a:rPr lang="en-ZA" smtClean="0"/>
              <a:t>2017/07/17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08A9B-2D98-4F8A-BDC8-18A961AC705C}" type="slidenum">
              <a:rPr lang="en-ZA" smtClean="0"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66C43D3-5BF8-4C23-B9FB-040D489B4728}" type="datetimeFigureOut">
              <a:rPr lang="en-ZA" smtClean="0"/>
              <a:t>2017/07/17</a:t>
            </a:fld>
            <a:endParaRPr lang="en-Z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FB08A9B-2D98-4F8A-BDC8-18A961AC705C}" type="slidenum">
              <a:rPr lang="en-ZA" smtClean="0"/>
              <a:t>‹#›</a:t>
            </a:fld>
            <a:endParaRPr lang="en-ZA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Z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66C43D3-5BF8-4C23-B9FB-040D489B4728}" type="datetimeFigureOut">
              <a:rPr lang="en-ZA" smtClean="0"/>
              <a:t>2017/07/17</a:t>
            </a:fld>
            <a:endParaRPr lang="en-Z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FB08A9B-2D98-4F8A-BDC8-18A961AC705C}" type="slidenum">
              <a:rPr lang="en-ZA" smtClean="0"/>
              <a:t>‹#›</a:t>
            </a:fld>
            <a:endParaRPr lang="en-Z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Z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66C43D3-5BF8-4C23-B9FB-040D489B4728}" type="datetimeFigureOut">
              <a:rPr lang="en-ZA" smtClean="0"/>
              <a:t>2017/07/17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ZA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FB08A9B-2D98-4F8A-BDC8-18A961AC705C}" type="slidenum">
              <a:rPr lang="en-ZA" smtClean="0"/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990656" cy="288032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 REPORT ON MALAWI</a:t>
            </a:r>
            <a:r>
              <a:rPr lang="en-US" sz="3600" b="1" dirty="0"/>
              <a:t>	</a:t>
            </a:r>
            <a:r>
              <a:rPr lang="en-US" sz="3600" b="1" dirty="0" smtClean="0"/>
              <a:t> SEISMIC NETWORK</a:t>
            </a:r>
            <a:endParaRPr lang="en-ZA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3861048"/>
            <a:ext cx="7488832" cy="252028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 Chindandali  P., Lunda J., </a:t>
            </a:r>
            <a:r>
              <a:rPr lang="en-US" b="1" dirty="0" err="1" smtClean="0"/>
              <a:t>Mphepo</a:t>
            </a:r>
            <a:r>
              <a:rPr lang="en-US" b="1" dirty="0" smtClean="0"/>
              <a:t> F.</a:t>
            </a:r>
          </a:p>
          <a:p>
            <a:pPr algn="ctr"/>
            <a:r>
              <a:rPr lang="en-US" b="1" dirty="0" smtClean="0"/>
              <a:t>Geological </a:t>
            </a:r>
            <a:r>
              <a:rPr lang="en-US" b="1" dirty="0"/>
              <a:t>Survey Department of </a:t>
            </a:r>
            <a:r>
              <a:rPr lang="en-US" b="1" dirty="0" smtClean="0"/>
              <a:t>Malawi</a:t>
            </a:r>
          </a:p>
          <a:p>
            <a:pPr algn="ctr"/>
            <a:endParaRPr lang="en-US" b="1" dirty="0" smtClean="0"/>
          </a:p>
          <a:p>
            <a:pPr algn="ctr"/>
            <a:endParaRPr lang="en-US" dirty="0"/>
          </a:p>
          <a:p>
            <a:pPr algn="r"/>
            <a:r>
              <a:rPr lang="en-GB"/>
              <a:t>Managing </a:t>
            </a:r>
            <a:r>
              <a:rPr lang="en-GB" smtClean="0"/>
              <a:t>Data from </a:t>
            </a:r>
            <a:r>
              <a:rPr lang="en-GB" dirty="0"/>
              <a:t>Seismic </a:t>
            </a:r>
            <a:r>
              <a:rPr lang="en-GB" dirty="0" smtClean="0"/>
              <a:t>Networks</a:t>
            </a:r>
            <a:endParaRPr lang="en-GB" dirty="0"/>
          </a:p>
          <a:p>
            <a:pPr algn="r"/>
            <a:r>
              <a:rPr lang="en-GB" dirty="0" smtClean="0"/>
              <a:t> August </a:t>
            </a:r>
            <a:r>
              <a:rPr lang="en-GB" dirty="0"/>
              <a:t>20-26, 2017, Pretoria, South Africa</a:t>
            </a:r>
          </a:p>
        </p:txBody>
      </p:sp>
    </p:spTree>
    <p:extLst>
      <p:ext uri="{BB962C8B-B14F-4D97-AF65-F5344CB8AC3E}">
        <p14:creationId xmlns:p14="http://schemas.microsoft.com/office/powerpoint/2010/main" val="293191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ZA" b="1" dirty="0" smtClean="0"/>
              <a:t>Collaborations</a:t>
            </a:r>
            <a:endParaRPr lang="en-ZA" b="1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ZA" dirty="0" smtClean="0"/>
              <a:t>Geological Survey Department of Malawi</a:t>
            </a:r>
          </a:p>
          <a:p>
            <a:r>
              <a:rPr lang="en-ZA" dirty="0" smtClean="0"/>
              <a:t>Malawi </a:t>
            </a:r>
            <a:r>
              <a:rPr lang="en-ZA" dirty="0"/>
              <a:t>Polytechnic- University of Malawi</a:t>
            </a:r>
          </a:p>
          <a:p>
            <a:r>
              <a:rPr lang="en-ZA" dirty="0" smtClean="0"/>
              <a:t>Mzuzu University</a:t>
            </a:r>
          </a:p>
          <a:p>
            <a:r>
              <a:rPr lang="en-ZA" dirty="0" smtClean="0"/>
              <a:t>Chancellor College- University of Malawi</a:t>
            </a:r>
          </a:p>
          <a:p>
            <a:r>
              <a:rPr lang="en-ZA" dirty="0" smtClean="0"/>
              <a:t>Malawi University of Science and Technology</a:t>
            </a:r>
          </a:p>
          <a:p>
            <a:r>
              <a:rPr lang="en-ZA" dirty="0" smtClean="0"/>
              <a:t>Malawi Institute of Engineers</a:t>
            </a:r>
          </a:p>
          <a:p>
            <a:r>
              <a:rPr lang="en-ZA" dirty="0" smtClean="0"/>
              <a:t>Catholic University</a:t>
            </a:r>
          </a:p>
          <a:p>
            <a:r>
              <a:rPr lang="en-ZA" dirty="0" smtClean="0"/>
              <a:t>CTBTO</a:t>
            </a:r>
          </a:p>
          <a:p>
            <a:r>
              <a:rPr lang="en-ZA" dirty="0" smtClean="0"/>
              <a:t>IRIS</a:t>
            </a:r>
          </a:p>
          <a:p>
            <a:r>
              <a:rPr lang="en-ZA" dirty="0" smtClean="0"/>
              <a:t>Goetz Observatory, Bulawayo</a:t>
            </a:r>
          </a:p>
          <a:p>
            <a:r>
              <a:rPr lang="en-ZA" dirty="0" smtClean="0"/>
              <a:t>ESARSWG</a:t>
            </a:r>
          </a:p>
          <a:p>
            <a:r>
              <a:rPr lang="en-ZA" dirty="0" smtClean="0"/>
              <a:t>Lamont-Doherty </a:t>
            </a:r>
            <a:r>
              <a:rPr lang="en-ZA" dirty="0" err="1" smtClean="0"/>
              <a:t>Institute,Columbia</a:t>
            </a:r>
            <a:r>
              <a:rPr lang="en-ZA" dirty="0" smtClean="0"/>
              <a:t> University, USA etc.</a:t>
            </a:r>
            <a:endParaRPr lang="en-ZA" dirty="0"/>
          </a:p>
          <a:p>
            <a:endParaRPr lang="en-ZA" dirty="0" smtClean="0"/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0832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ZA" b="1" dirty="0" smtClean="0"/>
              <a:t>Summary/Conclusion</a:t>
            </a:r>
            <a:endParaRPr lang="en-ZA" b="1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Generally, </a:t>
            </a:r>
            <a:r>
              <a:rPr lang="en-US" dirty="0"/>
              <a:t>spatial distribution of earthquakes </a:t>
            </a:r>
            <a:r>
              <a:rPr lang="en-US" dirty="0" smtClean="0"/>
              <a:t>concentrates along </a:t>
            </a:r>
            <a:r>
              <a:rPr lang="en-US" dirty="0"/>
              <a:t>the rift structures. </a:t>
            </a:r>
            <a:endParaRPr lang="en-US" dirty="0" smtClean="0"/>
          </a:p>
          <a:p>
            <a:pPr algn="just"/>
            <a:r>
              <a:rPr lang="en-US" dirty="0" smtClean="0"/>
              <a:t>Northern Malawi is highly active followed by the centre. The southern part </a:t>
            </a:r>
            <a:r>
              <a:rPr lang="en-US" dirty="0"/>
              <a:t>is sparsely distributed before it picks up again in the Mozambique area</a:t>
            </a:r>
            <a:endParaRPr lang="en-US" dirty="0" smtClean="0"/>
          </a:p>
          <a:p>
            <a:pPr algn="just"/>
            <a:r>
              <a:rPr lang="en-US" dirty="0" smtClean="0"/>
              <a:t>Recent </a:t>
            </a:r>
            <a:r>
              <a:rPr lang="en-US" dirty="0"/>
              <a:t>events in </a:t>
            </a:r>
            <a:r>
              <a:rPr lang="en-US" dirty="0" smtClean="0"/>
              <a:t>the country needs consistent monitoring and densification of stations. </a:t>
            </a:r>
          </a:p>
          <a:p>
            <a:pPr algn="just"/>
            <a:r>
              <a:rPr lang="en-US" dirty="0" smtClean="0"/>
              <a:t>5 stations will be reinstalled soon</a:t>
            </a:r>
          </a:p>
          <a:p>
            <a:pPr algn="just"/>
            <a:r>
              <a:rPr lang="en-US" dirty="0" smtClean="0"/>
              <a:t>To add a few more stations on Open Data Policy as part of FSDN effort</a:t>
            </a:r>
          </a:p>
          <a:p>
            <a:pPr marL="0" indent="0" algn="just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3405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2780928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Thank you for listening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81751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ZA" b="1" dirty="0" smtClean="0"/>
              <a:t>Contents</a:t>
            </a:r>
            <a:endParaRPr lang="en-ZA" b="1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395537" y="2276872"/>
            <a:ext cx="8496944" cy="3849291"/>
          </a:xfrm>
        </p:spPr>
        <p:txBody>
          <a:bodyPr>
            <a:normAutofit/>
          </a:bodyPr>
          <a:lstStyle/>
          <a:p>
            <a:r>
              <a:rPr lang="en-ZA" dirty="0" smtClean="0"/>
              <a:t>Introduction</a:t>
            </a:r>
          </a:p>
          <a:p>
            <a:r>
              <a:rPr lang="en-ZA" dirty="0" smtClean="0"/>
              <a:t>Objectives</a:t>
            </a:r>
          </a:p>
          <a:p>
            <a:r>
              <a:rPr lang="en-ZA" dirty="0"/>
              <a:t>Seismic </a:t>
            </a:r>
            <a:r>
              <a:rPr lang="en-ZA" dirty="0" smtClean="0"/>
              <a:t>Network</a:t>
            </a:r>
          </a:p>
          <a:p>
            <a:r>
              <a:rPr lang="en-ZA" dirty="0" smtClean="0"/>
              <a:t>Real-Time Monitoring</a:t>
            </a:r>
          </a:p>
          <a:p>
            <a:r>
              <a:rPr lang="en-ZA" dirty="0" smtClean="0"/>
              <a:t>Data Availability</a:t>
            </a:r>
            <a:endParaRPr lang="en-ZA" dirty="0"/>
          </a:p>
          <a:p>
            <a:r>
              <a:rPr lang="en-ZA" dirty="0" smtClean="0"/>
              <a:t>Seismicity</a:t>
            </a:r>
          </a:p>
          <a:p>
            <a:r>
              <a:rPr lang="en-ZA" dirty="0" smtClean="0"/>
              <a:t>Collaborations </a:t>
            </a:r>
          </a:p>
          <a:p>
            <a:r>
              <a:rPr lang="en-ZA" dirty="0" smtClean="0"/>
              <a:t>Summary/Conclusion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26443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pPr algn="r"/>
            <a:r>
              <a:rPr lang="en-ZA" b="1" dirty="0" smtClean="0"/>
              <a:t>Introduction</a:t>
            </a:r>
            <a:endParaRPr lang="en-ZA" b="1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186808" cy="4873752"/>
          </a:xfrm>
        </p:spPr>
        <p:txBody>
          <a:bodyPr>
            <a:normAutofit/>
          </a:bodyPr>
          <a:lstStyle/>
          <a:p>
            <a:pPr algn="just"/>
            <a:r>
              <a:rPr lang="en-ZA" dirty="0" smtClean="0"/>
              <a:t>Malawi is located on the western branch of the East African Rift System –EARS (Figure 1).</a:t>
            </a:r>
          </a:p>
          <a:p>
            <a:pPr algn="just"/>
            <a:r>
              <a:rPr lang="en-ZA" dirty="0" smtClean="0"/>
              <a:t>It is a seismically active belt mostly characterized by shallow earthquakes</a:t>
            </a:r>
            <a:endParaRPr lang="en-Z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056" y="1340768"/>
            <a:ext cx="3351319" cy="3814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860032" y="5301208"/>
            <a:ext cx="3455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Figure 1: The East African Rift System</a:t>
            </a:r>
            <a:endParaRPr lang="en-ZA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6228184" y="3613666"/>
            <a:ext cx="1008112" cy="64342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6028346" y="3933056"/>
            <a:ext cx="199838" cy="64807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7" name="TextBox 16"/>
          <p:cNvSpPr txBox="1"/>
          <p:nvPr/>
        </p:nvSpPr>
        <p:spPr>
          <a:xfrm>
            <a:off x="7092280" y="3429000"/>
            <a:ext cx="1223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Malawi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47080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ZA" b="1" dirty="0" smtClean="0"/>
              <a:t>objectives</a:t>
            </a:r>
            <a:endParaRPr lang="en-ZA" b="1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Determination of earthquake locations</a:t>
            </a:r>
          </a:p>
          <a:p>
            <a:r>
              <a:rPr lang="en-GB" dirty="0" smtClean="0"/>
              <a:t>Seismic hazards research &amp; monitoring</a:t>
            </a:r>
          </a:p>
          <a:p>
            <a:r>
              <a:rPr lang="en-GB" dirty="0" smtClean="0"/>
              <a:t>Mapping of suspected faults </a:t>
            </a:r>
          </a:p>
          <a:p>
            <a:r>
              <a:rPr lang="en-GB" dirty="0" smtClean="0"/>
              <a:t>Research on the interior of the earth</a:t>
            </a:r>
          </a:p>
          <a:p>
            <a:r>
              <a:rPr lang="en-GB" dirty="0" smtClean="0"/>
              <a:t>Dissemination of earthquake information to general public</a:t>
            </a:r>
          </a:p>
          <a:p>
            <a:r>
              <a:rPr lang="en-GB" dirty="0" smtClean="0"/>
              <a:t>Advising Government and civil society on matters relating to earthquakes</a:t>
            </a:r>
          </a:p>
          <a:p>
            <a:r>
              <a:rPr lang="en-GB" dirty="0" smtClean="0"/>
              <a:t>Public awareness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806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ZA" b="1" dirty="0"/>
              <a:t>Seismic </a:t>
            </a:r>
            <a:r>
              <a:rPr lang="en-ZA" b="1" dirty="0" smtClean="0"/>
              <a:t>Network 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762872" cy="4873752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Instrumental seismological observation in Malawi dates back to </a:t>
            </a:r>
            <a:r>
              <a:rPr lang="en-US" dirty="0" smtClean="0"/>
              <a:t>1962</a:t>
            </a:r>
          </a:p>
          <a:p>
            <a:pPr algn="just"/>
            <a:r>
              <a:rPr lang="en-US" dirty="0" smtClean="0"/>
              <a:t>Currently, 6 </a:t>
            </a:r>
            <a:r>
              <a:rPr lang="en-US" dirty="0"/>
              <a:t>broadband </a:t>
            </a:r>
            <a:r>
              <a:rPr lang="en-US" dirty="0" smtClean="0"/>
              <a:t>stations are operational.</a:t>
            </a:r>
            <a:endParaRPr lang="en-US" dirty="0"/>
          </a:p>
          <a:p>
            <a:pPr algn="just"/>
            <a:r>
              <a:rPr lang="en-US" dirty="0"/>
              <a:t>Four </a:t>
            </a:r>
            <a:r>
              <a:rPr lang="en-US" dirty="0" smtClean="0"/>
              <a:t>stations </a:t>
            </a:r>
            <a:r>
              <a:rPr lang="en-US" dirty="0"/>
              <a:t>are co-located with GPS stations </a:t>
            </a:r>
            <a:r>
              <a:rPr lang="en-US" dirty="0" smtClean="0"/>
              <a:t> </a:t>
            </a:r>
            <a:endParaRPr lang="en-US" dirty="0"/>
          </a:p>
          <a:p>
            <a:pPr algn="just"/>
            <a:r>
              <a:rPr lang="en-US" dirty="0"/>
              <a:t> </a:t>
            </a:r>
            <a:r>
              <a:rPr lang="en-US" dirty="0" err="1" smtClean="0"/>
              <a:t>AfricaArray</a:t>
            </a:r>
            <a:r>
              <a:rPr lang="en-US" dirty="0" smtClean="0"/>
              <a:t> operates two seismic stations in </a:t>
            </a:r>
            <a:r>
              <a:rPr lang="en-US" dirty="0"/>
              <a:t>Zomba and Mzuzu, co-located with GPS and weather Stations. </a:t>
            </a:r>
            <a:endParaRPr lang="en-US" dirty="0" smtClean="0"/>
          </a:p>
          <a:p>
            <a:pPr marL="0" indent="0">
              <a:buNone/>
            </a:pPr>
            <a:endParaRPr lang="en-ZA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41" t="3557" r="35623" b="13506"/>
          <a:stretch>
            <a:fillRect/>
          </a:stretch>
        </p:blipFill>
        <p:spPr bwMode="auto">
          <a:xfrm>
            <a:off x="5592266" y="1484784"/>
            <a:ext cx="2724150" cy="36322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364088" y="5240094"/>
            <a:ext cx="295232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Figure 2: Seismic Stations in Malawi </a:t>
            </a:r>
            <a:r>
              <a:rPr kumimoji="0" lang="en-US" alt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en-US" alt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Basemap</a:t>
            </a:r>
            <a:r>
              <a:rPr kumimoji="0" lang="en-US" alt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Ryan et. Al., 2009)</a:t>
            </a:r>
            <a:endParaRPr kumimoji="0" lang="en-US" altLang="en-US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53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6703" y="228600"/>
            <a:ext cx="7467600" cy="796950"/>
          </a:xfrm>
        </p:spPr>
        <p:txBody>
          <a:bodyPr>
            <a:normAutofit/>
          </a:bodyPr>
          <a:lstStyle/>
          <a:p>
            <a:pPr algn="r"/>
            <a:r>
              <a:rPr lang="en-ZA" b="1" dirty="0"/>
              <a:t>Seismic </a:t>
            </a:r>
            <a:r>
              <a:rPr lang="en-ZA" b="1" dirty="0" smtClean="0"/>
              <a:t>Network </a:t>
            </a:r>
            <a:endParaRPr lang="en-ZA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251521" y="1628800"/>
            <a:ext cx="3600399" cy="5112568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en-ZA" dirty="0" smtClean="0"/>
              <a:t>Equipment:</a:t>
            </a:r>
            <a:endParaRPr lang="en-ZA" dirty="0"/>
          </a:p>
          <a:p>
            <a:pPr lvl="1" algn="just">
              <a:buFont typeface="Wingdings" pitchFamily="2" charset="2"/>
              <a:buChar char="Ø"/>
              <a:defRPr/>
            </a:pPr>
            <a:r>
              <a:rPr lang="en-ZA" dirty="0"/>
              <a:t> </a:t>
            </a:r>
            <a:r>
              <a:rPr lang="en-ZA" sz="2400" dirty="0"/>
              <a:t>RT 130-01/B Data Loggers by </a:t>
            </a:r>
            <a:r>
              <a:rPr lang="en-ZA" sz="2400" dirty="0" err="1"/>
              <a:t>RefTek</a:t>
            </a:r>
            <a:endParaRPr lang="en-ZA" sz="2400" dirty="0"/>
          </a:p>
          <a:p>
            <a:pPr lvl="1" algn="just">
              <a:buFont typeface="Wingdings" pitchFamily="2" charset="2"/>
              <a:buChar char="Ø"/>
              <a:defRPr/>
            </a:pPr>
            <a:r>
              <a:rPr lang="en-ZA" sz="2400" dirty="0"/>
              <a:t>151-120A Seismometers by </a:t>
            </a:r>
            <a:r>
              <a:rPr lang="en-ZA" sz="2400" dirty="0" err="1"/>
              <a:t>RefTek</a:t>
            </a:r>
            <a:r>
              <a:rPr lang="en-ZA" sz="2400" dirty="0"/>
              <a:t> (Figure 3)</a:t>
            </a:r>
          </a:p>
          <a:p>
            <a:pPr lvl="1" algn="just">
              <a:buFont typeface="Wingdings" pitchFamily="2" charset="2"/>
              <a:buChar char="Ø"/>
              <a:defRPr/>
            </a:pPr>
            <a:r>
              <a:rPr lang="en-ZA" sz="2400" dirty="0"/>
              <a:t>Trillium Compact broadband seismometers</a:t>
            </a:r>
          </a:p>
          <a:p>
            <a:pPr lvl="1" algn="just">
              <a:buFont typeface="Wingdings" pitchFamily="2" charset="2"/>
              <a:buChar char="Ø"/>
              <a:defRPr/>
            </a:pPr>
            <a:r>
              <a:rPr lang="en-ZA" sz="2400" dirty="0"/>
              <a:t>Trimble </a:t>
            </a:r>
            <a:r>
              <a:rPr lang="en-ZA" sz="2400" dirty="0" err="1"/>
              <a:t>NetRS</a:t>
            </a:r>
            <a:r>
              <a:rPr lang="en-ZA" sz="2400" dirty="0"/>
              <a:t>/NetR9 GPS system</a:t>
            </a:r>
          </a:p>
          <a:p>
            <a:pPr marL="0" indent="0">
              <a:buNone/>
            </a:pPr>
            <a:endParaRPr lang="en-ZA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018" y="1052736"/>
            <a:ext cx="2608309" cy="196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111" y="1052736"/>
            <a:ext cx="1266825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396" y="4965943"/>
            <a:ext cx="790575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597" y="3613326"/>
            <a:ext cx="1743075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918" y="3236304"/>
            <a:ext cx="1666875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 descr="http://www.trimble.com/-/media/Images/MGIS/Products/Reference%20Stations/netR9new.ashx?h=500&amp;la=en&amp;w=500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53" r="2943" b="23168"/>
          <a:stretch/>
        </p:blipFill>
        <p:spPr bwMode="auto">
          <a:xfrm>
            <a:off x="4217219" y="4959763"/>
            <a:ext cx="2172334" cy="130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6"/>
          <p:cNvSpPr txBox="1">
            <a:spLocks noChangeArrowheads="1"/>
          </p:cNvSpPr>
          <p:nvPr/>
        </p:nvSpPr>
        <p:spPr bwMode="auto">
          <a:xfrm>
            <a:off x="4032717" y="4582003"/>
            <a:ext cx="23568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ZA" altLang="en-US" sz="1800" dirty="0">
                <a:solidFill>
                  <a:schemeClr val="tx1"/>
                </a:solidFill>
                <a:latin typeface="Palatino Linotype" pitchFamily="18" charset="0"/>
              </a:rPr>
              <a:t>RT130-B </a:t>
            </a:r>
            <a:r>
              <a:rPr lang="en-ZA" altLang="en-US" sz="1800" dirty="0" smtClean="0">
                <a:solidFill>
                  <a:schemeClr val="tx1"/>
                </a:solidFill>
                <a:latin typeface="Palatino Linotype" pitchFamily="18" charset="0"/>
              </a:rPr>
              <a:t>Data Logger </a:t>
            </a:r>
            <a:endParaRPr lang="en-ZA" altLang="en-US" sz="1800" dirty="0">
              <a:solidFill>
                <a:schemeClr val="tx1"/>
              </a:solidFill>
              <a:latin typeface="Palatino Linotype" pitchFamily="18" charset="0"/>
            </a:endParaRPr>
          </a:p>
        </p:txBody>
      </p:sp>
      <p:sp>
        <p:nvSpPr>
          <p:cNvPr id="20" name="TextBox 11"/>
          <p:cNvSpPr txBox="1">
            <a:spLocks noChangeArrowheads="1"/>
          </p:cNvSpPr>
          <p:nvPr/>
        </p:nvSpPr>
        <p:spPr bwMode="auto">
          <a:xfrm>
            <a:off x="6407002" y="4339369"/>
            <a:ext cx="24933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ZA" altLang="en-US" sz="1800" dirty="0">
                <a:solidFill>
                  <a:schemeClr val="tx1"/>
                </a:solidFill>
                <a:latin typeface="Palatino Linotype" pitchFamily="18" charset="0"/>
              </a:rPr>
              <a:t>RT130-01 </a:t>
            </a:r>
            <a:r>
              <a:rPr lang="en-ZA" altLang="en-US" sz="1800" dirty="0" smtClean="0">
                <a:solidFill>
                  <a:schemeClr val="tx1"/>
                </a:solidFill>
                <a:latin typeface="Palatino Linotype" pitchFamily="18" charset="0"/>
              </a:rPr>
              <a:t>Data Logger</a:t>
            </a:r>
            <a:endParaRPr lang="en-ZA" altLang="en-US" sz="1800" dirty="0">
              <a:solidFill>
                <a:schemeClr val="tx1"/>
              </a:solidFill>
              <a:latin typeface="Palatino Linotype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23928" y="6165304"/>
            <a:ext cx="2368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NetR9 GPS system. </a:t>
            </a:r>
          </a:p>
          <a:p>
            <a:r>
              <a:rPr lang="en-ZA" sz="1400" dirty="0"/>
              <a:t>http://www.trimble.com/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292569" y="6196081"/>
            <a:ext cx="25774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 smtClean="0"/>
              <a:t>Compact Trillium Sensor</a:t>
            </a:r>
          </a:p>
          <a:p>
            <a:r>
              <a:rPr lang="en-ZA" sz="1400" dirty="0" smtClean="0"/>
              <a:t>http://www.nanometrics.ca</a:t>
            </a:r>
            <a:endParaRPr lang="en-ZA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6721328" y="2515434"/>
            <a:ext cx="20271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ZA" sz="1600" dirty="0" smtClean="0"/>
              <a:t>151-120A </a:t>
            </a:r>
            <a:r>
              <a:rPr lang="en-ZA" altLang="en-US" sz="1600" dirty="0">
                <a:latin typeface="Palatino Linotype" pitchFamily="18" charset="0"/>
              </a:rPr>
              <a:t>Sensor. Phot courtesy of </a:t>
            </a:r>
            <a:r>
              <a:rPr lang="en-ZA" altLang="en-US" sz="1600" dirty="0" err="1">
                <a:latin typeface="Palatino Linotype" pitchFamily="18" charset="0"/>
              </a:rPr>
              <a:t>RefTek</a:t>
            </a:r>
            <a:endParaRPr lang="en-ZA" altLang="en-US" sz="1600" dirty="0">
              <a:latin typeface="Palatino Linotype" pitchFamily="18" charset="0"/>
            </a:endParaRPr>
          </a:p>
          <a:p>
            <a:endParaRPr lang="en-ZA" dirty="0"/>
          </a:p>
        </p:txBody>
      </p:sp>
      <p:sp>
        <p:nvSpPr>
          <p:cNvPr id="24" name="TextBox 23"/>
          <p:cNvSpPr txBox="1"/>
          <p:nvPr/>
        </p:nvSpPr>
        <p:spPr>
          <a:xfrm>
            <a:off x="3930519" y="3024586"/>
            <a:ext cx="279080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altLang="en-US" sz="1400" dirty="0" smtClean="0">
                <a:latin typeface="Palatino Linotype" pitchFamily="18" charset="0"/>
              </a:rPr>
              <a:t>Installation for GPS antenna. Photo </a:t>
            </a:r>
            <a:r>
              <a:rPr lang="en-ZA" altLang="en-US" sz="1400" dirty="0">
                <a:latin typeface="Palatino Linotype" pitchFamily="18" charset="0"/>
              </a:rPr>
              <a:t>courtesy of UNAVCO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0800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pPr algn="r"/>
            <a:r>
              <a:rPr lang="en-GB" dirty="0" smtClean="0"/>
              <a:t>Real-Time Monitoring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8219256" cy="2188840"/>
          </a:xfrm>
        </p:spPr>
        <p:txBody>
          <a:bodyPr/>
          <a:lstStyle/>
          <a:p>
            <a:pPr algn="just"/>
            <a:r>
              <a:rPr lang="en-GB" dirty="0" smtClean="0"/>
              <a:t>Currently, only ZOMB is streaming data to IRIS in real-time under </a:t>
            </a:r>
            <a:r>
              <a:rPr lang="en-GB" dirty="0" err="1" smtClean="0"/>
              <a:t>AfricaArray</a:t>
            </a:r>
            <a:r>
              <a:rPr lang="en-GB" dirty="0" smtClean="0"/>
              <a:t> –AF. (Figure 4)</a:t>
            </a:r>
          </a:p>
          <a:p>
            <a:pPr algn="just"/>
            <a:r>
              <a:rPr lang="en-GB" dirty="0" smtClean="0"/>
              <a:t>Dedicated IP address</a:t>
            </a:r>
          </a:p>
          <a:p>
            <a:pPr algn="just"/>
            <a:r>
              <a:rPr lang="en-GB" dirty="0" smtClean="0"/>
              <a:t>We intend to establish remote access to a few more stations in future through GSM</a:t>
            </a:r>
            <a:endParaRPr lang="en-GB" dirty="0"/>
          </a:p>
        </p:txBody>
      </p:sp>
      <p:pic>
        <p:nvPicPr>
          <p:cNvPr id="1026" name="Picture 2" descr="No automatic alt text availabl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24570"/>
            <a:ext cx="8042275" cy="2680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199" y="6205328"/>
            <a:ext cx="8042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Figure 4: Real-time data streaming to IRIS from ZOMB using RTP2RTPD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671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/>
              <a:t>Data Availability since 2010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899592" y="1700808"/>
            <a:ext cx="6840760" cy="4944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14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94122"/>
          </a:xfrm>
        </p:spPr>
        <p:txBody>
          <a:bodyPr/>
          <a:lstStyle/>
          <a:p>
            <a:pPr algn="r"/>
            <a:r>
              <a:rPr lang="en-ZA" b="1" dirty="0" smtClean="0"/>
              <a:t>Seismicity</a:t>
            </a:r>
            <a:endParaRPr lang="en-ZA" b="1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050904" cy="4873752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Small-to-moderate earthquakes occur </a:t>
            </a:r>
            <a:r>
              <a:rPr lang="en-US" dirty="0"/>
              <a:t>both from within the country and from neighbouring </a:t>
            </a:r>
            <a:r>
              <a:rPr lang="en-US" dirty="0" smtClean="0"/>
              <a:t>countries</a:t>
            </a:r>
          </a:p>
          <a:p>
            <a:pPr algn="just"/>
            <a:r>
              <a:rPr lang="en-US" dirty="0" smtClean="0"/>
              <a:t>Spatial </a:t>
            </a:r>
            <a:r>
              <a:rPr lang="en-US" dirty="0"/>
              <a:t>distribution </a:t>
            </a:r>
            <a:r>
              <a:rPr lang="en-US" dirty="0" smtClean="0"/>
              <a:t>shows northern </a:t>
            </a:r>
            <a:r>
              <a:rPr lang="en-US" dirty="0"/>
              <a:t>Malawi as highly active followed by the centre whereas the south is sparsely distributed </a:t>
            </a:r>
            <a:endParaRPr lang="en-US" dirty="0" smtClean="0"/>
          </a:p>
          <a:p>
            <a:pPr algn="just"/>
            <a:r>
              <a:rPr lang="en-US" dirty="0" smtClean="0"/>
              <a:t>Seismicity </a:t>
            </a:r>
            <a:r>
              <a:rPr lang="en-US" dirty="0"/>
              <a:t>picks up </a:t>
            </a:r>
            <a:r>
              <a:rPr lang="en-US" dirty="0" smtClean="0"/>
              <a:t>again further south of the country into </a:t>
            </a:r>
            <a:r>
              <a:rPr lang="en-US" dirty="0"/>
              <a:t>Mozambique (Figure </a:t>
            </a:r>
            <a:r>
              <a:rPr lang="en-US" dirty="0" smtClean="0"/>
              <a:t>5). </a:t>
            </a:r>
          </a:p>
          <a:p>
            <a:endParaRPr lang="en-ZA" dirty="0"/>
          </a:p>
          <a:p>
            <a:endParaRPr lang="en-ZA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905" y="1740551"/>
            <a:ext cx="2532757" cy="399270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442334" y="5733256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Figure 5: Seismicity of Malawi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9773294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1608</TotalTime>
  <Words>478</Words>
  <Application>Microsoft Macintosh PowerPoint</Application>
  <PresentationFormat>On-screen Show (4:3)</PresentationFormat>
  <Paragraphs>80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Century Schoolbook</vt:lpstr>
      <vt:lpstr>Palatino Linotype</vt:lpstr>
      <vt:lpstr>Times New Roman</vt:lpstr>
      <vt:lpstr>Wingdings</vt:lpstr>
      <vt:lpstr>Wingdings 2</vt:lpstr>
      <vt:lpstr>Arial</vt:lpstr>
      <vt:lpstr>Oriel</vt:lpstr>
      <vt:lpstr> REPORT ON MALAWI  SEISMIC NETWORK</vt:lpstr>
      <vt:lpstr>Contents</vt:lpstr>
      <vt:lpstr>Introduction</vt:lpstr>
      <vt:lpstr>objectives</vt:lpstr>
      <vt:lpstr>Seismic Network </vt:lpstr>
      <vt:lpstr>Seismic Network </vt:lpstr>
      <vt:lpstr>Real-Time Monitoring</vt:lpstr>
      <vt:lpstr>Data Availability since 2010</vt:lpstr>
      <vt:lpstr>Seismicity</vt:lpstr>
      <vt:lpstr>Collaborations</vt:lpstr>
      <vt:lpstr>Summary/Conclusion</vt:lpstr>
      <vt:lpstr>PowerPoint Presentation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INCEPTION REPORT ON EARTHQUAKE MONITORING IN MALAWI</dc:title>
  <dc:creator>Rafiki</dc:creator>
  <cp:lastModifiedBy>Gale Cox</cp:lastModifiedBy>
  <cp:revision>45</cp:revision>
  <dcterms:created xsi:type="dcterms:W3CDTF">2017-01-14T07:29:42Z</dcterms:created>
  <dcterms:modified xsi:type="dcterms:W3CDTF">2017-07-17T13:58:54Z</dcterms:modified>
</cp:coreProperties>
</file>