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55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04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770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089E5-3BCD-4CAF-8C33-2EA1AF363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85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685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85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547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30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401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809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9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577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C6AB-C997-47DE-9262-7B16E9CD7BA5}" type="datetimeFigureOut">
              <a:rPr lang="en-ZA" smtClean="0"/>
              <a:t>2017/07/11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8471-1CF6-48A4-9FF5-06A94F7216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58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SEISMIC NETWORK IN MOZAMBIQUE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17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pt-BR" sz="3200" b="1" dirty="0"/>
              <a:t>. </a:t>
            </a:r>
            <a:r>
              <a:rPr lang="en-US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Seismographic Stations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09801" y="0"/>
            <a:ext cx="8258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200">
              <a:solidFill>
                <a:schemeClr val="tx2"/>
              </a:solidFill>
            </a:endParaRPr>
          </a:p>
        </p:txBody>
      </p:sp>
      <p:graphicFrame>
        <p:nvGraphicFramePr>
          <p:cNvPr id="31834" name="Group 90"/>
          <p:cNvGraphicFramePr>
            <a:graphicFrameLocks noGrp="1"/>
          </p:cNvGraphicFramePr>
          <p:nvPr/>
        </p:nvGraphicFramePr>
        <p:xfrm>
          <a:off x="2590800" y="990600"/>
          <a:ext cx="7391400" cy="4978480"/>
        </p:xfrm>
        <a:graphic>
          <a:graphicData uri="http://schemas.openxmlformats.org/drawingml/2006/table">
            <a:tbl>
              <a:tblPr/>
              <a:tblGrid>
                <a:gridCol w="1066800"/>
                <a:gridCol w="1600200"/>
                <a:gridCol w="4724400"/>
              </a:tblGrid>
              <a:tr h="11190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Ord.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Station Name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existing equipment / use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Changalane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(CNG).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DataLogger 130B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Sensor: 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Compact Trillium </a:t>
                      </a:r>
                      <a:r>
                        <a:rPr lang="en-ZA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Nanometric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Broadband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6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02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Nampula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(NPA).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Jetbox 8150  Korenix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 :L-4-3-D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03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Manica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(MANI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Jetbox 8150  Korenix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 :L-4-3-D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04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Tete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(TET)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DataLogger 130B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Sensor: 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Compact Trillium </a:t>
                      </a:r>
                      <a:r>
                        <a:rPr lang="en-ZA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Nanometric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Broadband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05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Lichinga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(LICH).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Jetbox 8150  Korenix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 :L-4-3-D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7"/>
          <p:cNvPicPr>
            <a:picLocks noChangeAspect="1" noChangeArrowheads="1"/>
          </p:cNvPicPr>
          <p:nvPr/>
        </p:nvPicPr>
        <p:blipFill>
          <a:blip r:embed="rId2" cstate="print">
            <a:lum bright="61000" contrast="14000"/>
          </a:blip>
          <a:srcRect/>
          <a:stretch>
            <a:fillRect/>
          </a:stretch>
        </p:blipFill>
        <p:spPr bwMode="auto">
          <a:xfrm>
            <a:off x="3886200" y="381001"/>
            <a:ext cx="4800600" cy="60764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1981200"/>
          <a:ext cx="8001000" cy="3140128"/>
        </p:xfrm>
        <a:graphic>
          <a:graphicData uri="http://schemas.openxmlformats.org/drawingml/2006/table">
            <a:tbl>
              <a:tblPr/>
              <a:tblGrid>
                <a:gridCol w="609600"/>
                <a:gridCol w="1676400"/>
                <a:gridCol w="5715000"/>
              </a:tblGrid>
              <a:tr h="7010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Ord.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Station Name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existing equipment / use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4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Mapinhane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Chibotane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Mocuba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DataLogger 130B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Sensor: 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Compact Trillium </a:t>
                      </a:r>
                      <a:r>
                        <a:rPr lang="en-ZA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Nanometric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Broadband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Mu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Seismometer: DataLogger 130B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Sensor: 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Compact Trillium </a:t>
                      </a:r>
                      <a:r>
                        <a:rPr lang="en-ZA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Nanometric</a:t>
                      </a:r>
                      <a:r>
                        <a:rPr lang="en-ZA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Broadband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3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PT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ZA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the National Network of Seismographic Stations</a:t>
            </a:r>
            <a:endParaRPr lang="en-US" alt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altLang="pt-BR" sz="2400" dirty="0"/>
              <a:t>To guarantee network coverage and efficient determination of </a:t>
            </a:r>
            <a:r>
              <a:rPr lang="en-ZA" altLang="pt-BR" sz="2400" dirty="0" err="1"/>
              <a:t>epicenters</a:t>
            </a:r>
            <a:r>
              <a:rPr lang="en-ZA" altLang="pt-BR" sz="2400" dirty="0"/>
              <a:t> and study of seismic risk in Mozambique; The government is expanding the network of seismographic stations. Thus, one (1) new infrastructure will be built to function as a seismographic station, namely:</a:t>
            </a:r>
          </a:p>
          <a:p>
            <a:pPr marL="0" indent="0">
              <a:buNone/>
            </a:pPr>
            <a:r>
              <a:rPr lang="pt-PT" altLang="pt-BR" sz="2400" dirty="0">
                <a:solidFill>
                  <a:srgbClr val="C00000"/>
                </a:solidFill>
              </a:rPr>
              <a:t>Machaze Station</a:t>
            </a:r>
            <a:r>
              <a:rPr lang="pt-PT" altLang="pt-BR" sz="2400" dirty="0"/>
              <a:t>, </a:t>
            </a:r>
            <a:r>
              <a:rPr lang="en-ZA" altLang="pt-BR" sz="2400" dirty="0"/>
              <a:t>In the province of </a:t>
            </a:r>
            <a:r>
              <a:rPr lang="en-ZA" altLang="pt-BR" sz="2400" dirty="0" err="1"/>
              <a:t>Manica</a:t>
            </a:r>
            <a:r>
              <a:rPr lang="en-ZA" altLang="pt-BR" sz="2400" dirty="0"/>
              <a:t>, along the Rift Valley.</a:t>
            </a:r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1233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382000" cy="1143000"/>
          </a:xfrm>
        </p:spPr>
        <p:txBody>
          <a:bodyPr/>
          <a:lstStyle/>
          <a:p>
            <a:pPr marL="838200" indent="-838200"/>
            <a:r>
              <a:rPr lang="pt-PT" altLang="pt-BR" sz="2800" b="1" dirty="0"/>
              <a:t>5. </a:t>
            </a:r>
            <a:r>
              <a:rPr lang="en-ZA" altLang="pt-BR" sz="2800" b="1" dirty="0"/>
              <a:t>Objectives of Seismic Monitoring in Mozambique</a:t>
            </a:r>
            <a:endParaRPr lang="en-US" altLang="pt-BR" sz="2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1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altLang="pt-BR" sz="2400" dirty="0">
                <a:solidFill>
                  <a:srgbClr val="0070C0"/>
                </a:solidFill>
              </a:rPr>
              <a:t>Monitor seismic events throughout the country</a:t>
            </a:r>
          </a:p>
          <a:p>
            <a:pPr eaLnBrk="1" hangingPunct="1">
              <a:lnSpc>
                <a:spcPct val="80000"/>
              </a:lnSpc>
            </a:pPr>
            <a:r>
              <a:rPr lang="en-ZA" altLang="en-US" sz="2000" dirty="0">
                <a:solidFill>
                  <a:srgbClr val="0070C0"/>
                </a:solidFill>
              </a:rPr>
              <a:t>Collection</a:t>
            </a:r>
            <a:r>
              <a:rPr lang="en-ZA" altLang="pt-BR" sz="2000" dirty="0">
                <a:solidFill>
                  <a:srgbClr val="0070C0"/>
                </a:solidFill>
              </a:rPr>
              <a:t> and analysis of seismographic stations data;</a:t>
            </a:r>
            <a:r>
              <a:rPr lang="pt-BR" altLang="pt-BR" sz="2000" dirty="0">
                <a:solidFill>
                  <a:srgbClr val="0070C0"/>
                </a:solidFill>
              </a:rPr>
              <a:t> </a:t>
            </a:r>
            <a:r>
              <a:rPr lang="en-ZA" altLang="pt-BR" sz="2000" dirty="0">
                <a:solidFill>
                  <a:srgbClr val="0070C0"/>
                </a:solidFill>
              </a:rPr>
              <a:t>Determination of magnitude and intensity of earthquakes;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Determination and location of seismic </a:t>
            </a:r>
            <a:r>
              <a:rPr lang="en-ZA" altLang="pt-BR" sz="2000" dirty="0" err="1">
                <a:solidFill>
                  <a:srgbClr val="0070C0"/>
                </a:solidFill>
              </a:rPr>
              <a:t>epicenters</a:t>
            </a:r>
            <a:r>
              <a:rPr lang="en-ZA" altLang="pt-BR" sz="2000" dirty="0">
                <a:solidFill>
                  <a:srgbClr val="0070C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Update of the </a:t>
            </a:r>
            <a:r>
              <a:rPr lang="en-ZA" altLang="pt-BR" sz="2000" dirty="0" err="1">
                <a:solidFill>
                  <a:srgbClr val="0070C0"/>
                </a:solidFill>
              </a:rPr>
              <a:t>epicenters</a:t>
            </a:r>
            <a:r>
              <a:rPr lang="en-ZA" altLang="pt-BR" sz="2000" dirty="0">
                <a:solidFill>
                  <a:srgbClr val="0070C0"/>
                </a:solidFill>
              </a:rPr>
              <a:t> letter;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Updating of the Seismic Zoning letter;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Provision of data to interested entities and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Civic education;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Updating of the </a:t>
            </a:r>
            <a:r>
              <a:rPr lang="en-ZA" altLang="pt-BR" sz="2000" dirty="0" err="1">
                <a:solidFill>
                  <a:srgbClr val="0070C0"/>
                </a:solidFill>
              </a:rPr>
              <a:t>catalogs</a:t>
            </a:r>
            <a:r>
              <a:rPr lang="en-ZA" altLang="pt-BR" sz="2000" dirty="0">
                <a:solidFill>
                  <a:srgbClr val="0070C0"/>
                </a:solidFill>
              </a:rPr>
              <a:t> of earthquakes; </a:t>
            </a: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Preparation of weekly, monthly, and annual seismic bulletins; and</a:t>
            </a:r>
            <a:endParaRPr lang="en-US" altLang="pt-BR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altLang="pt-BR" sz="2000" dirty="0">
                <a:solidFill>
                  <a:srgbClr val="0070C0"/>
                </a:solidFill>
              </a:rPr>
              <a:t>Ensure the sharing of data with international institutions in this area</a:t>
            </a:r>
            <a:r>
              <a:rPr lang="en-ZA" altLang="pt-BR" sz="2400" dirty="0">
                <a:solidFill>
                  <a:srgbClr val="0070C0"/>
                </a:solidFill>
              </a:rPr>
              <a:t>;</a:t>
            </a:r>
            <a:endParaRPr lang="pt-PT" alt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pt-BR" sz="3200" b="1"/>
              <a:t>9. House for Seismographic Station</a:t>
            </a:r>
          </a:p>
        </p:txBody>
      </p:sp>
      <p:pic>
        <p:nvPicPr>
          <p:cNvPr id="14339" name="Picture 5" descr="C:\Documents and Settings\Administrator\My Documents\Chibuto-Massingir\Fotos\DSC03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7010400" y="5334001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>
                <a:solidFill>
                  <a:schemeClr val="bg1"/>
                </a:solidFill>
              </a:rPr>
              <a:t>Casota para a Estação Sismográfica de Massingir</a:t>
            </a:r>
          </a:p>
        </p:txBody>
      </p:sp>
    </p:spTree>
    <p:extLst>
      <p:ext uri="{BB962C8B-B14F-4D97-AF65-F5344CB8AC3E}">
        <p14:creationId xmlns:p14="http://schemas.microsoft.com/office/powerpoint/2010/main" val="11425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4"/>
          <p:cNvSpPr>
            <a:spLocks noChangeArrowheads="1"/>
          </p:cNvSpPr>
          <p:nvPr/>
        </p:nvSpPr>
        <p:spPr bwMode="auto">
          <a:xfrm>
            <a:off x="1981200" y="914400"/>
            <a:ext cx="7793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000" b="1">
                <a:solidFill>
                  <a:schemeClr val="tx2"/>
                </a:solidFill>
              </a:rPr>
              <a:t>9. </a:t>
            </a:r>
            <a:r>
              <a:rPr lang="en-ZA" altLang="pt-BR" sz="2000" b="1">
                <a:solidFill>
                  <a:schemeClr val="tx2"/>
                </a:solidFill>
              </a:rPr>
              <a:t>COMPOSITION OF A SISMOGRAPHIC STATION</a:t>
            </a:r>
            <a:endParaRPr lang="en-US" altLang="pt-BR" sz="2000" b="1">
              <a:solidFill>
                <a:schemeClr val="tx2"/>
              </a:solidFill>
            </a:endParaRPr>
          </a:p>
        </p:txBody>
      </p:sp>
      <p:pic>
        <p:nvPicPr>
          <p:cNvPr id="15363" name="Picture 25" descr="HPIM5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9431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6"/>
          <p:cNvSpPr>
            <a:spLocks noChangeArrowheads="1"/>
          </p:cNvSpPr>
          <p:nvPr/>
        </p:nvSpPr>
        <p:spPr bwMode="auto">
          <a:xfrm>
            <a:off x="9220200" y="2133600"/>
            <a:ext cx="1295400" cy="381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1">
                <a:latin typeface="Tahoma" panose="020B0604030504040204" pitchFamily="34" charset="0"/>
              </a:rPr>
              <a:t>Batteries charger</a:t>
            </a:r>
          </a:p>
        </p:txBody>
      </p:sp>
      <p:sp>
        <p:nvSpPr>
          <p:cNvPr id="15365" name="Rectangle 27"/>
          <p:cNvSpPr>
            <a:spLocks noChangeArrowheads="1"/>
          </p:cNvSpPr>
          <p:nvPr/>
        </p:nvSpPr>
        <p:spPr bwMode="auto">
          <a:xfrm>
            <a:off x="1524000" y="2514600"/>
            <a:ext cx="1371600" cy="381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b="1">
                <a:latin typeface="Tahoma" panose="020B0604030504040204" pitchFamily="34" charset="0"/>
              </a:rPr>
              <a:t>Seismograph</a:t>
            </a:r>
          </a:p>
        </p:txBody>
      </p:sp>
      <p:sp>
        <p:nvSpPr>
          <p:cNvPr id="15366" name="Rectangle 28"/>
          <p:cNvSpPr>
            <a:spLocks noChangeArrowheads="1"/>
          </p:cNvSpPr>
          <p:nvPr/>
        </p:nvSpPr>
        <p:spPr bwMode="auto">
          <a:xfrm>
            <a:off x="1752600" y="4572000"/>
            <a:ext cx="1143000" cy="4572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b="1">
                <a:latin typeface="Tahoma" panose="020B0604030504040204" pitchFamily="34" charset="0"/>
              </a:rPr>
              <a:t>Keyboard</a:t>
            </a:r>
          </a:p>
        </p:txBody>
      </p:sp>
      <p:sp>
        <p:nvSpPr>
          <p:cNvPr id="15367" name="Rectangle 29"/>
          <p:cNvSpPr>
            <a:spLocks noChangeArrowheads="1"/>
          </p:cNvSpPr>
          <p:nvPr/>
        </p:nvSpPr>
        <p:spPr bwMode="auto">
          <a:xfrm>
            <a:off x="1676400" y="5791200"/>
            <a:ext cx="1600200" cy="381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PT" altLang="pt-BR" b="1">
                <a:latin typeface="Tahoma" panose="020B0604030504040204" pitchFamily="34" charset="0"/>
              </a:rPr>
              <a:t>Mouse</a:t>
            </a:r>
            <a:endParaRPr lang="en-US" altLang="pt-BR" b="1">
              <a:latin typeface="Tahoma" panose="020B0604030504040204" pitchFamily="34" charset="0"/>
            </a:endParaRPr>
          </a:p>
        </p:txBody>
      </p:sp>
      <p:sp>
        <p:nvSpPr>
          <p:cNvPr id="15368" name="Rectangle 30"/>
          <p:cNvSpPr>
            <a:spLocks noChangeArrowheads="1"/>
          </p:cNvSpPr>
          <p:nvPr/>
        </p:nvSpPr>
        <p:spPr bwMode="auto">
          <a:xfrm>
            <a:off x="7086600" y="6248400"/>
            <a:ext cx="1524000" cy="304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b="1">
                <a:latin typeface="Tahoma" panose="020B0604030504040204" pitchFamily="34" charset="0"/>
              </a:rPr>
              <a:t>Modem</a:t>
            </a:r>
          </a:p>
        </p:txBody>
      </p:sp>
      <p:sp>
        <p:nvSpPr>
          <p:cNvPr id="15369" name="Rectangle 31"/>
          <p:cNvSpPr>
            <a:spLocks noChangeArrowheads="1"/>
          </p:cNvSpPr>
          <p:nvPr/>
        </p:nvSpPr>
        <p:spPr bwMode="auto">
          <a:xfrm>
            <a:off x="9118600" y="5715000"/>
            <a:ext cx="1549400" cy="381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b="1">
                <a:latin typeface="Tahoma" panose="020B0604030504040204" pitchFamily="34" charset="0"/>
              </a:rPr>
              <a:t>Distrib. tensão</a:t>
            </a:r>
          </a:p>
        </p:txBody>
      </p:sp>
      <p:sp>
        <p:nvSpPr>
          <p:cNvPr id="15370" name="Rectangle 32"/>
          <p:cNvSpPr>
            <a:spLocks noChangeArrowheads="1"/>
          </p:cNvSpPr>
          <p:nvPr/>
        </p:nvSpPr>
        <p:spPr bwMode="auto">
          <a:xfrm>
            <a:off x="9105900" y="3810000"/>
            <a:ext cx="1562100" cy="381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1">
                <a:latin typeface="Tahoma" panose="020B0604030504040204" pitchFamily="34" charset="0"/>
              </a:rPr>
              <a:t>Voltage regulator</a:t>
            </a:r>
          </a:p>
        </p:txBody>
      </p:sp>
      <p:sp>
        <p:nvSpPr>
          <p:cNvPr id="15371" name="Rectangle 33"/>
          <p:cNvSpPr>
            <a:spLocks noChangeArrowheads="1"/>
          </p:cNvSpPr>
          <p:nvPr/>
        </p:nvSpPr>
        <p:spPr bwMode="auto">
          <a:xfrm>
            <a:off x="9220200" y="2895600"/>
            <a:ext cx="1295400" cy="4572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1">
                <a:latin typeface="Tahoma" panose="020B0604030504040204" pitchFamily="34" charset="0"/>
              </a:rPr>
              <a:t>Estabil. tensao</a:t>
            </a:r>
          </a:p>
        </p:txBody>
      </p:sp>
      <p:sp>
        <p:nvSpPr>
          <p:cNvPr id="15372" name="Line 34"/>
          <p:cNvSpPr>
            <a:spLocks noChangeShapeType="1"/>
          </p:cNvSpPr>
          <p:nvPr/>
        </p:nvSpPr>
        <p:spPr bwMode="auto">
          <a:xfrm flipH="1">
            <a:off x="7162800" y="2286000"/>
            <a:ext cx="2057400" cy="1295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3" name="Line 35"/>
          <p:cNvSpPr>
            <a:spLocks noChangeShapeType="1"/>
          </p:cNvSpPr>
          <p:nvPr/>
        </p:nvSpPr>
        <p:spPr bwMode="auto">
          <a:xfrm flipH="1">
            <a:off x="7239000" y="3124200"/>
            <a:ext cx="1981200" cy="9144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4" name="Line 36"/>
          <p:cNvSpPr>
            <a:spLocks noChangeShapeType="1"/>
          </p:cNvSpPr>
          <p:nvPr/>
        </p:nvSpPr>
        <p:spPr bwMode="auto">
          <a:xfrm>
            <a:off x="2895600" y="2819400"/>
            <a:ext cx="685800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5" name="Line 37"/>
          <p:cNvSpPr>
            <a:spLocks noChangeShapeType="1"/>
          </p:cNvSpPr>
          <p:nvPr/>
        </p:nvSpPr>
        <p:spPr bwMode="auto">
          <a:xfrm flipV="1">
            <a:off x="8229600" y="4572000"/>
            <a:ext cx="152400" cy="1676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6" name="Line 38"/>
          <p:cNvSpPr>
            <a:spLocks noChangeShapeType="1"/>
          </p:cNvSpPr>
          <p:nvPr/>
        </p:nvSpPr>
        <p:spPr bwMode="auto">
          <a:xfrm flipH="1">
            <a:off x="8153400" y="4114800"/>
            <a:ext cx="990600" cy="762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7" name="Line 39"/>
          <p:cNvSpPr>
            <a:spLocks noChangeShapeType="1"/>
          </p:cNvSpPr>
          <p:nvPr/>
        </p:nvSpPr>
        <p:spPr bwMode="auto">
          <a:xfrm flipH="1" flipV="1">
            <a:off x="7543800" y="4419600"/>
            <a:ext cx="1600200" cy="16002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8" name="Line 40"/>
          <p:cNvSpPr>
            <a:spLocks noChangeShapeType="1"/>
          </p:cNvSpPr>
          <p:nvPr/>
        </p:nvSpPr>
        <p:spPr bwMode="auto">
          <a:xfrm flipV="1">
            <a:off x="3276600" y="4495800"/>
            <a:ext cx="2590800" cy="13716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79" name="Line 41"/>
          <p:cNvSpPr>
            <a:spLocks noChangeShapeType="1"/>
          </p:cNvSpPr>
          <p:nvPr/>
        </p:nvSpPr>
        <p:spPr bwMode="auto">
          <a:xfrm>
            <a:off x="2895600" y="4800600"/>
            <a:ext cx="609600" cy="4603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80" name="Rectangle 42"/>
          <p:cNvSpPr>
            <a:spLocks noChangeArrowheads="1"/>
          </p:cNvSpPr>
          <p:nvPr/>
        </p:nvSpPr>
        <p:spPr bwMode="auto">
          <a:xfrm>
            <a:off x="4495800" y="6400800"/>
            <a:ext cx="1828800" cy="304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b="1">
                <a:latin typeface="Tahoma" panose="020B0604030504040204" pitchFamily="34" charset="0"/>
              </a:rPr>
              <a:t>Digitallizer</a:t>
            </a:r>
          </a:p>
        </p:txBody>
      </p:sp>
      <p:sp>
        <p:nvSpPr>
          <p:cNvPr id="15381" name="Line 43"/>
          <p:cNvSpPr>
            <a:spLocks noChangeShapeType="1"/>
          </p:cNvSpPr>
          <p:nvPr/>
        </p:nvSpPr>
        <p:spPr bwMode="auto">
          <a:xfrm flipV="1">
            <a:off x="5257800" y="3733800"/>
            <a:ext cx="457200" cy="2667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49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7924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Z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SEISMIC NETWORK IN MOZAMBIQUE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2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534400" cy="1143000"/>
          </a:xfrm>
        </p:spPr>
        <p:txBody>
          <a:bodyPr/>
          <a:lstStyle/>
          <a:p>
            <a:pPr algn="l" eaLnBrk="1" hangingPunct="1"/>
            <a:r>
              <a:rPr lang="pt-PT" altLang="pt-BR" sz="2600" b="1"/>
              <a:t>1. </a:t>
            </a:r>
            <a:r>
              <a:rPr lang="en-ZA" altLang="pt-BR" sz="2600" b="1"/>
              <a:t>History of Seismology in Mozambique</a:t>
            </a:r>
            <a:endParaRPr lang="en-US" altLang="pt-BR" sz="26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ZA" altLang="pt-BR" sz="2400"/>
              <a:t>1954 - Construction of the first seismographic station, installed in Maputo, in the current Metrology.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ZA" altLang="pt-BR" sz="2400"/>
              <a:t>1957 - Transfer from Seismographic Station to Changalane.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ZA" altLang="pt-BR" sz="2400"/>
              <a:t>1970 to 1974 - Constroi is the station of Tete, Nampula and Songo.</a:t>
            </a:r>
          </a:p>
          <a:p>
            <a:pPr algn="just" eaLnBrk="1" hangingPunct="1">
              <a:lnSpc>
                <a:spcPct val="90000"/>
              </a:lnSpc>
            </a:pPr>
            <a:r>
              <a:rPr lang="en-ZA" altLang="pt-BR" sz="2400"/>
              <a:t>  More or less 1990 - Construction of the station of Manica and Lichinga.</a:t>
            </a:r>
          </a:p>
          <a:p>
            <a:pPr algn="just" eaLnBrk="1" hangingPunct="1">
              <a:lnSpc>
                <a:spcPct val="90000"/>
              </a:lnSpc>
            </a:pPr>
            <a:r>
              <a:rPr lang="en-ZA" altLang="pt-BR" sz="2400"/>
              <a:t>  Later, between 2000 and 2010, the stations of Chibotane, Mapinhane, Mueda and Mocuba were built.</a:t>
            </a:r>
            <a:endParaRPr lang="pt-PT" altLang="pt-BR" sz="2400"/>
          </a:p>
        </p:txBody>
      </p:sp>
    </p:spTree>
    <p:extLst>
      <p:ext uri="{BB962C8B-B14F-4D97-AF65-F5344CB8AC3E}">
        <p14:creationId xmlns:p14="http://schemas.microsoft.com/office/powerpoint/2010/main" val="12196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PT" altLang="pt-BR" sz="2800" b="1"/>
              <a:t/>
            </a:r>
            <a:br>
              <a:rPr lang="pt-PT" altLang="pt-BR" sz="2800" b="1"/>
            </a:br>
            <a:r>
              <a:rPr lang="pt-PT" altLang="pt-BR" sz="2800" b="1"/>
              <a:t>1. </a:t>
            </a:r>
            <a:r>
              <a:rPr lang="en-ZA" altLang="en-US" sz="2800" b="1"/>
              <a:t>Historical data on earthquakes in Mozambique </a:t>
            </a:r>
            <a:br>
              <a:rPr lang="en-ZA" altLang="en-US" sz="2800" b="1"/>
            </a:br>
            <a:endParaRPr lang="en-US" altLang="pt-BR" sz="2800" b="1"/>
          </a:p>
        </p:txBody>
      </p:sp>
      <p:pic>
        <p:nvPicPr>
          <p:cNvPr id="4099" name="Picture 4" descr="sc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066800"/>
            <a:ext cx="8077200" cy="533400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752600" y="3505200"/>
            <a:ext cx="8382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4267200"/>
            <a:ext cx="8382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altLang="pt-BR" sz="2800" b="1"/>
              <a:t>2. </a:t>
            </a:r>
            <a:r>
              <a:rPr lang="en-ZA" altLang="pt-BR" sz="2800" b="1"/>
              <a:t>Occurrence of earthquakes between 2006 and 2017</a:t>
            </a:r>
            <a:endParaRPr lang="en-US" altLang="pt-BR" sz="2800" b="1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0" y="1774826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altLang="en-US" sz="2000"/>
              <a:t>During this period the greatest earthquake occurred on February 23, 2006, in Chitobe, Matchaze (magnitude 7.0 on the Richter scale);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000"/>
              <a:t>It was felt in the provinces of Manica, Tete, Niassa, Sofala, Inhambane, Gaza, Maputo and in the surrounding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000"/>
              <a:t> </a:t>
            </a:r>
            <a:r>
              <a:rPr lang="en-ZA" altLang="en-US" sz="2000"/>
              <a:t>It caused the death of 5 people, 28 wounded and destruction of more than 280 houses, as well as others that suffered cracks in its structure.</a:t>
            </a:r>
          </a:p>
          <a:p>
            <a:pPr eaLnBrk="1" hangingPunct="1">
              <a:lnSpc>
                <a:spcPct val="90000"/>
              </a:lnSpc>
            </a:pPr>
            <a:endParaRPr lang="en-US" altLang="pt-BR" sz="2000"/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0"/>
            <a:ext cx="4191000" cy="4648200"/>
          </a:xfr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5715000" y="2895600"/>
            <a:ext cx="3276600" cy="1143000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27"/>
          <p:cNvPicPr>
            <a:picLocks noChangeAspect="1" noChangeArrowheads="1"/>
          </p:cNvPicPr>
          <p:nvPr/>
        </p:nvPicPr>
        <p:blipFill>
          <a:blip r:embed="rId2" cstate="print">
            <a:lum bright="61000" contrast="14000"/>
          </a:blip>
          <a:srcRect/>
          <a:stretch>
            <a:fillRect/>
          </a:stretch>
        </p:blipFill>
        <p:spPr bwMode="auto">
          <a:xfrm>
            <a:off x="3886200" y="304801"/>
            <a:ext cx="4800600" cy="60764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620000" cy="1143000"/>
          </a:xfrm>
        </p:spPr>
        <p:txBody>
          <a:bodyPr/>
          <a:lstStyle/>
          <a:p>
            <a:pPr eaLnBrk="1" hangingPunct="1"/>
            <a:r>
              <a:rPr lang="pt-PT" altLang="pt-BR" sz="2800" b="1"/>
              <a:t>3. Seismic Activity in Mozambique</a:t>
            </a:r>
            <a:endParaRPr lang="en-US" altLang="pt-BR" sz="2800" b="1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1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altLang="en-US" sz="2000"/>
              <a:t>The zones with the greatest concentration of earthquakes are: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000"/>
              <a:t>  African Rift extension to the south from Lake Niassa and heading south more or less parallel between meridians 33⁰-35⁰ E to the parallel 25⁰ S;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000"/>
              <a:t>Channel of Mozambique: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000"/>
              <a:t>10⁰-18⁰S; 40⁰-42⁰E and</a:t>
            </a:r>
          </a:p>
          <a:p>
            <a:pPr eaLnBrk="1" hangingPunct="1">
              <a:lnSpc>
                <a:spcPct val="90000"/>
              </a:lnSpc>
            </a:pPr>
            <a:r>
              <a:rPr lang="en-ZA" altLang="en-US" sz="2000"/>
              <a:t>21⁰-24⁰S; 37⁰-40⁰E.</a:t>
            </a:r>
            <a:endParaRPr lang="en-US" altLang="en-US" sz="2000"/>
          </a:p>
        </p:txBody>
      </p:sp>
      <p:pic>
        <p:nvPicPr>
          <p:cNvPr id="614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600201"/>
            <a:ext cx="3779838" cy="4525963"/>
          </a:xfrm>
          <a:solidFill>
            <a:schemeClr val="accent1"/>
          </a:solidFill>
        </p:spPr>
      </p:pic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5649914" y="1143000"/>
            <a:ext cx="5018087" cy="5715000"/>
            <a:chOff x="-163" y="46"/>
            <a:chExt cx="3161" cy="3625"/>
          </a:xfrm>
        </p:grpSpPr>
        <p:pic>
          <p:nvPicPr>
            <p:cNvPr id="615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" y="46"/>
              <a:ext cx="3161" cy="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AutoShape 10"/>
            <p:cNvSpPr>
              <a:spLocks noChangeArrowheads="1"/>
            </p:cNvSpPr>
            <p:nvPr/>
          </p:nvSpPr>
          <p:spPr bwMode="auto">
            <a:xfrm>
              <a:off x="1440" y="1680"/>
              <a:ext cx="192" cy="48"/>
            </a:xfrm>
            <a:prstGeom prst="notched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11" name="Oval 10"/>
          <p:cNvSpPr/>
          <p:nvPr/>
        </p:nvSpPr>
        <p:spPr>
          <a:xfrm>
            <a:off x="8077200" y="3810000"/>
            <a:ext cx="381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39200" y="3733800"/>
            <a:ext cx="2286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0600" y="4572000"/>
            <a:ext cx="228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/>
              <a:t/>
            </a:r>
            <a:br>
              <a:rPr lang="en-ZA" altLang="en-US" sz="2800"/>
            </a:br>
            <a:r>
              <a:rPr lang="en-ZA" altLang="en-US" sz="2800" b="1">
                <a:solidFill>
                  <a:srgbClr val="00B0F0"/>
                </a:solidFill>
              </a:rPr>
              <a:t>CURRENT STAGE OF THE SEISMIC NETWORK IN MOZAMBIQUE</a:t>
            </a:r>
          </a:p>
        </p:txBody>
      </p:sp>
    </p:spTree>
    <p:extLst>
      <p:ext uri="{BB962C8B-B14F-4D97-AF65-F5344CB8AC3E}">
        <p14:creationId xmlns:p14="http://schemas.microsoft.com/office/powerpoint/2010/main" val="217487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altLang="pt-BR" sz="2800" b="1"/>
              <a:t>6. </a:t>
            </a:r>
            <a:r>
              <a:rPr lang="en-ZA" altLang="pt-BR" sz="2800" b="1"/>
              <a:t>National Network of Seismographic Stations of Mozambique</a:t>
            </a:r>
            <a:endParaRPr lang="en-US" altLang="pt-BR" sz="2800" b="1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990600"/>
            <a:ext cx="4038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PT" altLang="pt-BR" sz="2000"/>
              <a:t>	</a:t>
            </a:r>
            <a:r>
              <a:rPr lang="en-ZA" altLang="en-US" sz="2000"/>
              <a:t>The National Network of Seismographic Stations, is currently constituted by 10 (ten) seismographic stations.</a:t>
            </a:r>
            <a:br>
              <a:rPr lang="en-ZA" altLang="en-US" sz="2000"/>
            </a:br>
            <a:r>
              <a:rPr lang="en-ZA" altLang="en-US" sz="2000"/>
              <a:t>Being 3 (three) of broadband and 6 (six) of short period.</a:t>
            </a:r>
            <a:br>
              <a:rPr lang="en-ZA" altLang="en-US" sz="2000"/>
            </a:br>
            <a:r>
              <a:rPr lang="en-ZA" altLang="en-US" sz="2000"/>
              <a:t>     Broadband namely: Changalane, Tete and Mueda.</a:t>
            </a:r>
            <a:br>
              <a:rPr lang="en-ZA" altLang="en-US" sz="2000"/>
            </a:br>
            <a:r>
              <a:rPr lang="en-ZA" altLang="en-US" sz="2000"/>
              <a:t>     Short period namely are: Nampula, Niassa, Mocuba, Manica, Chibotana and Mapinhane.</a:t>
            </a:r>
          </a:p>
          <a:p>
            <a:pPr eaLnBrk="1" hangingPunct="1">
              <a:buFontTx/>
              <a:buNone/>
            </a:pPr>
            <a:r>
              <a:rPr lang="en-ZA" altLang="pt-BR" sz="2000"/>
              <a:t>    Of the total of 10 (Ten) stations; Only 2 (two) are in operation; And the remaining 8 (eight) are stopped, for various reasons, and work is in progress to replace the remaining stations.</a:t>
            </a:r>
            <a:endParaRPr lang="en-US" altLang="pt-BR" sz="2000"/>
          </a:p>
          <a:p>
            <a:pPr eaLnBrk="1" hangingPunct="1">
              <a:buFontTx/>
              <a:buNone/>
            </a:pPr>
            <a:endParaRPr lang="en-US" altLang="pt-BR" sz="2000" b="1">
              <a:solidFill>
                <a:srgbClr val="00B050"/>
              </a:solidFill>
            </a:endParaRP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914400"/>
            <a:ext cx="4343400" cy="5486400"/>
          </a:xfrm>
          <a:noFill/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434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ZA" altLang="pt-BR" sz="2400"/>
              <a:t>We use the following equipment:</a:t>
            </a:r>
          </a:p>
          <a:p>
            <a:pPr algn="just" eaLnBrk="1" hangingPunct="1"/>
            <a:r>
              <a:rPr lang="en-ZA" altLang="pt-BR" sz="2400"/>
              <a:t>Reftek 130B and JetBox 8150 (Industrial Communication Computer), as data loggers;</a:t>
            </a:r>
          </a:p>
          <a:p>
            <a:pPr algn="just" eaLnBrk="1" hangingPunct="1"/>
            <a:r>
              <a:rPr lang="en-ZA" altLang="pt-BR" sz="2400"/>
              <a:t>Sensors L-4-3-D short period and Nanometric Broadband.</a:t>
            </a:r>
          </a:p>
          <a:p>
            <a:pPr algn="just" eaLnBrk="1" hangingPunct="1"/>
            <a:r>
              <a:rPr lang="en-ZA" altLang="pt-BR" sz="2400"/>
              <a:t>Two software are used, Linux Opensuse and seiscomp3.</a:t>
            </a:r>
          </a:p>
          <a:p>
            <a:pPr algn="just" eaLnBrk="1" hangingPunct="1"/>
            <a:r>
              <a:rPr lang="en-ZA" altLang="pt-BR" sz="2400"/>
              <a:t>On the server is installed Linux opensuse and Seiscomp3, and in some stations.</a:t>
            </a:r>
          </a:p>
          <a:p>
            <a:pPr algn="just" eaLnBrk="1" hangingPunct="1"/>
            <a:r>
              <a:rPr lang="en-ZA" altLang="pt-BR" sz="2400"/>
              <a:t>All the data of the stations are sent in real time to the data server, in the center of analysis and data processing; Using VPN transmission.</a:t>
            </a: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36986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613</Words>
  <Application>Microsoft Macintosh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Tahoma</vt:lpstr>
      <vt:lpstr>Times New Roman</vt:lpstr>
      <vt:lpstr>Arial</vt:lpstr>
      <vt:lpstr>Office Theme</vt:lpstr>
      <vt:lpstr>SUMMARY OF SEISMIC NETWORK IN MOZAMBIQUE</vt:lpstr>
      <vt:lpstr>SUMMARY OF SEISMIC NETWORK IN MOZAMBIQUE</vt:lpstr>
      <vt:lpstr>1. History of Seismology in Mozambique</vt:lpstr>
      <vt:lpstr> 1. Historical data on earthquakes in Mozambique  </vt:lpstr>
      <vt:lpstr>2. Occurrence of earthquakes between 2006 and 2017</vt:lpstr>
      <vt:lpstr>3. Seismic Activity in Mozambique</vt:lpstr>
      <vt:lpstr>        CURRENT STAGE OF THE SEISMIC NETWORK IN MOZAMBIQUE</vt:lpstr>
      <vt:lpstr>6. National Network of Seismographic Stations of Mozambique</vt:lpstr>
      <vt:lpstr>PowerPoint Presentation</vt:lpstr>
      <vt:lpstr>7. Characterization of Seismographic Stations</vt:lpstr>
      <vt:lpstr>PowerPoint Presentation</vt:lpstr>
      <vt:lpstr>8. Expansion of the National Network of Seismographic Stations</vt:lpstr>
      <vt:lpstr>5. Objectives of Seismic Monitoring in Mozambique</vt:lpstr>
      <vt:lpstr>9. House for Seismographic Station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SEISMIC NETWORK IN MOZAMBIQUE</dc:title>
  <dc:creator>user</dc:creator>
  <cp:lastModifiedBy>Gale Cox</cp:lastModifiedBy>
  <cp:revision>9</cp:revision>
  <dcterms:created xsi:type="dcterms:W3CDTF">2017-07-07T12:38:14Z</dcterms:created>
  <dcterms:modified xsi:type="dcterms:W3CDTF">2017-07-11T21:24:12Z</dcterms:modified>
</cp:coreProperties>
</file>