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70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714A-F8EC-FA4C-B30F-E514EE69B885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7AB14-652F-884C-93B9-F74E60ED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2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eiscomp3.o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dsn.org/forms/membership_form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dsn.org/networks/reques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.iris.edu/fdsnws/station/1/" TargetMode="External"/><Relationship Id="rId4" Type="http://schemas.openxmlformats.org/officeDocument/2006/relationships/hyperlink" Target="http://service.iris.edu/fdsnws/station/docs/1/builder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service.iris.edu/fdsnws/station/1/query?net=IU&amp;sta=ANMO&amp;level=station&amp;format=geocsv&amp;includecomments=true&amp;nodata=40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e.iri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750" y="381384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FDSN and International Data Exchange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994632"/>
            <a:ext cx="6480048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WorkshopLogo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98" y="0"/>
            <a:ext cx="304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Federated Centers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9297" y="6400800"/>
            <a:ext cx="7391400" cy="2743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32" y="782592"/>
            <a:ext cx="7589494" cy="56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Federated model in seismology</a:t>
            </a:r>
          </a:p>
        </p:txBody>
      </p:sp>
      <p:sp>
        <p:nvSpPr>
          <p:cNvPr id="4" name="Oval 3"/>
          <p:cNvSpPr/>
          <p:nvPr/>
        </p:nvSpPr>
        <p:spPr>
          <a:xfrm>
            <a:off x="352202" y="3372305"/>
            <a:ext cx="1141999" cy="113121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Client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52610" y="2311183"/>
            <a:ext cx="7319248" cy="586952"/>
            <a:chOff x="1397756" y="2311183"/>
            <a:chExt cx="7319248" cy="586952"/>
          </a:xfrm>
          <a:effectLst/>
        </p:grpSpPr>
        <p:sp>
          <p:nvSpPr>
            <p:cNvPr id="5" name="Hexagon 4"/>
            <p:cNvSpPr/>
            <p:nvPr/>
          </p:nvSpPr>
          <p:spPr>
            <a:xfrm>
              <a:off x="2491335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DC2</a:t>
              </a: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>
              <a:off x="7959228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 7</a:t>
              </a: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>
              <a:off x="4678493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DC4</a:t>
              </a:r>
              <a:endParaRPr lang="en-US" dirty="0"/>
            </a:p>
          </p:txBody>
        </p:sp>
        <p:sp>
          <p:nvSpPr>
            <p:cNvPr id="8" name="Hexagon 7"/>
            <p:cNvSpPr/>
            <p:nvPr/>
          </p:nvSpPr>
          <p:spPr>
            <a:xfrm>
              <a:off x="1397756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DC1</a:t>
              </a:r>
              <a:endParaRPr lang="en-US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3584914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DC3</a:t>
              </a:r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>
              <a:off x="5772072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 5</a:t>
              </a:r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>
              <a:off x="6865651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 6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52610" y="4811391"/>
            <a:ext cx="7319248" cy="586952"/>
            <a:chOff x="1507464" y="4811391"/>
            <a:chExt cx="7319248" cy="586952"/>
          </a:xfrm>
          <a:effectLst/>
        </p:grpSpPr>
        <p:sp>
          <p:nvSpPr>
            <p:cNvPr id="12" name="Hexagon 11"/>
            <p:cNvSpPr/>
            <p:nvPr/>
          </p:nvSpPr>
          <p:spPr>
            <a:xfrm>
              <a:off x="2601043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8068936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 n</a:t>
              </a: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>
              <a:off x="4788201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1507464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>
              <a:off x="3694622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5881780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6975359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269161" y="3516375"/>
            <a:ext cx="1782373" cy="84307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</a:t>
            </a:r>
          </a:p>
          <a:p>
            <a:pPr algn="ctr"/>
            <a:r>
              <a:rPr lang="en-US" dirty="0" smtClean="0"/>
              <a:t>Catalog Service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2063648" y="2898135"/>
            <a:ext cx="6165293" cy="1951008"/>
            <a:chOff x="2063648" y="2898135"/>
            <a:chExt cx="6165293" cy="1951008"/>
          </a:xfrm>
          <a:effectLst/>
        </p:grpSpPr>
        <p:cxnSp>
          <p:nvCxnSpPr>
            <p:cNvPr id="23" name="Straight Arrow Connector 22"/>
            <p:cNvCxnSpPr>
              <a:stCxn id="21" idx="1"/>
              <a:endCxn id="8" idx="1"/>
            </p:cNvCxnSpPr>
            <p:nvPr/>
          </p:nvCxnSpPr>
          <p:spPr>
            <a:xfrm flipH="1" flipV="1">
              <a:off x="2063648" y="2898135"/>
              <a:ext cx="2205513" cy="10397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1"/>
              <a:endCxn id="5" idx="1"/>
            </p:cNvCxnSpPr>
            <p:nvPr/>
          </p:nvCxnSpPr>
          <p:spPr>
            <a:xfrm flipH="1" flipV="1">
              <a:off x="3157227" y="2898135"/>
              <a:ext cx="1111934" cy="10397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3"/>
              <a:endCxn id="6" idx="2"/>
            </p:cNvCxnSpPr>
            <p:nvPr/>
          </p:nvCxnSpPr>
          <p:spPr>
            <a:xfrm flipV="1">
              <a:off x="6051534" y="2898135"/>
              <a:ext cx="2109286" cy="10397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3"/>
              <a:endCxn id="11" idx="2"/>
            </p:cNvCxnSpPr>
            <p:nvPr/>
          </p:nvCxnSpPr>
          <p:spPr>
            <a:xfrm flipV="1">
              <a:off x="6051534" y="2898135"/>
              <a:ext cx="1015709" cy="10397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1" idx="0"/>
              <a:endCxn id="9" idx="1"/>
            </p:cNvCxnSpPr>
            <p:nvPr/>
          </p:nvCxnSpPr>
          <p:spPr>
            <a:xfrm flipH="1" flipV="1">
              <a:off x="4250806" y="2898135"/>
              <a:ext cx="909542" cy="6182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0"/>
            </p:cNvCxnSpPr>
            <p:nvPr/>
          </p:nvCxnSpPr>
          <p:spPr>
            <a:xfrm flipV="1">
              <a:off x="5160348" y="2898135"/>
              <a:ext cx="0" cy="6182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1" idx="0"/>
              <a:endCxn id="10" idx="2"/>
            </p:cNvCxnSpPr>
            <p:nvPr/>
          </p:nvCxnSpPr>
          <p:spPr>
            <a:xfrm flipV="1">
              <a:off x="5160348" y="2898135"/>
              <a:ext cx="813316" cy="6182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1" idx="2"/>
              <a:endCxn id="16" idx="5"/>
            </p:cNvCxnSpPr>
            <p:nvPr/>
          </p:nvCxnSpPr>
          <p:spPr>
            <a:xfrm flipH="1">
              <a:off x="4250806" y="4359451"/>
              <a:ext cx="909542" cy="4519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1" idx="1"/>
              <a:endCxn id="12" idx="5"/>
            </p:cNvCxnSpPr>
            <p:nvPr/>
          </p:nvCxnSpPr>
          <p:spPr>
            <a:xfrm flipH="1">
              <a:off x="3157227" y="3937913"/>
              <a:ext cx="1111934" cy="8734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1" idx="2"/>
            </p:cNvCxnSpPr>
            <p:nvPr/>
          </p:nvCxnSpPr>
          <p:spPr>
            <a:xfrm>
              <a:off x="5160348" y="4359451"/>
              <a:ext cx="0" cy="4519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1" idx="1"/>
              <a:endCxn id="15" idx="5"/>
            </p:cNvCxnSpPr>
            <p:nvPr/>
          </p:nvCxnSpPr>
          <p:spPr>
            <a:xfrm flipH="1">
              <a:off x="2063648" y="3937913"/>
              <a:ext cx="2205513" cy="8734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1" idx="3"/>
            </p:cNvCxnSpPr>
            <p:nvPr/>
          </p:nvCxnSpPr>
          <p:spPr>
            <a:xfrm>
              <a:off x="6051534" y="3937913"/>
              <a:ext cx="2177407" cy="9112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2"/>
              <a:endCxn id="17" idx="4"/>
            </p:cNvCxnSpPr>
            <p:nvPr/>
          </p:nvCxnSpPr>
          <p:spPr>
            <a:xfrm>
              <a:off x="5160348" y="4359451"/>
              <a:ext cx="813316" cy="4519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1" idx="3"/>
              <a:endCxn id="18" idx="4"/>
            </p:cNvCxnSpPr>
            <p:nvPr/>
          </p:nvCxnSpPr>
          <p:spPr>
            <a:xfrm>
              <a:off x="6051534" y="3937913"/>
              <a:ext cx="1015709" cy="8734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Left-Right Arrow 82"/>
          <p:cNvSpPr/>
          <p:nvPr/>
        </p:nvSpPr>
        <p:spPr>
          <a:xfrm>
            <a:off x="1579588" y="3852539"/>
            <a:ext cx="2401401" cy="192094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1494201" y="2898135"/>
            <a:ext cx="6666619" cy="1913256"/>
            <a:chOff x="1494201" y="2898135"/>
            <a:chExt cx="6666619" cy="1913256"/>
          </a:xfrm>
          <a:effectLst/>
        </p:grpSpPr>
        <p:cxnSp>
          <p:nvCxnSpPr>
            <p:cNvPr id="85" name="Straight Arrow Connector 84"/>
            <p:cNvCxnSpPr>
              <a:stCxn id="4" idx="6"/>
            </p:cNvCxnSpPr>
            <p:nvPr/>
          </p:nvCxnSpPr>
          <p:spPr>
            <a:xfrm flipV="1">
              <a:off x="1494201" y="2898135"/>
              <a:ext cx="1419498" cy="103977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3" idx="3"/>
              <a:endCxn id="14" idx="4"/>
            </p:cNvCxnSpPr>
            <p:nvPr/>
          </p:nvCxnSpPr>
          <p:spPr>
            <a:xfrm>
              <a:off x="1579588" y="3948586"/>
              <a:ext cx="3300497" cy="862805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4" idx="6"/>
              <a:endCxn id="18" idx="4"/>
            </p:cNvCxnSpPr>
            <p:nvPr/>
          </p:nvCxnSpPr>
          <p:spPr>
            <a:xfrm>
              <a:off x="1494201" y="3937913"/>
              <a:ext cx="5573042" cy="87347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3" idx="3"/>
              <a:endCxn id="6" idx="2"/>
            </p:cNvCxnSpPr>
            <p:nvPr/>
          </p:nvCxnSpPr>
          <p:spPr>
            <a:xfrm flipV="1">
              <a:off x="1579588" y="2898135"/>
              <a:ext cx="6581232" cy="1050451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9297" y="6400800"/>
            <a:ext cx="7391400" cy="274320"/>
          </a:xfrm>
        </p:spPr>
        <p:txBody>
          <a:bodyPr/>
          <a:lstStyle/>
          <a:p>
            <a:r>
              <a:rPr lang="mr-IN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83" grpId="0" animBg="1"/>
      <p:bldP spid="8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Reliability of Federated Centers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2146" y="4670311"/>
            <a:ext cx="106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Month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98305" y="2366114"/>
            <a:ext cx="106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2+ years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21949"/>
            <a:ext cx="7396510" cy="2545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8" y="3961530"/>
            <a:ext cx="7402183" cy="26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086" y="94351"/>
            <a:ext cx="8771585" cy="1154097"/>
          </a:xfrm>
        </p:spPr>
        <p:txBody>
          <a:bodyPr>
            <a:noAutofit/>
          </a:bodyPr>
          <a:lstStyle/>
          <a:p>
            <a:r>
              <a:rPr lang="en-US" sz="3600" dirty="0" smtClean="0"/>
              <a:t>SeisComp3: A Solution for Networks Becoming a Federated Data Center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9870" y="1541534"/>
            <a:ext cx="7885214" cy="46207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SeisComp3 was initially developed by Winfried </a:t>
            </a:r>
            <a:r>
              <a:rPr lang="en-US" dirty="0" err="1" smtClean="0"/>
              <a:t>Hanka</a:t>
            </a:r>
            <a:r>
              <a:rPr lang="en-US" dirty="0" smtClean="0"/>
              <a:t> and the GEOFON project within GFZ, Potsdam</a:t>
            </a:r>
          </a:p>
          <a:p>
            <a:r>
              <a:rPr lang="en-US" dirty="0" smtClean="0"/>
              <a:t>Now supported by GEMPA, Potsdam, and other groups</a:t>
            </a:r>
          </a:p>
          <a:p>
            <a:r>
              <a:rPr lang="en-US" dirty="0" smtClean="0"/>
              <a:t>Seiscomp3 releases that support FDSN Web Services</a:t>
            </a:r>
          </a:p>
          <a:p>
            <a:pPr lvl="1"/>
            <a:r>
              <a:rPr lang="en-US" dirty="0" smtClean="0"/>
              <a:t>Seattle version March 25, 2014</a:t>
            </a:r>
          </a:p>
          <a:p>
            <a:pPr lvl="1"/>
            <a:r>
              <a:rPr lang="en-US" dirty="0" smtClean="0"/>
              <a:t>Jakarta version November 28, 2016</a:t>
            </a:r>
          </a:p>
          <a:p>
            <a:pPr lvl="1"/>
            <a:r>
              <a:rPr lang="en-US" dirty="0" smtClean="0"/>
              <a:t>Supported FDSN Web Services</a:t>
            </a:r>
          </a:p>
          <a:p>
            <a:pPr lvl="2"/>
            <a:r>
              <a:rPr lang="en-US" dirty="0" err="1" smtClean="0"/>
              <a:t>Dataselect</a:t>
            </a:r>
            <a:endParaRPr lang="en-US" dirty="0" smtClean="0"/>
          </a:p>
          <a:p>
            <a:pPr lvl="2"/>
            <a:r>
              <a:rPr lang="en-US" dirty="0" smtClean="0"/>
              <a:t>Station</a:t>
            </a:r>
          </a:p>
          <a:p>
            <a:pPr lvl="2"/>
            <a:r>
              <a:rPr lang="en-US" dirty="0" smtClean="0"/>
              <a:t>Event</a:t>
            </a:r>
          </a:p>
          <a:p>
            <a:r>
              <a:rPr lang="en-US" dirty="0" smtClean="0"/>
              <a:t>SeisComp3 is freely available from </a:t>
            </a:r>
          </a:p>
          <a:p>
            <a:pPr lvl="1"/>
            <a:r>
              <a:rPr lang="en-US" dirty="0">
                <a:hlinkClick r:id="rId2"/>
              </a:rPr>
              <a:t>https://www.seiscomp3.</a:t>
            </a:r>
            <a:r>
              <a:rPr lang="en-US" dirty="0" smtClean="0">
                <a:hlinkClick r:id="rId2"/>
              </a:rPr>
              <a:t>org</a:t>
            </a:r>
            <a:endParaRPr lang="en-US" dirty="0" smtClean="0"/>
          </a:p>
          <a:p>
            <a:pPr lvl="1"/>
            <a:r>
              <a:rPr lang="en-US" dirty="0" smtClean="0"/>
              <a:t>Requires licensing</a:t>
            </a:r>
          </a:p>
        </p:txBody>
      </p:sp>
    </p:spTree>
    <p:extLst>
      <p:ext uri="{BB962C8B-B14F-4D97-AF65-F5344CB8AC3E}">
        <p14:creationId xmlns:p14="http://schemas.microsoft.com/office/powerpoint/2010/main" val="28987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Workshop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967860" cy="4525963"/>
          </a:xfrm>
        </p:spPr>
        <p:txBody>
          <a:bodyPr/>
          <a:lstStyle/>
          <a:p>
            <a:r>
              <a:rPr lang="en-US" dirty="0" smtClean="0"/>
              <a:t>Use the knowledge you gain in this workshop to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Install SeisComp3 to manage your network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Activate FDSN Web Services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Become part of the Federated Data Center System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Share your data with neighboring networks and the international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9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FDSN?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61" y="1600200"/>
            <a:ext cx="872431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FDSN is an International organization that has commission status within IASPEI</a:t>
            </a:r>
          </a:p>
          <a:p>
            <a:r>
              <a:rPr lang="en-US" dirty="0" smtClean="0"/>
              <a:t>It is the standards body that created the SEED format</a:t>
            </a:r>
          </a:p>
          <a:p>
            <a:r>
              <a:rPr lang="en-US" dirty="0" smtClean="0"/>
              <a:t>FDSN Executive Committee</a:t>
            </a:r>
          </a:p>
          <a:p>
            <a:pPr lvl="1"/>
            <a:r>
              <a:rPr lang="en-US" sz="2200" dirty="0"/>
              <a:t>Chair of the FDSN - Sergio </a:t>
            </a:r>
            <a:r>
              <a:rPr lang="en-US" sz="2200" dirty="0" err="1"/>
              <a:t>Barrientos</a:t>
            </a:r>
            <a:r>
              <a:rPr lang="en-US" sz="2200" dirty="0"/>
              <a:t>, Chile</a:t>
            </a:r>
          </a:p>
          <a:p>
            <a:pPr lvl="1"/>
            <a:r>
              <a:rPr lang="en-US" sz="2200" dirty="0"/>
              <a:t>Secretary - Michelle </a:t>
            </a:r>
            <a:r>
              <a:rPr lang="en-US" sz="2200" dirty="0" err="1"/>
              <a:t>Grobbelaer</a:t>
            </a:r>
            <a:r>
              <a:rPr lang="en-US" sz="2200" dirty="0"/>
              <a:t>, S. Africa </a:t>
            </a:r>
          </a:p>
          <a:p>
            <a:pPr lvl="1"/>
            <a:r>
              <a:rPr lang="en-US" sz="2200" dirty="0" smtClean="0"/>
              <a:t>WG I Station Siting and Instrumentation - Wen-</a:t>
            </a:r>
            <a:r>
              <a:rPr lang="en-US" sz="2200" dirty="0" err="1" smtClean="0"/>
              <a:t>Tzong</a:t>
            </a:r>
            <a:r>
              <a:rPr lang="en-US" sz="2200" dirty="0" smtClean="0"/>
              <a:t> Liang, Taiwan</a:t>
            </a:r>
          </a:p>
          <a:p>
            <a:pPr lvl="1"/>
            <a:r>
              <a:rPr lang="en-US" sz="2200" dirty="0" smtClean="0"/>
              <a:t>WG II Data Exchange - John Clinton, Switzerland</a:t>
            </a:r>
          </a:p>
          <a:p>
            <a:pPr lvl="1"/>
            <a:r>
              <a:rPr lang="en-US" sz="2200" dirty="0" smtClean="0"/>
              <a:t>WG III Coordination of Products Tools and Services - Tim Ahern, USA</a:t>
            </a:r>
          </a:p>
          <a:p>
            <a:pPr lvl="1"/>
            <a:r>
              <a:rPr lang="en-US" sz="2200" dirty="0" smtClean="0"/>
              <a:t>WG IV CTBT Issues - </a:t>
            </a:r>
            <a:r>
              <a:rPr lang="en-US" sz="2200" dirty="0" err="1" smtClean="0"/>
              <a:t>Istvan</a:t>
            </a:r>
            <a:r>
              <a:rPr lang="en-US" sz="2200" dirty="0" smtClean="0"/>
              <a:t> </a:t>
            </a:r>
            <a:r>
              <a:rPr lang="en-US" sz="2200" dirty="0" err="1" smtClean="0"/>
              <a:t>Bondar</a:t>
            </a:r>
            <a:r>
              <a:rPr lang="en-US" sz="2200" dirty="0" smtClean="0"/>
              <a:t>, Hungary</a:t>
            </a:r>
          </a:p>
          <a:p>
            <a:pPr lvl="1"/>
            <a:r>
              <a:rPr lang="en-US" sz="2200" dirty="0" smtClean="0"/>
              <a:t>Portable Instruments - Bruce </a:t>
            </a:r>
            <a:r>
              <a:rPr lang="en-US" sz="2200" dirty="0" err="1" smtClean="0"/>
              <a:t>Beaudoin</a:t>
            </a:r>
            <a:r>
              <a:rPr lang="en-US" sz="2200" dirty="0" smtClean="0"/>
              <a:t>, USA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386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FDSN acts like an NGO and has no direct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FDSN activities are undertaken by its members using resources they have at their disposal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FDSN Membership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16" y="1417638"/>
            <a:ext cx="6404062" cy="4273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6684" y="5836966"/>
            <a:ext cx="527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98 Institutions in 72 countries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78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Africa is underrepresented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6756" cy="4525963"/>
          </a:xfrm>
        </p:spPr>
        <p:txBody>
          <a:bodyPr/>
          <a:lstStyle/>
          <a:p>
            <a:r>
              <a:rPr lang="en-US" dirty="0" smtClean="0"/>
              <a:t>We encourage you to join the FDSN</a:t>
            </a:r>
          </a:p>
          <a:p>
            <a:pPr lvl="1"/>
            <a:r>
              <a:rPr lang="en-US" dirty="0" smtClean="0"/>
              <a:t>No cost and you become part of the primary global organization in seismology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Join at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www.fdsn.org</a:t>
            </a:r>
            <a:r>
              <a:rPr lang="en-US" dirty="0">
                <a:hlinkClick r:id="rId2"/>
              </a:rPr>
              <a:t>/forms/</a:t>
            </a:r>
            <a:r>
              <a:rPr lang="en-US" dirty="0" err="1">
                <a:hlinkClick r:id="rId2"/>
              </a:rPr>
              <a:t>membership_form.htm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37" y="274638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Register your network or temporary deployments with the FDSN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behalf of the FDSN, IRIS assigns unique </a:t>
            </a:r>
          </a:p>
          <a:p>
            <a:pPr lvl="1"/>
            <a:r>
              <a:rPr lang="en-US" dirty="0" smtClean="0"/>
              <a:t>network codes</a:t>
            </a:r>
          </a:p>
          <a:p>
            <a:pPr lvl="2"/>
            <a:r>
              <a:rPr lang="en-US" dirty="0" smtClean="0"/>
              <a:t>Permanent networks</a:t>
            </a:r>
          </a:p>
          <a:p>
            <a:pPr lvl="2"/>
            <a:r>
              <a:rPr lang="en-US" dirty="0" smtClean="0"/>
              <a:t>Temporary Networks</a:t>
            </a:r>
          </a:p>
          <a:p>
            <a:pPr lvl="3"/>
            <a:r>
              <a:rPr lang="en-US" dirty="0" smtClean="0"/>
              <a:t>Start with X, Y, Z or a number 1-9 and assigned for specific years</a:t>
            </a:r>
          </a:p>
          <a:p>
            <a:pPr lvl="1"/>
            <a:r>
              <a:rPr lang="en-US" dirty="0" smtClean="0"/>
              <a:t>Digital Object Identifiers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www.fdsn.org</a:t>
            </a:r>
            <a:r>
              <a:rPr lang="en-US" dirty="0">
                <a:hlinkClick r:id="rId2"/>
              </a:rPr>
              <a:t>/networks/request/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59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FDSN Products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FDSN Web Site</a:t>
            </a:r>
          </a:p>
          <a:p>
            <a:r>
              <a:rPr lang="en-US" dirty="0" smtClean="0"/>
              <a:t>Support for the SeisComp3 System</a:t>
            </a:r>
          </a:p>
          <a:p>
            <a:r>
              <a:rPr lang="en-US" dirty="0" smtClean="0"/>
              <a:t>SEED Manual and format</a:t>
            </a:r>
          </a:p>
          <a:p>
            <a:r>
              <a:rPr lang="en-US" dirty="0" smtClean="0"/>
              <a:t>FDSN Station Book</a:t>
            </a:r>
          </a:p>
          <a:p>
            <a:r>
              <a:rPr lang="en-US" dirty="0" smtClean="0"/>
              <a:t>Assignment of Network Codes and DOIs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Definition of standardized FDSN Services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Federated Data Centers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FDSN: 2 ways for African Networks to Participate Directly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FDSN Web services </a:t>
            </a:r>
          </a:p>
          <a:p>
            <a:pPr lvl="1"/>
            <a:r>
              <a:rPr lang="en-US" dirty="0" err="1" smtClean="0"/>
              <a:t>dataselect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timeseries</a:t>
            </a:r>
            <a:r>
              <a:rPr lang="en-US" dirty="0" smtClean="0"/>
              <a:t> data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tation </a:t>
            </a:r>
            <a:r>
              <a:rPr lang="mr-IN" dirty="0" smtClean="0"/>
              <a:t>–</a:t>
            </a:r>
            <a:r>
              <a:rPr lang="en-US" dirty="0" smtClean="0"/>
              <a:t> metadata describing seismic stations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vent </a:t>
            </a:r>
            <a:r>
              <a:rPr lang="mr-IN" dirty="0" smtClean="0"/>
              <a:t>–</a:t>
            </a:r>
            <a:r>
              <a:rPr lang="en-US" dirty="0" smtClean="0"/>
              <a:t> earthquake catalogs</a:t>
            </a:r>
          </a:p>
          <a:p>
            <a:r>
              <a:rPr lang="en-US" dirty="0" smtClean="0"/>
              <a:t>Federation of Data Centers</a:t>
            </a:r>
          </a:p>
          <a:p>
            <a:pPr lvl="1"/>
            <a:r>
              <a:rPr lang="en-US" dirty="0" smtClean="0"/>
              <a:t>Highly leverages the standard services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9297" y="6400800"/>
            <a:ext cx="7391400" cy="2743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using the FDSN Station Web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0708" y="1444015"/>
            <a:ext cx="757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Link to IRIS Services</a:t>
            </a:r>
            <a:r>
              <a:rPr lang="en-US" dirty="0" smtClean="0"/>
              <a:t> and to </a:t>
            </a:r>
            <a:r>
              <a:rPr lang="en-US" dirty="0" smtClean="0">
                <a:hlinkClick r:id="rId3"/>
              </a:rPr>
              <a:t>FDSN Station Service </a:t>
            </a:r>
            <a:r>
              <a:rPr lang="en-US" dirty="0" smtClean="0"/>
              <a:t> &amp; </a:t>
            </a:r>
            <a:r>
              <a:rPr lang="en-US" dirty="0" smtClean="0">
                <a:hlinkClick r:id="rId4"/>
              </a:rPr>
              <a:t>URL Builder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08" y="4731322"/>
            <a:ext cx="7282582" cy="1603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4877" y="3127105"/>
            <a:ext cx="592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service.iris.edu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/station/docs/1/builder/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4877" y="2587672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service.iris.edu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/station/1/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4877" y="2048239"/>
            <a:ext cx="230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service.iris.edu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586" y="3666538"/>
            <a:ext cx="9074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err="1">
                <a:hlinkClick r:id="rId6"/>
              </a:rPr>
              <a:t>service.iris.edu</a:t>
            </a:r>
            <a:r>
              <a:rPr lang="en-US" dirty="0">
                <a:hlinkClick r:id="rId6"/>
              </a:rPr>
              <a:t>/</a:t>
            </a:r>
            <a:r>
              <a:rPr lang="en-US" dirty="0" err="1">
                <a:hlinkClick r:id="rId6"/>
              </a:rPr>
              <a:t>fdsnws</a:t>
            </a:r>
            <a:r>
              <a:rPr lang="en-US" dirty="0">
                <a:hlinkClick r:id="rId6"/>
              </a:rPr>
              <a:t>/station/1/</a:t>
            </a:r>
            <a:r>
              <a:rPr lang="en-US" dirty="0" err="1">
                <a:hlinkClick r:id="rId6"/>
              </a:rPr>
              <a:t>query?net</a:t>
            </a:r>
            <a:r>
              <a:rPr lang="en-US" dirty="0">
                <a:hlinkClick r:id="rId6"/>
              </a:rPr>
              <a:t>=</a:t>
            </a:r>
            <a:r>
              <a:rPr lang="en-US" dirty="0" err="1">
                <a:hlinkClick r:id="rId6"/>
              </a:rPr>
              <a:t>IU&amp;sta</a:t>
            </a:r>
            <a:r>
              <a:rPr lang="en-US" dirty="0">
                <a:hlinkClick r:id="rId6"/>
              </a:rPr>
              <a:t>=</a:t>
            </a:r>
            <a:r>
              <a:rPr lang="en-US" dirty="0" err="1">
                <a:hlinkClick r:id="rId6"/>
              </a:rPr>
              <a:t>ANMO&amp;level</a:t>
            </a:r>
            <a:r>
              <a:rPr lang="en-US" dirty="0">
                <a:hlinkClick r:id="rId6"/>
              </a:rPr>
              <a:t>=</a:t>
            </a:r>
            <a:r>
              <a:rPr lang="en-US" dirty="0" err="1">
                <a:hlinkClick r:id="rId6"/>
              </a:rPr>
              <a:t>station&amp;format</a:t>
            </a:r>
            <a:r>
              <a:rPr lang="en-US" dirty="0">
                <a:hlinkClick r:id="rId6"/>
              </a:rPr>
              <a:t>=</a:t>
            </a:r>
            <a:r>
              <a:rPr lang="en-US" dirty="0" err="1">
                <a:hlinkClick r:id="rId6"/>
              </a:rPr>
              <a:t>geocsv&amp;includecomments</a:t>
            </a:r>
            <a:r>
              <a:rPr lang="en-US" dirty="0">
                <a:hlinkClick r:id="rId6"/>
              </a:rPr>
              <a:t>=</a:t>
            </a:r>
            <a:r>
              <a:rPr lang="en-US" dirty="0" err="1">
                <a:hlinkClick r:id="rId6"/>
              </a:rPr>
              <a:t>true&amp;nodata</a:t>
            </a:r>
            <a:r>
              <a:rPr lang="en-US" dirty="0">
                <a:hlinkClick r:id="rId6"/>
              </a:rPr>
              <a:t>=404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705</TotalTime>
  <Words>458</Words>
  <Application>Microsoft Macintosh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Franklin Gothic Book</vt:lpstr>
      <vt:lpstr>Mangal</vt:lpstr>
      <vt:lpstr>Wingdings 2</vt:lpstr>
      <vt:lpstr>Arial</vt:lpstr>
      <vt:lpstr>Technic</vt:lpstr>
      <vt:lpstr>The FDSN and International Data Exchange </vt:lpstr>
      <vt:lpstr>What is the FDSN?</vt:lpstr>
      <vt:lpstr>FDSN acts like an NGO and has no direct funding</vt:lpstr>
      <vt:lpstr>FDSN Membership</vt:lpstr>
      <vt:lpstr>Africa is underrepresented</vt:lpstr>
      <vt:lpstr>Register your network or temporary deployments with the FDSN</vt:lpstr>
      <vt:lpstr>FDSN Products and Activities</vt:lpstr>
      <vt:lpstr>FDSN: 2 ways for African Networks to Participate Directly</vt:lpstr>
      <vt:lpstr>An example of using the FDSN Station Web Service</vt:lpstr>
      <vt:lpstr>Federated Centers </vt:lpstr>
      <vt:lpstr>A Federated model in seismology</vt:lpstr>
      <vt:lpstr>Reliability of Federated Centers</vt:lpstr>
      <vt:lpstr>SeisComp3: A Solution for Networks Becoming a Federated Data Center</vt:lpstr>
      <vt:lpstr>A Workshop Goal</vt:lpstr>
    </vt:vector>
  </TitlesOfParts>
  <Company>IRIS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Data from Seismic networks </dc:title>
  <dc:creator>Tim Ahern</dc:creator>
  <cp:lastModifiedBy>Gale Cox</cp:lastModifiedBy>
  <cp:revision>50</cp:revision>
  <dcterms:created xsi:type="dcterms:W3CDTF">2017-08-05T04:19:26Z</dcterms:created>
  <dcterms:modified xsi:type="dcterms:W3CDTF">2017-08-10T17:51:42Z</dcterms:modified>
</cp:coreProperties>
</file>