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74" r:id="rId4"/>
    <p:sldId id="261" r:id="rId5"/>
    <p:sldId id="258" r:id="rId6"/>
    <p:sldId id="259" r:id="rId7"/>
    <p:sldId id="260" r:id="rId8"/>
    <p:sldId id="262" r:id="rId9"/>
    <p:sldId id="265" r:id="rId10"/>
    <p:sldId id="270" r:id="rId11"/>
    <p:sldId id="267" r:id="rId12"/>
    <p:sldId id="268" r:id="rId13"/>
    <p:sldId id="269" r:id="rId14"/>
    <p:sldId id="271" r:id="rId15"/>
    <p:sldId id="272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03" autoAdjust="0"/>
    <p:restoredTop sz="94729"/>
  </p:normalViewPr>
  <p:slideViewPr>
    <p:cSldViewPr snapToGrid="0" snapToObjects="1">
      <p:cViewPr varScale="1">
        <p:scale>
          <a:sx n="97" d="100"/>
          <a:sy n="97" d="100"/>
        </p:scale>
        <p:origin x="-316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7E326-5406-D249-8254-7BE5DA9CFBAA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2503C5-4167-1344-9570-F064468E0B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7612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4714A-F8EC-FA4C-B30F-E514EE69B885}" type="datetimeFigureOut">
              <a:rPr lang="en-US" smtClean="0"/>
              <a:t>10/16/17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7AB14-652F-884C-93B9-F74E60ED0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8226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B3EC2-940D-3440-A701-FDEDB3F7839C}" type="datetime1">
              <a:rPr lang="en-US" smtClean="0"/>
              <a:t>10/16/17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6F12B-AF10-5D4C-BAE8-1C225C9540C6}" type="datetime1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88C2A-9A82-4249-9E7E-6DDFE3E2FC5A}" type="datetime1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C8900-2C25-F943-A66B-2B9073FD9CCE}" type="datetime1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689E0-875E-C046-9970-B6C82601A763}" type="datetime1">
              <a:rPr lang="en-US" smtClean="0"/>
              <a:t>10/16/17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9886D-192B-5546-A126-53243138AF8F}" type="datetime1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D7A29-537F-164A-A269-6E5959DF648B}" type="datetime1">
              <a:rPr lang="en-US" smtClean="0"/>
              <a:t>10/16/17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FA588-A877-F34E-9154-0A29BF86BA19}" type="datetime1">
              <a:rPr lang="en-US" smtClean="0"/>
              <a:t>10/16/17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2CE03-82F9-9240-B6FF-6DB6691D8989}" type="datetime1">
              <a:rPr lang="en-US" smtClean="0"/>
              <a:t>10/16/17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013E-1A5D-DC4F-9868-DCB1B181C750}" type="datetime1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79A0884-DDFE-8B47-BBCA-45BE75BE58E3}" type="datetime1">
              <a:rPr lang="en-US" smtClean="0"/>
              <a:t>10/16/17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F89D19-6041-A04C-A275-EA16EAD5F94C}" type="datetime1">
              <a:rPr lang="en-US" smtClean="0"/>
              <a:t>10/16/17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Training in Network Management Systems and Analytical Tools for Seismology*”*. The Republican Seismic &gt; Survey Center (RSSC) of the Azerbaijan National Academy of Sciences and &gt; STCU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91E8DCA-6428-7046-A73E-C4E1CAB48886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service.iris.edu/fdsnws/station/1/" TargetMode="External"/><Relationship Id="rId4" Type="http://schemas.openxmlformats.org/officeDocument/2006/relationships/hyperlink" Target="http://service.iris.edu/fdsnws/station/docs/1/builder/" TargetMode="External"/><Relationship Id="rId5" Type="http://schemas.openxmlformats.org/officeDocument/2006/relationships/image" Target="../media/image3.png"/><Relationship Id="rId6" Type="http://schemas.openxmlformats.org/officeDocument/2006/relationships/hyperlink" Target="http://service.iris.edu/fdsnws/station/1/query?net=IU&amp;sta=ANMO&amp;level=station&amp;format=geocsv&amp;includecomments=true&amp;nodata=40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ervice.iris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seiscomp3.or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sn.org/forms/membership_form.htm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fdsn.org/networks/request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7940" y="3813840"/>
            <a:ext cx="6480048" cy="2301240"/>
          </a:xfrm>
        </p:spPr>
        <p:txBody>
          <a:bodyPr>
            <a:normAutofit/>
          </a:bodyPr>
          <a:lstStyle/>
          <a:p>
            <a:r>
              <a:rPr lang="en-US" dirty="0"/>
              <a:t>The FDSN and International Data Exchange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612" y="1918643"/>
            <a:ext cx="6480048" cy="1752600"/>
          </a:xfrm>
        </p:spPr>
        <p:txBody>
          <a:bodyPr/>
          <a:lstStyle/>
          <a:p>
            <a:r>
              <a:rPr lang="en-US" dirty="0" smtClean="0"/>
              <a:t>Dr. Tim Ahern</a:t>
            </a:r>
          </a:p>
          <a:p>
            <a:r>
              <a:rPr lang="en-US" dirty="0" smtClean="0"/>
              <a:t>Director of Data Services</a:t>
            </a:r>
          </a:p>
          <a:p>
            <a:r>
              <a:rPr lang="en-US" dirty="0" smtClean="0"/>
              <a:t>IRIS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04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9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example of using the FDSN Station Web Service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30708" y="1444015"/>
            <a:ext cx="757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Link to IRIS Services</a:t>
            </a:r>
            <a:r>
              <a:rPr lang="en-US" dirty="0" smtClean="0"/>
              <a:t> and to </a:t>
            </a:r>
            <a:r>
              <a:rPr lang="en-US" dirty="0" smtClean="0">
                <a:hlinkClick r:id="rId3"/>
              </a:rPr>
              <a:t>FDSN Station Service </a:t>
            </a:r>
            <a:r>
              <a:rPr lang="en-US" dirty="0" smtClean="0"/>
              <a:t> &amp; </a:t>
            </a:r>
            <a:r>
              <a:rPr lang="en-US" dirty="0" smtClean="0">
                <a:hlinkClick r:id="rId4"/>
              </a:rPr>
              <a:t>URL Builder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0708" y="4731322"/>
            <a:ext cx="7282582" cy="160390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424877" y="3127105"/>
            <a:ext cx="5927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/station/docs/1/builder/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4877" y="2587672"/>
            <a:ext cx="4095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service.iris.edu</a:t>
            </a:r>
            <a:r>
              <a:rPr lang="en-US" dirty="0"/>
              <a:t>/</a:t>
            </a:r>
            <a:r>
              <a:rPr lang="en-US" dirty="0" err="1"/>
              <a:t>fdsnws</a:t>
            </a:r>
            <a:r>
              <a:rPr lang="en-US" dirty="0"/>
              <a:t>/station/1/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877" y="2048239"/>
            <a:ext cx="2301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service.iris.edu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9586" y="3666538"/>
            <a:ext cx="90744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</a:t>
            </a:r>
            <a:r>
              <a:rPr lang="en-US" dirty="0" err="1">
                <a:hlinkClick r:id="rId6"/>
              </a:rPr>
              <a:t>service.iris.edu</a:t>
            </a:r>
            <a:r>
              <a:rPr lang="en-US" dirty="0">
                <a:hlinkClick r:id="rId6"/>
              </a:rPr>
              <a:t>/</a:t>
            </a:r>
            <a:r>
              <a:rPr lang="en-US" dirty="0" err="1">
                <a:hlinkClick r:id="rId6"/>
              </a:rPr>
              <a:t>fdsnws</a:t>
            </a:r>
            <a:r>
              <a:rPr lang="en-US" dirty="0">
                <a:hlinkClick r:id="rId6"/>
              </a:rPr>
              <a:t>/station/1/</a:t>
            </a:r>
            <a:r>
              <a:rPr lang="en-US" dirty="0" err="1">
                <a:hlinkClick r:id="rId6"/>
              </a:rPr>
              <a:t>query?net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IU&amp;sta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ANMO&amp;level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station&amp;format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geocsv&amp;includecomments</a:t>
            </a:r>
            <a:r>
              <a:rPr lang="en-US" dirty="0">
                <a:hlinkClick r:id="rId6"/>
              </a:rPr>
              <a:t>=</a:t>
            </a:r>
            <a:r>
              <a:rPr lang="en-US" dirty="0" err="1">
                <a:hlinkClick r:id="rId6"/>
              </a:rPr>
              <a:t>true&amp;nodata</a:t>
            </a:r>
            <a:r>
              <a:rPr lang="en-US" dirty="0">
                <a:hlinkClick r:id="rId6"/>
              </a:rPr>
              <a:t>=404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77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Federated Centers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31" y="854916"/>
            <a:ext cx="7645840" cy="570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27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Federated model in seismology</a:t>
            </a:r>
          </a:p>
        </p:txBody>
      </p:sp>
      <p:sp>
        <p:nvSpPr>
          <p:cNvPr id="4" name="Oval 3"/>
          <p:cNvSpPr/>
          <p:nvPr/>
        </p:nvSpPr>
        <p:spPr>
          <a:xfrm>
            <a:off x="352202" y="3372305"/>
            <a:ext cx="1141999" cy="1131216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Client</a:t>
            </a:r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452610" y="2311183"/>
            <a:ext cx="7319248" cy="586952"/>
            <a:chOff x="1397756" y="2311183"/>
            <a:chExt cx="7319248" cy="586952"/>
          </a:xfrm>
          <a:effectLst/>
        </p:grpSpPr>
        <p:sp>
          <p:nvSpPr>
            <p:cNvPr id="5" name="Hexagon 4"/>
            <p:cNvSpPr/>
            <p:nvPr/>
          </p:nvSpPr>
          <p:spPr>
            <a:xfrm>
              <a:off x="2491335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DC2</a:t>
              </a:r>
              <a:endParaRPr lang="en-US" dirty="0"/>
            </a:p>
          </p:txBody>
        </p:sp>
        <p:sp>
          <p:nvSpPr>
            <p:cNvPr id="6" name="Hexagon 5"/>
            <p:cNvSpPr/>
            <p:nvPr/>
          </p:nvSpPr>
          <p:spPr>
            <a:xfrm>
              <a:off x="7959228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7</a:t>
              </a:r>
              <a:endParaRPr lang="en-US" dirty="0"/>
            </a:p>
          </p:txBody>
        </p:sp>
        <p:sp>
          <p:nvSpPr>
            <p:cNvPr id="7" name="Hexagon 6"/>
            <p:cNvSpPr/>
            <p:nvPr/>
          </p:nvSpPr>
          <p:spPr>
            <a:xfrm>
              <a:off x="4678493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DC4</a:t>
              </a:r>
              <a:endParaRPr lang="en-US" dirty="0"/>
            </a:p>
          </p:txBody>
        </p:sp>
        <p:sp>
          <p:nvSpPr>
            <p:cNvPr id="8" name="Hexagon 7"/>
            <p:cNvSpPr/>
            <p:nvPr/>
          </p:nvSpPr>
          <p:spPr>
            <a:xfrm>
              <a:off x="1397756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DC1</a:t>
              </a:r>
              <a:endParaRPr lang="en-US" dirty="0"/>
            </a:p>
          </p:txBody>
        </p:sp>
        <p:sp>
          <p:nvSpPr>
            <p:cNvPr id="9" name="Hexagon 8"/>
            <p:cNvSpPr/>
            <p:nvPr/>
          </p:nvSpPr>
          <p:spPr>
            <a:xfrm>
              <a:off x="3584914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DC3</a:t>
              </a:r>
              <a:endParaRPr lang="en-US" dirty="0"/>
            </a:p>
          </p:txBody>
        </p:sp>
        <p:sp>
          <p:nvSpPr>
            <p:cNvPr id="10" name="Hexagon 9"/>
            <p:cNvSpPr/>
            <p:nvPr/>
          </p:nvSpPr>
          <p:spPr>
            <a:xfrm>
              <a:off x="5772072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5</a:t>
              </a:r>
              <a:endParaRPr lang="en-US" dirty="0"/>
            </a:p>
          </p:txBody>
        </p:sp>
        <p:sp>
          <p:nvSpPr>
            <p:cNvPr id="11" name="Hexagon 10"/>
            <p:cNvSpPr/>
            <p:nvPr/>
          </p:nvSpPr>
          <p:spPr>
            <a:xfrm>
              <a:off x="6865651" y="2311183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6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452610" y="4811391"/>
            <a:ext cx="7319248" cy="586952"/>
            <a:chOff x="1507464" y="4811391"/>
            <a:chExt cx="7319248" cy="586952"/>
          </a:xfrm>
          <a:effectLst/>
        </p:grpSpPr>
        <p:sp>
          <p:nvSpPr>
            <p:cNvPr id="12" name="Hexagon 11"/>
            <p:cNvSpPr/>
            <p:nvPr/>
          </p:nvSpPr>
          <p:spPr>
            <a:xfrm>
              <a:off x="2601043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>
              <a:off x="8068936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DC n</a:t>
              </a:r>
              <a:endParaRPr lang="en-US" dirty="0"/>
            </a:p>
          </p:txBody>
        </p:sp>
        <p:sp>
          <p:nvSpPr>
            <p:cNvPr id="14" name="Hexagon 13"/>
            <p:cNvSpPr/>
            <p:nvPr/>
          </p:nvSpPr>
          <p:spPr>
            <a:xfrm>
              <a:off x="4788201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>
              <a:off x="1507464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>
              <a:off x="3694622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>
              <a:off x="5881780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6975359" y="4811391"/>
              <a:ext cx="757776" cy="586952"/>
            </a:xfrm>
            <a:prstGeom prst="hexagon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/>
          <p:cNvSpPr/>
          <p:nvPr/>
        </p:nvSpPr>
        <p:spPr>
          <a:xfrm>
            <a:off x="4269161" y="3516375"/>
            <a:ext cx="1782373" cy="843076"/>
          </a:xfrm>
          <a:prstGeom prst="rect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IRIS</a:t>
            </a:r>
          </a:p>
          <a:p>
            <a:pPr algn="ctr"/>
            <a:r>
              <a:rPr lang="en-US" dirty="0" smtClean="0"/>
              <a:t>Catalog Service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2063648" y="2898135"/>
            <a:ext cx="6165293" cy="1951008"/>
            <a:chOff x="2063648" y="2898135"/>
            <a:chExt cx="6165293" cy="1951008"/>
          </a:xfrm>
          <a:effectLst/>
        </p:grpSpPr>
        <p:cxnSp>
          <p:nvCxnSpPr>
            <p:cNvPr id="23" name="Straight Arrow Connector 22"/>
            <p:cNvCxnSpPr>
              <a:stCxn id="21" idx="1"/>
              <a:endCxn id="8" idx="1"/>
            </p:cNvCxnSpPr>
            <p:nvPr/>
          </p:nvCxnSpPr>
          <p:spPr>
            <a:xfrm flipH="1" flipV="1">
              <a:off x="2063648" y="2898135"/>
              <a:ext cx="2205513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21" idx="1"/>
              <a:endCxn id="5" idx="1"/>
            </p:cNvCxnSpPr>
            <p:nvPr/>
          </p:nvCxnSpPr>
          <p:spPr>
            <a:xfrm flipH="1" flipV="1">
              <a:off x="3157227" y="2898135"/>
              <a:ext cx="1111934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1" idx="3"/>
              <a:endCxn id="6" idx="2"/>
            </p:cNvCxnSpPr>
            <p:nvPr/>
          </p:nvCxnSpPr>
          <p:spPr>
            <a:xfrm flipV="1">
              <a:off x="6051534" y="2898135"/>
              <a:ext cx="2109286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21" idx="3"/>
              <a:endCxn id="11" idx="2"/>
            </p:cNvCxnSpPr>
            <p:nvPr/>
          </p:nvCxnSpPr>
          <p:spPr>
            <a:xfrm flipV="1">
              <a:off x="6051534" y="2898135"/>
              <a:ext cx="1015709" cy="10397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21" idx="0"/>
              <a:endCxn id="9" idx="1"/>
            </p:cNvCxnSpPr>
            <p:nvPr/>
          </p:nvCxnSpPr>
          <p:spPr>
            <a:xfrm flipH="1" flipV="1">
              <a:off x="4250806" y="2898135"/>
              <a:ext cx="909542" cy="6182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0"/>
            </p:cNvCxnSpPr>
            <p:nvPr/>
          </p:nvCxnSpPr>
          <p:spPr>
            <a:xfrm flipV="1">
              <a:off x="5160348" y="2898135"/>
              <a:ext cx="0" cy="6182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>
              <a:stCxn id="21" idx="0"/>
              <a:endCxn id="10" idx="2"/>
            </p:cNvCxnSpPr>
            <p:nvPr/>
          </p:nvCxnSpPr>
          <p:spPr>
            <a:xfrm flipV="1">
              <a:off x="5160348" y="2898135"/>
              <a:ext cx="813316" cy="6182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21" idx="2"/>
              <a:endCxn id="16" idx="5"/>
            </p:cNvCxnSpPr>
            <p:nvPr/>
          </p:nvCxnSpPr>
          <p:spPr>
            <a:xfrm flipH="1">
              <a:off x="4250806" y="4359451"/>
              <a:ext cx="909542" cy="4519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>
              <a:stCxn id="21" idx="1"/>
              <a:endCxn id="12" idx="5"/>
            </p:cNvCxnSpPr>
            <p:nvPr/>
          </p:nvCxnSpPr>
          <p:spPr>
            <a:xfrm flipH="1">
              <a:off x="3157227" y="3937913"/>
              <a:ext cx="1111934" cy="8734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1" idx="2"/>
            </p:cNvCxnSpPr>
            <p:nvPr/>
          </p:nvCxnSpPr>
          <p:spPr>
            <a:xfrm>
              <a:off x="5160348" y="4359451"/>
              <a:ext cx="0" cy="4519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21" idx="1"/>
              <a:endCxn id="15" idx="5"/>
            </p:cNvCxnSpPr>
            <p:nvPr/>
          </p:nvCxnSpPr>
          <p:spPr>
            <a:xfrm flipH="1">
              <a:off x="2063648" y="3937913"/>
              <a:ext cx="2205513" cy="8734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>
              <a:stCxn id="21" idx="3"/>
            </p:cNvCxnSpPr>
            <p:nvPr/>
          </p:nvCxnSpPr>
          <p:spPr>
            <a:xfrm>
              <a:off x="6051534" y="3937913"/>
              <a:ext cx="2177407" cy="91123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1" idx="2"/>
              <a:endCxn id="17" idx="4"/>
            </p:cNvCxnSpPr>
            <p:nvPr/>
          </p:nvCxnSpPr>
          <p:spPr>
            <a:xfrm>
              <a:off x="5160348" y="4359451"/>
              <a:ext cx="813316" cy="45194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21" idx="3"/>
              <a:endCxn id="18" idx="4"/>
            </p:cNvCxnSpPr>
            <p:nvPr/>
          </p:nvCxnSpPr>
          <p:spPr>
            <a:xfrm>
              <a:off x="6051534" y="3937913"/>
              <a:ext cx="1015709" cy="87347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3" name="Left-Right Arrow 82"/>
          <p:cNvSpPr/>
          <p:nvPr/>
        </p:nvSpPr>
        <p:spPr>
          <a:xfrm>
            <a:off x="1579588" y="3852539"/>
            <a:ext cx="2401401" cy="192094"/>
          </a:xfrm>
          <a:prstGeom prst="left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/>
          <p:cNvGrpSpPr/>
          <p:nvPr/>
        </p:nvGrpSpPr>
        <p:grpSpPr>
          <a:xfrm>
            <a:off x="1494201" y="2898135"/>
            <a:ext cx="6666619" cy="1913256"/>
            <a:chOff x="1494201" y="2898135"/>
            <a:chExt cx="6666619" cy="1913256"/>
          </a:xfrm>
          <a:effectLst/>
        </p:grpSpPr>
        <p:cxnSp>
          <p:nvCxnSpPr>
            <p:cNvPr id="85" name="Straight Arrow Connector 84"/>
            <p:cNvCxnSpPr>
              <a:stCxn id="4" idx="6"/>
            </p:cNvCxnSpPr>
            <p:nvPr/>
          </p:nvCxnSpPr>
          <p:spPr>
            <a:xfrm flipV="1">
              <a:off x="1494201" y="2898135"/>
              <a:ext cx="1419498" cy="103977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Arrow Connector 85"/>
            <p:cNvCxnSpPr>
              <a:stCxn id="83" idx="3"/>
              <a:endCxn id="14" idx="4"/>
            </p:cNvCxnSpPr>
            <p:nvPr/>
          </p:nvCxnSpPr>
          <p:spPr>
            <a:xfrm>
              <a:off x="1579588" y="3948586"/>
              <a:ext cx="3300497" cy="862805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>
              <a:stCxn id="4" idx="6"/>
              <a:endCxn id="18" idx="4"/>
            </p:cNvCxnSpPr>
            <p:nvPr/>
          </p:nvCxnSpPr>
          <p:spPr>
            <a:xfrm>
              <a:off x="1494201" y="3937913"/>
              <a:ext cx="5573042" cy="873478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3" idx="3"/>
              <a:endCxn id="6" idx="2"/>
            </p:cNvCxnSpPr>
            <p:nvPr/>
          </p:nvCxnSpPr>
          <p:spPr>
            <a:xfrm flipV="1">
              <a:off x="1579588" y="2898135"/>
              <a:ext cx="6581232" cy="1050451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Box 43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8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1" grpId="0" animBg="1"/>
      <p:bldP spid="21" grpId="1" animBg="1"/>
      <p:bldP spid="83" grpId="0" animBg="1"/>
      <p:bldP spid="8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Reliability of Federated Centers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32146" y="4670311"/>
            <a:ext cx="106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Month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98305" y="2366114"/>
            <a:ext cx="10600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Last 2+ years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21949"/>
            <a:ext cx="7396510" cy="25455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08" y="3961530"/>
            <a:ext cx="7402183" cy="26450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4086" y="94351"/>
            <a:ext cx="8771585" cy="1154097"/>
          </a:xfrm>
        </p:spPr>
        <p:txBody>
          <a:bodyPr>
            <a:noAutofit/>
          </a:bodyPr>
          <a:lstStyle/>
          <a:p>
            <a:r>
              <a:rPr lang="en-US" sz="3600" dirty="0" smtClean="0"/>
              <a:t>SeisComp3: A Solution for Networks Becoming a Federated Data Center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9870" y="1541534"/>
            <a:ext cx="7885214" cy="462077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SeisComp3 was initially developed by Winfried </a:t>
            </a:r>
            <a:r>
              <a:rPr lang="en-US" dirty="0" err="1" smtClean="0"/>
              <a:t>Hanka</a:t>
            </a:r>
            <a:r>
              <a:rPr lang="en-US" dirty="0" smtClean="0"/>
              <a:t> and the GEOFON project within GFZ, Potsdam</a:t>
            </a:r>
          </a:p>
          <a:p>
            <a:r>
              <a:rPr lang="en-US" dirty="0" smtClean="0"/>
              <a:t>Now supported by GEMPA, Potsdam, and other groups</a:t>
            </a:r>
          </a:p>
          <a:p>
            <a:r>
              <a:rPr lang="en-US" dirty="0" smtClean="0"/>
              <a:t>Seiscomp3 releases that support FDSN Web Services</a:t>
            </a:r>
          </a:p>
          <a:p>
            <a:pPr lvl="1"/>
            <a:r>
              <a:rPr lang="en-US" dirty="0" smtClean="0"/>
              <a:t>Seattle version March 25, 2014</a:t>
            </a:r>
          </a:p>
          <a:p>
            <a:pPr lvl="1"/>
            <a:r>
              <a:rPr lang="en-US" dirty="0" smtClean="0"/>
              <a:t>Jakarta version November 28, 2016</a:t>
            </a:r>
          </a:p>
          <a:p>
            <a:pPr lvl="1"/>
            <a:r>
              <a:rPr lang="en-US" dirty="0" smtClean="0"/>
              <a:t>Supported FDSN Web Services</a:t>
            </a:r>
          </a:p>
          <a:p>
            <a:pPr lvl="2"/>
            <a:r>
              <a:rPr lang="en-US" dirty="0" err="1" smtClean="0"/>
              <a:t>Dataselect</a:t>
            </a:r>
            <a:endParaRPr lang="en-US" dirty="0" smtClean="0"/>
          </a:p>
          <a:p>
            <a:pPr lvl="2"/>
            <a:r>
              <a:rPr lang="en-US" dirty="0" smtClean="0"/>
              <a:t>Station</a:t>
            </a:r>
          </a:p>
          <a:p>
            <a:pPr lvl="2"/>
            <a:r>
              <a:rPr lang="en-US" dirty="0" smtClean="0"/>
              <a:t>Event</a:t>
            </a:r>
          </a:p>
          <a:p>
            <a:r>
              <a:rPr lang="en-US" dirty="0" smtClean="0"/>
              <a:t>SeisComp3 is freely available from </a:t>
            </a:r>
          </a:p>
          <a:p>
            <a:pPr lvl="1"/>
            <a:r>
              <a:rPr lang="en-US" dirty="0">
                <a:hlinkClick r:id="rId2"/>
              </a:rPr>
              <a:t>https://www.seiscomp3.</a:t>
            </a:r>
            <a:r>
              <a:rPr lang="en-US" dirty="0" smtClean="0">
                <a:hlinkClick r:id="rId2"/>
              </a:rPr>
              <a:t>org</a:t>
            </a:r>
            <a:endParaRPr lang="en-US" dirty="0" smtClean="0"/>
          </a:p>
          <a:p>
            <a:pPr lvl="1"/>
            <a:r>
              <a:rPr lang="en-US" dirty="0" smtClean="0"/>
              <a:t>Requires licensing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73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FDSN Relevant Workshop Goal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8967860" cy="4525963"/>
          </a:xfrm>
        </p:spPr>
        <p:txBody>
          <a:bodyPr/>
          <a:lstStyle/>
          <a:p>
            <a:r>
              <a:rPr lang="en-US" dirty="0" smtClean="0"/>
              <a:t>Use the knowledge you gain in this workshop to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Install SeisComp3 to manage your seismic network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Activate FDSN Web Services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Become part of the Federated Data Center System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Share your data with neighboring networks and the international community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998" y="4385752"/>
            <a:ext cx="2840567" cy="174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962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Thanks for providing time for the FDSN at this workshop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046" y="1312019"/>
            <a:ext cx="8467119" cy="5263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3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FDSN?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361" y="1600200"/>
            <a:ext cx="8724311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FDSN is an International organization that has commission status within IASPEI</a:t>
            </a:r>
          </a:p>
          <a:p>
            <a:r>
              <a:rPr lang="en-US" dirty="0" smtClean="0"/>
              <a:t>It is the standards body that created the SEED format</a:t>
            </a:r>
          </a:p>
          <a:p>
            <a:r>
              <a:rPr lang="en-US" dirty="0" smtClean="0"/>
              <a:t>FDSN Executive Committee</a:t>
            </a:r>
          </a:p>
          <a:p>
            <a:pPr lvl="1"/>
            <a:r>
              <a:rPr lang="en-US" sz="2200" dirty="0"/>
              <a:t>Chair of the FDSN - Sergio </a:t>
            </a:r>
            <a:r>
              <a:rPr lang="en-US" sz="2200" dirty="0" err="1"/>
              <a:t>Barrientos</a:t>
            </a:r>
            <a:r>
              <a:rPr lang="en-US" sz="2200" dirty="0"/>
              <a:t>, Chile</a:t>
            </a:r>
          </a:p>
          <a:p>
            <a:pPr lvl="1"/>
            <a:r>
              <a:rPr lang="en-US" sz="2200" dirty="0"/>
              <a:t>Secretary - Michelle </a:t>
            </a:r>
            <a:r>
              <a:rPr lang="en-US" sz="2200" dirty="0" err="1"/>
              <a:t>Grobbelaer</a:t>
            </a:r>
            <a:r>
              <a:rPr lang="en-US" sz="2200" dirty="0"/>
              <a:t>, S. Africa </a:t>
            </a:r>
          </a:p>
          <a:p>
            <a:pPr lvl="1"/>
            <a:r>
              <a:rPr lang="en-US" sz="2200" dirty="0" smtClean="0"/>
              <a:t>WG I Station Siting and Instrumentation - Wen-</a:t>
            </a:r>
            <a:r>
              <a:rPr lang="en-US" sz="2200" dirty="0" err="1" smtClean="0"/>
              <a:t>Tzong</a:t>
            </a:r>
            <a:r>
              <a:rPr lang="en-US" sz="2200" dirty="0" smtClean="0"/>
              <a:t> Liang, Taiwan</a:t>
            </a:r>
          </a:p>
          <a:p>
            <a:pPr lvl="1"/>
            <a:r>
              <a:rPr lang="en-US" sz="2200" dirty="0" smtClean="0"/>
              <a:t>WG II Data Exchange - John Clinton, Switzerland</a:t>
            </a:r>
          </a:p>
          <a:p>
            <a:pPr lvl="1"/>
            <a:r>
              <a:rPr lang="en-US" sz="2200" dirty="0" smtClean="0"/>
              <a:t>WG III Coordination of Products Tools and Services - Tim Ahern, USA</a:t>
            </a:r>
          </a:p>
          <a:p>
            <a:pPr lvl="1"/>
            <a:r>
              <a:rPr lang="en-US" sz="2200" dirty="0" smtClean="0"/>
              <a:t>WG IV CTBT Issues - </a:t>
            </a:r>
            <a:r>
              <a:rPr lang="en-US" sz="2200" dirty="0" err="1" smtClean="0"/>
              <a:t>Istvan</a:t>
            </a:r>
            <a:r>
              <a:rPr lang="en-US" sz="2200" dirty="0" smtClean="0"/>
              <a:t> </a:t>
            </a:r>
            <a:r>
              <a:rPr lang="en-US" sz="2200" dirty="0" err="1" smtClean="0"/>
              <a:t>Bondar</a:t>
            </a:r>
            <a:r>
              <a:rPr lang="en-US" sz="2200" dirty="0" smtClean="0"/>
              <a:t>, Hungary</a:t>
            </a:r>
          </a:p>
          <a:p>
            <a:pPr lvl="1"/>
            <a:r>
              <a:rPr lang="en-US" sz="2200" dirty="0" smtClean="0"/>
              <a:t>WG V Portable Instruments - Bruce </a:t>
            </a:r>
            <a:r>
              <a:rPr lang="en-US" sz="2200" dirty="0" err="1" smtClean="0"/>
              <a:t>Beaudoin</a:t>
            </a:r>
            <a:r>
              <a:rPr lang="en-US" sz="2200" dirty="0" smtClean="0"/>
              <a:t>, USA</a:t>
            </a:r>
            <a:endParaRPr lang="en-US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2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goals of the FDSN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3" y="1600200"/>
            <a:ext cx="8732761" cy="4525963"/>
          </a:xfrm>
        </p:spPr>
        <p:txBody>
          <a:bodyPr/>
          <a:lstStyle/>
          <a:p>
            <a:r>
              <a:rPr lang="en-US" dirty="0"/>
              <a:t>1. Development of instrumentation </a:t>
            </a:r>
            <a:r>
              <a:rPr lang="en-US" dirty="0" smtClean="0"/>
              <a:t>standards</a:t>
            </a:r>
          </a:p>
          <a:p>
            <a:r>
              <a:rPr lang="en-US" dirty="0" smtClean="0"/>
              <a:t>2</a:t>
            </a:r>
            <a:r>
              <a:rPr lang="en-US" dirty="0"/>
              <a:t>. Development of standards for quality control, archiving, and data exchange </a:t>
            </a:r>
            <a:endParaRPr lang="en-US" dirty="0" smtClean="0"/>
          </a:p>
          <a:p>
            <a:r>
              <a:rPr lang="en-US" dirty="0" smtClean="0"/>
              <a:t>3</a:t>
            </a:r>
            <a:r>
              <a:rPr lang="en-US" dirty="0"/>
              <a:t>. Facilitating coordination of station </a:t>
            </a:r>
            <a:r>
              <a:rPr lang="en-US" dirty="0" smtClean="0"/>
              <a:t>siting</a:t>
            </a:r>
          </a:p>
          <a:p>
            <a:r>
              <a:rPr lang="en-US" dirty="0" smtClean="0"/>
              <a:t>4</a:t>
            </a:r>
            <a:r>
              <a:rPr lang="en-US" dirty="0"/>
              <a:t>. Pursuing and promoting open access to </a:t>
            </a:r>
            <a:r>
              <a:rPr lang="en-US" dirty="0" smtClean="0"/>
              <a:t>data</a:t>
            </a:r>
          </a:p>
          <a:p>
            <a:r>
              <a:rPr lang="en-US" dirty="0" smtClean="0"/>
              <a:t>5</a:t>
            </a:r>
            <a:r>
              <a:rPr lang="en-US" dirty="0"/>
              <a:t>. Improving access to data in real time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607189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58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FDSN has no direct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FDSN activities are undertaken by its members using resources they have at their disposal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50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FDSN Membership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016" y="1417638"/>
            <a:ext cx="6404062" cy="42735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6684" y="5836966"/>
            <a:ext cx="527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98 Institutions in 72 countries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825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Joining the FDSN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6756" cy="4525963"/>
          </a:xfrm>
        </p:spPr>
        <p:txBody>
          <a:bodyPr/>
          <a:lstStyle/>
          <a:p>
            <a:r>
              <a:rPr lang="en-US" dirty="0" smtClean="0"/>
              <a:t>We encourage you to join the FDSN</a:t>
            </a:r>
          </a:p>
          <a:p>
            <a:pPr lvl="1"/>
            <a:r>
              <a:rPr lang="en-US" dirty="0" smtClean="0"/>
              <a:t>No cost and you become part of the primary global organization in seismology advocating for free and open access to data in real time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Join at </a:t>
            </a:r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www.fdsn.org</a:t>
            </a:r>
            <a:r>
              <a:rPr lang="en-US" dirty="0">
                <a:hlinkClick r:id="rId2"/>
              </a:rPr>
              <a:t>/forms/</a:t>
            </a:r>
            <a:r>
              <a:rPr lang="en-US" dirty="0" err="1">
                <a:hlinkClick r:id="rId2"/>
              </a:rPr>
              <a:t>membership_form.htm</a:t>
            </a:r>
            <a:endParaRPr lang="en-US" dirty="0" smtClean="0"/>
          </a:p>
          <a:p>
            <a:pPr lvl="2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398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537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Register your network or temporary deployments with the FDSN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87267" cy="4525963"/>
          </a:xfrm>
        </p:spPr>
        <p:txBody>
          <a:bodyPr/>
          <a:lstStyle/>
          <a:p>
            <a:r>
              <a:rPr lang="en-US" dirty="0" smtClean="0"/>
              <a:t>On behalf of the FDSN, IRIS assigns unique </a:t>
            </a:r>
          </a:p>
          <a:p>
            <a:pPr lvl="1"/>
            <a:r>
              <a:rPr lang="en-US" dirty="0" smtClean="0"/>
              <a:t>network codes</a:t>
            </a:r>
          </a:p>
          <a:p>
            <a:pPr lvl="2"/>
            <a:r>
              <a:rPr lang="en-US" dirty="0" smtClean="0"/>
              <a:t>Permanent networks</a:t>
            </a:r>
          </a:p>
          <a:p>
            <a:pPr lvl="2"/>
            <a:r>
              <a:rPr lang="en-US" dirty="0" smtClean="0"/>
              <a:t>Temporary Networks</a:t>
            </a:r>
          </a:p>
          <a:p>
            <a:pPr lvl="3"/>
            <a:r>
              <a:rPr lang="en-US" dirty="0" smtClean="0"/>
              <a:t>Start with X, Y, Z or a number 1-9 and assigned for specific years</a:t>
            </a:r>
          </a:p>
          <a:p>
            <a:pPr lvl="1"/>
            <a:r>
              <a:rPr lang="en-US" dirty="0" smtClean="0"/>
              <a:t>Digital Object Identifiers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www.fdsn.org</a:t>
            </a:r>
            <a:r>
              <a:rPr lang="en-US" dirty="0">
                <a:hlinkClick r:id="rId2"/>
              </a:rPr>
              <a:t>/networks/request/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92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IRIS Support for the FDSN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3100" dirty="0" smtClean="0"/>
              <a:t>Products and Activities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56600" cy="4525963"/>
          </a:xfrm>
        </p:spPr>
        <p:txBody>
          <a:bodyPr/>
          <a:lstStyle/>
          <a:p>
            <a:r>
              <a:rPr lang="en-US" dirty="0" smtClean="0"/>
              <a:t>FDSN Web Site</a:t>
            </a:r>
          </a:p>
          <a:p>
            <a:r>
              <a:rPr lang="en-US" dirty="0" smtClean="0"/>
              <a:t>Support for the SeisComp3 System</a:t>
            </a:r>
          </a:p>
          <a:p>
            <a:r>
              <a:rPr lang="en-US" dirty="0" smtClean="0"/>
              <a:t>SEED Manual and format</a:t>
            </a:r>
          </a:p>
          <a:p>
            <a:r>
              <a:rPr lang="en-US" dirty="0" smtClean="0"/>
              <a:t>FDSN Station Book</a:t>
            </a:r>
          </a:p>
          <a:p>
            <a:r>
              <a:rPr lang="en-US" dirty="0" smtClean="0"/>
              <a:t>Assignment of Network Codes and DOIs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Definition of standardized FDSN Services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Federated Data Centers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0585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FDSN: 2 ways for Seismic Networks to Participate Directly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16186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FDSN Web services </a:t>
            </a:r>
          </a:p>
          <a:p>
            <a:pPr lvl="1"/>
            <a:r>
              <a:rPr lang="en-US" dirty="0" err="1" smtClean="0"/>
              <a:t>dataselect</a:t>
            </a:r>
            <a:r>
              <a:rPr lang="en-US" dirty="0" smtClean="0"/>
              <a:t> </a:t>
            </a:r>
            <a:r>
              <a:rPr lang="mr-IN" dirty="0" smtClean="0"/>
              <a:t>–</a:t>
            </a:r>
            <a:r>
              <a:rPr lang="en-US" dirty="0" smtClean="0"/>
              <a:t> </a:t>
            </a:r>
            <a:r>
              <a:rPr lang="en-US" dirty="0" err="1" smtClean="0"/>
              <a:t>timeseries</a:t>
            </a:r>
            <a:r>
              <a:rPr lang="en-US" dirty="0" smtClean="0"/>
              <a:t> data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tation </a:t>
            </a:r>
            <a:r>
              <a:rPr lang="mr-IN" dirty="0" smtClean="0"/>
              <a:t>–</a:t>
            </a:r>
            <a:r>
              <a:rPr lang="en-US" dirty="0" smtClean="0"/>
              <a:t> metadata describing seismic stations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vent </a:t>
            </a:r>
            <a:r>
              <a:rPr lang="mr-IN" dirty="0" smtClean="0"/>
              <a:t>–</a:t>
            </a:r>
            <a:r>
              <a:rPr lang="en-US" dirty="0" smtClean="0"/>
              <a:t> earthquake catalogs</a:t>
            </a:r>
          </a:p>
          <a:p>
            <a:r>
              <a:rPr lang="en-US" dirty="0" smtClean="0"/>
              <a:t>Federation of Data Centers</a:t>
            </a:r>
          </a:p>
          <a:p>
            <a:pPr lvl="1"/>
            <a:r>
              <a:rPr lang="en-US" dirty="0" smtClean="0"/>
              <a:t>Highly leverages the standard services</a:t>
            </a:r>
          </a:p>
          <a:p>
            <a:pPr marL="36576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581001"/>
            <a:ext cx="9008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FF00"/>
                </a:solidFill>
              </a:rPr>
              <a:t>Training in Network Management Systems and Analytical Tools for Seismology  • 23</a:t>
            </a:r>
            <a:r>
              <a:rPr lang="mr-IN" sz="1200" dirty="0" smtClean="0">
                <a:solidFill>
                  <a:srgbClr val="FFFF00"/>
                </a:solidFill>
              </a:rPr>
              <a:t>–</a:t>
            </a:r>
            <a:r>
              <a:rPr lang="en-US" sz="1200" dirty="0" smtClean="0">
                <a:solidFill>
                  <a:srgbClr val="FFFF00"/>
                </a:solidFill>
              </a:rPr>
              <a:t>27 October 2017   •  Baku, Azerbaijan</a:t>
            </a:r>
            <a:endParaRPr lang="en-US" sz="1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70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849</TotalTime>
  <Words>913</Words>
  <Application>Microsoft Macintosh PowerPoint</Application>
  <PresentationFormat>On-screen Show (4:3)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The FDSN and International Data Exchange </vt:lpstr>
      <vt:lpstr>What is the FDSN?</vt:lpstr>
      <vt:lpstr>Primary goals of the FDSN</vt:lpstr>
      <vt:lpstr>FDSN has no direct funding</vt:lpstr>
      <vt:lpstr>FDSN Membership</vt:lpstr>
      <vt:lpstr>Joining the FDSN</vt:lpstr>
      <vt:lpstr>Register your network or temporary deployments with the FDSN</vt:lpstr>
      <vt:lpstr>IRIS Support for the FDSN  Products and Activities</vt:lpstr>
      <vt:lpstr>FDSN: 2 ways for Seismic Networks to Participate Directly</vt:lpstr>
      <vt:lpstr>An example of using the FDSN Station Web Service</vt:lpstr>
      <vt:lpstr>Federated Centers </vt:lpstr>
      <vt:lpstr>A Federated model in seismology</vt:lpstr>
      <vt:lpstr>Reliability of Federated Centers</vt:lpstr>
      <vt:lpstr>SeisComp3: A Solution for Networks Becoming a Federated Data Center</vt:lpstr>
      <vt:lpstr>FDSN Relevant Workshop Goal</vt:lpstr>
      <vt:lpstr>Thanks for providing time for the FDSN at this workshop 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Data from Seismic networks </dc:title>
  <dc:creator>Tim Ahern</dc:creator>
  <cp:lastModifiedBy>Tim Ahern</cp:lastModifiedBy>
  <cp:revision>75</cp:revision>
  <dcterms:created xsi:type="dcterms:W3CDTF">2017-08-05T04:19:26Z</dcterms:created>
  <dcterms:modified xsi:type="dcterms:W3CDTF">2017-10-16T15:37:41Z</dcterms:modified>
</cp:coreProperties>
</file>