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9" r:id="rId4"/>
    <p:sldId id="260" r:id="rId5"/>
    <p:sldId id="273" r:id="rId6"/>
    <p:sldId id="258" r:id="rId7"/>
    <p:sldId id="261" r:id="rId8"/>
    <p:sldId id="262" r:id="rId9"/>
    <p:sldId id="263" r:id="rId10"/>
    <p:sldId id="275" r:id="rId11"/>
    <p:sldId id="266" r:id="rId12"/>
    <p:sldId id="267" r:id="rId13"/>
    <p:sldId id="276" r:id="rId14"/>
    <p:sldId id="272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43" d="100"/>
          <a:sy n="143" d="100"/>
        </p:scale>
        <p:origin x="-1016" y="-4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6785-0780-C149-BFBA-A1E0CE06DD2F}" type="datetimeFigureOut">
              <a:rPr lang="en-US" smtClean="0"/>
              <a:t>10/12/17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FD90C72-8E82-EF49-A4EA-8D60643177F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6785-0780-C149-BFBA-A1E0CE06DD2F}" type="datetimeFigureOut">
              <a:rPr lang="en-US" smtClean="0"/>
              <a:t>10/12/17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0C72-8E82-EF49-A4EA-8D60643177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6785-0780-C149-BFBA-A1E0CE06DD2F}" type="datetimeFigureOut">
              <a:rPr lang="en-US" smtClean="0"/>
              <a:t>10/12/17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0C72-8E82-EF49-A4EA-8D60643177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6785-0780-C149-BFBA-A1E0CE06DD2F}" type="datetimeFigureOut">
              <a:rPr lang="en-US" smtClean="0"/>
              <a:t>10/12/17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0C72-8E82-EF49-A4EA-8D60643177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6785-0780-C149-BFBA-A1E0CE06DD2F}" type="datetimeFigureOut">
              <a:rPr lang="en-US" smtClean="0"/>
              <a:t>10/12/17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0C72-8E82-EF49-A4EA-8D60643177F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6785-0780-C149-BFBA-A1E0CE06DD2F}" type="datetimeFigureOut">
              <a:rPr lang="en-US" smtClean="0"/>
              <a:t>10/12/17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0C72-8E82-EF49-A4EA-8D60643177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6785-0780-C149-BFBA-A1E0CE06DD2F}" type="datetimeFigureOut">
              <a:rPr lang="en-US" smtClean="0"/>
              <a:t>10/12/17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0C72-8E82-EF49-A4EA-8D60643177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6785-0780-C149-BFBA-A1E0CE06DD2F}" type="datetimeFigureOut">
              <a:rPr lang="en-US" smtClean="0"/>
              <a:t>10/12/17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0C72-8E82-EF49-A4EA-8D60643177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6785-0780-C149-BFBA-A1E0CE06DD2F}" type="datetimeFigureOut">
              <a:rPr lang="en-US" smtClean="0"/>
              <a:t>10/12/17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0C72-8E82-EF49-A4EA-8D60643177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6785-0780-C149-BFBA-A1E0CE06DD2F}" type="datetimeFigureOut">
              <a:rPr lang="en-US" smtClean="0"/>
              <a:t>10/12/17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0C72-8E82-EF49-A4EA-8D60643177F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6785-0780-C149-BFBA-A1E0CE06DD2F}" type="datetimeFigureOut">
              <a:rPr lang="en-US" smtClean="0"/>
              <a:t>10/12/17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0C72-8E82-EF49-A4EA-8D60643177F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1876785-0780-C149-BFBA-A1E0CE06DD2F}" type="datetimeFigureOut">
              <a:rPr lang="en-US" smtClean="0"/>
              <a:t>10/12/17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asso.iris.edu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s.iris.edu/mustang/mustangular/" TargetMode="External"/><Relationship Id="rId3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jpg"/><Relationship Id="rId12" Type="http://schemas.openxmlformats.org/officeDocument/2006/relationships/image" Target="../media/image43.jpg"/><Relationship Id="rId13" Type="http://schemas.openxmlformats.org/officeDocument/2006/relationships/image" Target="../media/image44.jpg"/><Relationship Id="rId14" Type="http://schemas.openxmlformats.org/officeDocument/2006/relationships/image" Target="../media/image45.jpg"/><Relationship Id="rId15" Type="http://schemas.openxmlformats.org/officeDocument/2006/relationships/image" Target="../media/image46.jpg"/><Relationship Id="rId16" Type="http://schemas.openxmlformats.org/officeDocument/2006/relationships/hyperlink" Target="http://ds.iris.edu/mustang/mustangular/mustangular_map.html?bincount=5&amp;binmax=54.113&amp;binmin=9.48&amp;chan=BHZ&amp;coloring=warming&amp;loc=00&amp;metric=num_gaps&amp;net=IU&amp;timewindow=2017-09-01T07:00:00,2017-10-02T06:59:59&amp;view=min" TargetMode="External"/><Relationship Id="rId17" Type="http://schemas.openxmlformats.org/officeDocument/2006/relationships/hyperlink" Target="http://ds.iris.edu/mustang/mustangular/mustangular_map.html?chan=BHZ&amp;loc=00&amp;metric=max_stalta&amp;net=IU&amp;timewindow=2017-09-01T00:00:00,2017-10-01T23:59:59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6" Type="http://schemas.openxmlformats.org/officeDocument/2006/relationships/image" Target="../media/image37.jpg"/><Relationship Id="rId7" Type="http://schemas.openxmlformats.org/officeDocument/2006/relationships/image" Target="../media/image38.jpg"/><Relationship Id="rId8" Type="http://schemas.openxmlformats.org/officeDocument/2006/relationships/image" Target="../media/image39.jpg"/><Relationship Id="rId9" Type="http://schemas.openxmlformats.org/officeDocument/2006/relationships/image" Target="../media/image40.jpg"/><Relationship Id="rId10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s.iris.edu/mustang/mustangular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s.iris.edu/ds/nodes/dmc/tutorials/seismic-data-quality-assurance-using-iris-mustang-metrics/" TargetMode="External"/><Relationship Id="rId3" Type="http://schemas.openxmlformats.org/officeDocument/2006/relationships/hyperlink" Target="http://ds.iris.edu/ds/nodes/dmc/tutorials/r-class-for-seismologists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jpg"/><Relationship Id="rId8" Type="http://schemas.openxmlformats.org/officeDocument/2006/relationships/image" Target="../media/image8.jpg"/><Relationship Id="rId9" Type="http://schemas.openxmlformats.org/officeDocument/2006/relationships/image" Target="../media/image9.jpg"/><Relationship Id="rId10" Type="http://schemas.openxmlformats.org/officeDocument/2006/relationships/image" Target="../media/image10.jpg"/><Relationship Id="rId11" Type="http://schemas.openxmlformats.org/officeDocument/2006/relationships/hyperlink" Target="http://ds.iris.edu/mustang/databrowser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s.iris.edu/mustang/databrowser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asso.iris.edu/" TargetMode="External"/><Relationship Id="rId3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19.jpg"/><Relationship Id="rId7" Type="http://schemas.openxmlformats.org/officeDocument/2006/relationships/image" Target="../media/image20.jpg"/><Relationship Id="rId8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6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6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2600" dirty="0" smtClean="0"/>
              <a:t>MUSTANG Clients</a:t>
            </a:r>
          </a:p>
          <a:p>
            <a:r>
              <a:rPr lang="en-US" dirty="0">
                <a:solidFill>
                  <a:schemeClr val="bg1"/>
                </a:solidFill>
              </a:rPr>
              <a:t>Laura </a:t>
            </a:r>
            <a:r>
              <a:rPr lang="en-US" dirty="0" err="1" smtClean="0">
                <a:solidFill>
                  <a:schemeClr val="bg1"/>
                </a:solidFill>
              </a:rPr>
              <a:t>hutchinson</a:t>
            </a:r>
            <a:r>
              <a:rPr lang="en-US" dirty="0" smtClean="0">
                <a:solidFill>
                  <a:schemeClr val="bg1"/>
                </a:solidFill>
              </a:rPr>
              <a:t>, IRIS DMC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182938"/>
            <a:ext cx="6629400" cy="1263296"/>
          </a:xfrm>
        </p:spPr>
        <p:txBody>
          <a:bodyPr/>
          <a:lstStyle/>
          <a:p>
            <a:r>
              <a:rPr lang="en-US" sz="3600" dirty="0" smtClean="0"/>
              <a:t>Network interactions with mustang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76943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Hands-on: lasso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1800" dirty="0">
                <a:hlinkClick r:id="rId2"/>
              </a:rPr>
              <a:t>http://lasso.iris.edu/</a:t>
            </a:r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Find the quietest BH channels within the II network for December 2016</a:t>
            </a:r>
          </a:p>
          <a:p>
            <a:endParaRPr lang="en-US" sz="1800" dirty="0" smtClean="0"/>
          </a:p>
          <a:p>
            <a:r>
              <a:rPr lang="en-US" sz="1800" dirty="0" smtClean="0"/>
              <a:t>How is it different for the Mean </a:t>
            </a:r>
            <a:r>
              <a:rPr lang="en-US" sz="1800" dirty="0" err="1" smtClean="0"/>
              <a:t>vs</a:t>
            </a:r>
            <a:r>
              <a:rPr lang="en-US" sz="1800" dirty="0" smtClean="0"/>
              <a:t> Median?</a:t>
            </a:r>
          </a:p>
          <a:p>
            <a:endParaRPr lang="en-US" sz="1800" dirty="0" smtClean="0"/>
          </a:p>
          <a:p>
            <a:r>
              <a:rPr lang="en-US" sz="1800" dirty="0" smtClean="0"/>
              <a:t>Pull up the waveforms for one of the SNCLs</a:t>
            </a:r>
          </a:p>
          <a:p>
            <a:endParaRPr lang="en-US" sz="1800" dirty="0" smtClean="0"/>
          </a:p>
          <a:p>
            <a:r>
              <a:rPr lang="en-US" sz="1800" dirty="0" smtClean="0"/>
              <a:t>Look at the time series metrics plots for one of the SNCLs </a:t>
            </a:r>
          </a:p>
          <a:p>
            <a:endParaRPr lang="en-US" sz="1800" dirty="0" smtClean="0"/>
          </a:p>
          <a:p>
            <a:r>
              <a:rPr lang="en-US" sz="1800" dirty="0" smtClean="0"/>
              <a:t>Play around with the advanced tab </a:t>
            </a:r>
            <a:r>
              <a:rPr lang="mr-IN" sz="1800" dirty="0" smtClean="0"/>
              <a:t>–</a:t>
            </a:r>
            <a:r>
              <a:rPr lang="en-US" sz="1800" dirty="0" smtClean="0"/>
              <a:t> select some metrics, choose a network or virtual network and a time range, and see what you can find.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52421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MUSTANgular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3449" y="1823644"/>
            <a:ext cx="4209549" cy="437356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1400" dirty="0">
                <a:hlinkClick r:id="rId2"/>
              </a:rPr>
              <a:t>http://ds.iris.edu/mustang/mustangular/</a:t>
            </a:r>
            <a:endParaRPr lang="en-US" sz="1400" dirty="0"/>
          </a:p>
          <a:p>
            <a:endParaRPr lang="en-US" sz="1800" dirty="0" smtClean="0"/>
          </a:p>
          <a:p>
            <a:r>
              <a:rPr lang="en-US" sz="1800" dirty="0" smtClean="0"/>
              <a:t>Map-based plotting client</a:t>
            </a:r>
          </a:p>
          <a:p>
            <a:endParaRPr lang="en-US" sz="1800" dirty="0" smtClean="0"/>
          </a:p>
          <a:p>
            <a:r>
              <a:rPr lang="en-US" sz="1800" dirty="0" smtClean="0"/>
              <a:t>Created by the Pacific Northwest Seismic Network</a:t>
            </a:r>
          </a:p>
          <a:p>
            <a:endParaRPr lang="en-US" sz="1800" dirty="0" smtClean="0"/>
          </a:p>
          <a:p>
            <a:endParaRPr lang="en-US" sz="1800" dirty="0"/>
          </a:p>
          <a:p>
            <a:endParaRPr lang="en-US" dirty="0" smtClean="0"/>
          </a:p>
          <a:p>
            <a:pPr marL="114300" indent="0">
              <a:buNone/>
            </a:pPr>
            <a:endParaRPr lang="en-US" sz="1400" dirty="0"/>
          </a:p>
        </p:txBody>
      </p:sp>
      <p:pic>
        <p:nvPicPr>
          <p:cNvPr id="5" name="Picture 4" descr="mustangular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5" y="1642901"/>
            <a:ext cx="4614036" cy="521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51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ustangular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59400"/>
          </a:xfrm>
          <a:prstGeom prst="rect">
            <a:avLst/>
          </a:prstGeom>
        </p:spPr>
      </p:pic>
      <p:pic>
        <p:nvPicPr>
          <p:cNvPr id="5" name="Picture 4" descr="mustangula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59400"/>
          </a:xfrm>
          <a:prstGeom prst="rect">
            <a:avLst/>
          </a:prstGeom>
        </p:spPr>
      </p:pic>
      <p:pic>
        <p:nvPicPr>
          <p:cNvPr id="6" name="Picture 5" descr="mustangular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59400"/>
          </a:xfrm>
          <a:prstGeom prst="rect">
            <a:avLst/>
          </a:prstGeom>
        </p:spPr>
      </p:pic>
      <p:pic>
        <p:nvPicPr>
          <p:cNvPr id="7" name="Picture 6" descr="mustangular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59400"/>
          </a:xfrm>
          <a:prstGeom prst="rect">
            <a:avLst/>
          </a:prstGeom>
        </p:spPr>
      </p:pic>
      <p:pic>
        <p:nvPicPr>
          <p:cNvPr id="8" name="Picture 7" descr="mustangular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59400"/>
          </a:xfrm>
          <a:prstGeom prst="rect">
            <a:avLst/>
          </a:prstGeom>
        </p:spPr>
      </p:pic>
      <p:pic>
        <p:nvPicPr>
          <p:cNvPr id="9" name="Picture 8" descr="mustangular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59400"/>
          </a:xfrm>
          <a:prstGeom prst="rect">
            <a:avLst/>
          </a:prstGeom>
        </p:spPr>
      </p:pic>
      <p:pic>
        <p:nvPicPr>
          <p:cNvPr id="10" name="Picture 9" descr="mustangular7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59400"/>
          </a:xfrm>
          <a:prstGeom prst="rect">
            <a:avLst/>
          </a:prstGeom>
        </p:spPr>
      </p:pic>
      <p:pic>
        <p:nvPicPr>
          <p:cNvPr id="11" name="Picture 10" descr="mustangular8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59400"/>
          </a:xfrm>
          <a:prstGeom prst="rect">
            <a:avLst/>
          </a:prstGeom>
        </p:spPr>
      </p:pic>
      <p:pic>
        <p:nvPicPr>
          <p:cNvPr id="12" name="Picture 11" descr="mustangular9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59400"/>
          </a:xfrm>
          <a:prstGeom prst="rect">
            <a:avLst/>
          </a:prstGeom>
        </p:spPr>
      </p:pic>
      <p:pic>
        <p:nvPicPr>
          <p:cNvPr id="13" name="Picture 12" descr="mustangular10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59400"/>
          </a:xfrm>
          <a:prstGeom prst="rect">
            <a:avLst/>
          </a:prstGeom>
        </p:spPr>
      </p:pic>
      <p:pic>
        <p:nvPicPr>
          <p:cNvPr id="14" name="Picture 13" descr="mustangular11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59400"/>
          </a:xfrm>
          <a:prstGeom prst="rect">
            <a:avLst/>
          </a:prstGeom>
        </p:spPr>
      </p:pic>
      <p:pic>
        <p:nvPicPr>
          <p:cNvPr id="15" name="Picture 14" descr="mustangular1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59400"/>
          </a:xfrm>
          <a:prstGeom prst="rect">
            <a:avLst/>
          </a:prstGeom>
        </p:spPr>
      </p:pic>
      <p:pic>
        <p:nvPicPr>
          <p:cNvPr id="16" name="Picture 15" descr="mustangular13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59400"/>
          </a:xfrm>
          <a:prstGeom prst="rect">
            <a:avLst/>
          </a:prstGeom>
        </p:spPr>
      </p:pic>
      <p:pic>
        <p:nvPicPr>
          <p:cNvPr id="17" name="Picture 16" descr="mustangular14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594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16750" y="5844537"/>
            <a:ext cx="60886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16"/>
              </a:rPr>
              <a:t>http://ds.iris.edu/mustang/mustangular/mustangular_map.html?bincount=5&amp;binmax=54.113&amp;binmin=9.48&amp;chan=BHZ&amp;coloring=warming&amp;loc=00&amp;metric=num_gaps&amp;net=IU&amp;timewindow=2017-09-01T07:00:00,2017-10-02T06:59:59&amp;view=</a:t>
            </a:r>
            <a:r>
              <a:rPr lang="en-US" sz="1400" dirty="0" smtClean="0">
                <a:hlinkClick r:id="rId16"/>
              </a:rPr>
              <a:t>min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216750" y="6093893"/>
            <a:ext cx="58045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hlinkClick r:id="rId17"/>
              </a:rPr>
              <a:t>http://ds.iris.edu/mustang/mustangular/mustangular_map.html?chan=BHZ&amp;loc=00&amp;metric=max_stalta&amp;net=IU&amp;timewindow=2017-09-01T00:00:00,2017-10-01T23:59:59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6822" y="1856034"/>
            <a:ext cx="982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Blanks taken to be wildcard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19260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/>
      <p:bldP spid="18" grpId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Hands-on: </a:t>
            </a:r>
            <a:r>
              <a:rPr lang="en-US" dirty="0" err="1" smtClean="0"/>
              <a:t>mustangular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1800" dirty="0">
                <a:hlinkClick r:id="rId2"/>
              </a:rPr>
              <a:t>http://ds.iris.edu/mustang/mustangular/</a:t>
            </a:r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Plot the IU BHZ channels for percent above the New High Noise Model (NHNM) in 2017</a:t>
            </a:r>
          </a:p>
          <a:p>
            <a:pPr lvl="1"/>
            <a:r>
              <a:rPr lang="en-US" sz="1800" dirty="0" smtClean="0"/>
              <a:t>Increase the number of bins to get a better sense of the distribution</a:t>
            </a:r>
          </a:p>
          <a:p>
            <a:pPr lvl="1"/>
            <a:r>
              <a:rPr lang="en-US" sz="1800" dirty="0" smtClean="0"/>
              <a:t>Click on a station to see the median value for the time period</a:t>
            </a:r>
          </a:p>
          <a:p>
            <a:endParaRPr lang="en-US" sz="1800" dirty="0" smtClean="0"/>
          </a:p>
          <a:p>
            <a:r>
              <a:rPr lang="en-US" sz="1800" dirty="0" smtClean="0"/>
              <a:t>Plot the Data Latency for GO network for 2015</a:t>
            </a:r>
          </a:p>
          <a:p>
            <a:pPr lvl="1"/>
            <a:r>
              <a:rPr lang="en-US" sz="1800" dirty="0" smtClean="0"/>
              <a:t>What does the Data Latency metric measure?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421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Q: Who can create clients?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 smtClean="0"/>
              <a:t>Answer: Anyone who wants to.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 smtClean="0"/>
              <a:t>Use your favorite language to grab MUSTANG measurements and manipulate them into something beneficial for you (and others?).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 smtClean="0"/>
              <a:t>Some tutorials to help you learn more:</a:t>
            </a:r>
          </a:p>
          <a:p>
            <a:pPr marL="457200" lvl="1" indent="0">
              <a:buFont typeface="Wingdings" charset="0"/>
              <a:buNone/>
            </a:pPr>
            <a:r>
              <a:rPr lang="en-US" sz="1800" dirty="0">
                <a:ea typeface="ＭＳ Ｐゴシック" charset="0"/>
              </a:rPr>
              <a:t>Seismic Data Quality Assurance Using IRIS MUSTANG Metrics </a:t>
            </a:r>
          </a:p>
          <a:p>
            <a:pPr marL="457200" lvl="1" indent="0">
              <a:buFont typeface="Wingdings" charset="0"/>
              <a:buNone/>
            </a:pPr>
            <a:r>
              <a:rPr lang="en-US" sz="1200" dirty="0">
                <a:solidFill>
                  <a:srgbClr val="FFC000"/>
                </a:solidFill>
                <a:ea typeface="ＭＳ Ｐゴシック" charset="0"/>
                <a:hlinkClick r:id="rId2"/>
              </a:rPr>
              <a:t>http://ds.iris.edu/ds/nodes/dmc/tutorials/seismic-data-quality-assurance-using-iris-mustang-metrics</a:t>
            </a:r>
            <a:r>
              <a:rPr lang="en-US" sz="1200" dirty="0" smtClean="0">
                <a:solidFill>
                  <a:srgbClr val="FFC000"/>
                </a:solidFill>
                <a:ea typeface="ＭＳ Ｐゴシック" charset="0"/>
                <a:hlinkClick r:id="rId2"/>
              </a:rPr>
              <a:t>/</a:t>
            </a:r>
            <a:endParaRPr lang="en-US" sz="1200" dirty="0" smtClean="0">
              <a:solidFill>
                <a:srgbClr val="FFC000"/>
              </a:solidFill>
              <a:ea typeface="ＭＳ Ｐゴシック" charset="0"/>
            </a:endParaRPr>
          </a:p>
          <a:p>
            <a:pPr marL="457200" lvl="1" indent="0">
              <a:buFont typeface="Wingdings" charset="0"/>
              <a:buNone/>
            </a:pPr>
            <a:endParaRPr lang="en-US" sz="1800" dirty="0" smtClean="0">
              <a:ea typeface="ＭＳ Ｐゴシック" charset="0"/>
            </a:endParaRPr>
          </a:p>
          <a:p>
            <a:pPr marL="457200" lvl="1" indent="0">
              <a:buFont typeface="Wingdings" charset="0"/>
              <a:buNone/>
            </a:pPr>
            <a:r>
              <a:rPr lang="en-US" sz="1800" dirty="0" smtClean="0">
                <a:ea typeface="ＭＳ Ｐゴシック" charset="0"/>
              </a:rPr>
              <a:t>R </a:t>
            </a:r>
            <a:r>
              <a:rPr lang="en-US" sz="1800" dirty="0">
                <a:ea typeface="ＭＳ Ｐゴシック" charset="0"/>
              </a:rPr>
              <a:t>Class for Seismologists </a:t>
            </a:r>
          </a:p>
          <a:p>
            <a:pPr marL="457200" lvl="1" indent="0">
              <a:buFont typeface="Wingdings" charset="0"/>
              <a:buNone/>
            </a:pPr>
            <a:r>
              <a:rPr lang="en-US" sz="1200" dirty="0">
                <a:solidFill>
                  <a:srgbClr val="FFC000"/>
                </a:solidFill>
                <a:ea typeface="ＭＳ Ｐゴシック" charset="0"/>
                <a:hlinkClick r:id="rId3"/>
              </a:rPr>
              <a:t>http://ds.iris.edu/ds/nodes/dmc/tutorials/r-class-for-seismologists</a:t>
            </a:r>
            <a:r>
              <a:rPr lang="en-US" sz="1200" dirty="0" smtClean="0">
                <a:solidFill>
                  <a:srgbClr val="FFC000"/>
                </a:solidFill>
                <a:ea typeface="ＭＳ Ｐゴシック" charset="0"/>
                <a:hlinkClick r:id="rId3"/>
              </a:rPr>
              <a:t>/</a:t>
            </a:r>
            <a:endParaRPr lang="en-US" sz="1200" dirty="0" smtClean="0">
              <a:solidFill>
                <a:srgbClr val="FFC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250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Other than using web services, these clients provide ways to utilize the MUSTANG metrics</a:t>
            </a:r>
          </a:p>
          <a:p>
            <a:pPr lvl="1"/>
            <a:r>
              <a:rPr lang="en-US" dirty="0" smtClean="0"/>
              <a:t>MUSTANG </a:t>
            </a:r>
            <a:r>
              <a:rPr lang="en-US" dirty="0" err="1"/>
              <a:t>Databrowser</a:t>
            </a:r>
            <a:endParaRPr lang="en-US" dirty="0"/>
          </a:p>
          <a:p>
            <a:pPr lvl="1"/>
            <a:r>
              <a:rPr lang="en-US" dirty="0" smtClean="0"/>
              <a:t>LASSO </a:t>
            </a:r>
            <a:r>
              <a:rPr lang="mr-IN" dirty="0" smtClean="0"/>
              <a:t>–</a:t>
            </a:r>
            <a:r>
              <a:rPr lang="en-US" dirty="0" smtClean="0"/>
              <a:t> IRIS IS</a:t>
            </a:r>
          </a:p>
          <a:p>
            <a:pPr lvl="1"/>
            <a:r>
              <a:rPr lang="en-US" dirty="0" err="1" smtClean="0"/>
              <a:t>MUSTANGular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PNSN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These are ways to visualize the MUSTANG metric values, which can be easier to digest</a:t>
            </a:r>
          </a:p>
          <a:p>
            <a:endParaRPr lang="en-US" dirty="0"/>
          </a:p>
          <a:p>
            <a:r>
              <a:rPr lang="en-US" dirty="0" smtClean="0"/>
              <a:t>Can be useful for your </a:t>
            </a:r>
            <a:r>
              <a:rPr lang="en-US" dirty="0"/>
              <a:t>own </a:t>
            </a:r>
            <a:r>
              <a:rPr lang="en-US" dirty="0" smtClean="0"/>
              <a:t>QA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57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atabrowser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74" y="1706562"/>
            <a:ext cx="5188633" cy="5030885"/>
          </a:xfrm>
          <a:prstGeom prst="rect">
            <a:avLst/>
          </a:prstGeom>
        </p:spPr>
      </p:pic>
      <p:pic>
        <p:nvPicPr>
          <p:cNvPr id="11" name="Picture 10" descr="databrowse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74" y="1706562"/>
            <a:ext cx="5188633" cy="5030885"/>
          </a:xfrm>
          <a:prstGeom prst="rect">
            <a:avLst/>
          </a:prstGeom>
        </p:spPr>
      </p:pic>
      <p:pic>
        <p:nvPicPr>
          <p:cNvPr id="12" name="Picture 11" descr="databrowser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74" y="1706562"/>
            <a:ext cx="5188633" cy="5030885"/>
          </a:xfrm>
          <a:prstGeom prst="rect">
            <a:avLst/>
          </a:prstGeom>
        </p:spPr>
      </p:pic>
      <p:pic>
        <p:nvPicPr>
          <p:cNvPr id="13" name="Picture 12" descr="databrowser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74" y="1706562"/>
            <a:ext cx="5188633" cy="5030885"/>
          </a:xfrm>
          <a:prstGeom prst="rect">
            <a:avLst/>
          </a:prstGeom>
        </p:spPr>
      </p:pic>
      <p:pic>
        <p:nvPicPr>
          <p:cNvPr id="14" name="Picture 13" descr="databrowser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74" y="1706562"/>
            <a:ext cx="5188633" cy="5030885"/>
          </a:xfrm>
          <a:prstGeom prst="rect">
            <a:avLst/>
          </a:prstGeom>
        </p:spPr>
      </p:pic>
      <p:pic>
        <p:nvPicPr>
          <p:cNvPr id="15" name="Picture 14" descr="databrowser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74" y="1706562"/>
            <a:ext cx="5188633" cy="5030885"/>
          </a:xfrm>
          <a:prstGeom prst="rect">
            <a:avLst/>
          </a:prstGeom>
        </p:spPr>
      </p:pic>
      <p:pic>
        <p:nvPicPr>
          <p:cNvPr id="16" name="Picture 15" descr="databrowser7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74" y="1706562"/>
            <a:ext cx="5188633" cy="5030885"/>
          </a:xfrm>
          <a:prstGeom prst="rect">
            <a:avLst/>
          </a:prstGeom>
        </p:spPr>
      </p:pic>
      <p:pic>
        <p:nvPicPr>
          <p:cNvPr id="3" name="Picture 2" descr="databrowser8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74" y="1706562"/>
            <a:ext cx="5188633" cy="5030885"/>
          </a:xfrm>
          <a:prstGeom prst="rect">
            <a:avLst/>
          </a:prstGeom>
        </p:spPr>
      </p:pic>
      <p:pic>
        <p:nvPicPr>
          <p:cNvPr id="4" name="Picture 3" descr="databrowser9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74" y="1706562"/>
            <a:ext cx="5188633" cy="5030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Databrowswer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9054" y="1722430"/>
            <a:ext cx="3944943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11"/>
              </a:rPr>
              <a:t>http://ds.iris.edu/mustang/databrowser/</a:t>
            </a:r>
            <a:endParaRPr lang="en-US" sz="1400" dirty="0" smtClean="0"/>
          </a:p>
          <a:p>
            <a:endParaRPr lang="en-US" dirty="0" smtClean="0"/>
          </a:p>
          <a:p>
            <a:r>
              <a:rPr lang="en-US" sz="1400" dirty="0" smtClean="0"/>
              <a:t>Graphical display of MUSTANG metrics</a:t>
            </a:r>
          </a:p>
          <a:p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Time Series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Grouped </a:t>
            </a:r>
            <a:r>
              <a:rPr lang="en-US" sz="1400" dirty="0"/>
              <a:t>with similar channels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Grouped </a:t>
            </a:r>
            <a:r>
              <a:rPr lang="en-US" sz="1400" dirty="0"/>
              <a:t>with similar </a:t>
            </a:r>
            <a:r>
              <a:rPr lang="en-US" sz="1400" dirty="0" smtClean="0"/>
              <a:t>metrics</a:t>
            </a:r>
          </a:p>
          <a:p>
            <a:pPr marL="742950" lvl="1" indent="-285750">
              <a:buFont typeface="Arial"/>
              <a:buChar char="•"/>
            </a:pP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Boxplots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By station for one network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By channel for one station</a:t>
            </a:r>
          </a:p>
          <a:p>
            <a:pPr marL="742950" lvl="1" indent="-285750">
              <a:buFont typeface="Arial"/>
              <a:buChar char="•"/>
            </a:pP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Seismic trace</a:t>
            </a:r>
          </a:p>
          <a:p>
            <a:pPr marL="285750" indent="-285750">
              <a:buFont typeface="Arial"/>
              <a:buChar char="•"/>
            </a:pP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PDF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4186994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An example using </a:t>
            </a:r>
            <a:r>
              <a:rPr lang="en-US" sz="3200" dirty="0" err="1" smtClean="0"/>
              <a:t>databroswer</a:t>
            </a:r>
            <a:endParaRPr lang="en-US" sz="3200" dirty="0"/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384853" y="1687513"/>
            <a:ext cx="8355012" cy="4818062"/>
            <a:chOff x="361010" y="1529435"/>
            <a:chExt cx="8354093" cy="48180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010" y="1529435"/>
              <a:ext cx="3660372" cy="2187572"/>
            </a:xfrm>
            <a:prstGeom prst="rect">
              <a:avLst/>
            </a:prstGeom>
            <a:ln w="25400">
              <a:solidFill>
                <a:schemeClr val="tx2">
                  <a:lumMod val="50000"/>
                </a:schemeClr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818" y="2615284"/>
              <a:ext cx="3658786" cy="2249484"/>
            </a:xfrm>
            <a:prstGeom prst="rect">
              <a:avLst/>
            </a:prstGeom>
            <a:ln w="25400">
              <a:solidFill>
                <a:schemeClr val="tx2">
                  <a:lumMod val="50000"/>
                </a:schemeClr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103923" y="1583410"/>
              <a:ext cx="3038141" cy="3381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  <a:ea typeface="ＭＳ Ｐゴシック" charset="-128"/>
                  <a:cs typeface="+mn-cs"/>
                </a:rPr>
                <a:t>Seismic trace: drift is confirmed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26176" y="2566071"/>
              <a:ext cx="2385750" cy="5841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  <a:ea typeface="ＭＳ Ｐゴシック" charset="-128"/>
                  <a:cs typeface="+mn-cs"/>
                </a:rPr>
                <a:t>Metric Timeseries:</a:t>
              </a:r>
            </a:p>
            <a:p>
              <a:pPr>
                <a:defRPr/>
              </a:pPr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  <a:ea typeface="ＭＳ Ｐゴシック" charset="-128"/>
                  <a:cs typeface="+mn-cs"/>
                </a:rPr>
                <a:t>Drift began April 8, 2017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4731" y="3717007"/>
              <a:ext cx="3660372" cy="2630484"/>
            </a:xfrm>
            <a:prstGeom prst="rect">
              <a:avLst/>
            </a:prstGeom>
            <a:ln w="25400">
              <a:solidFill>
                <a:schemeClr val="tx2">
                  <a:lumMod val="50000"/>
                </a:schemeClr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567370" y="5782342"/>
              <a:ext cx="3376241" cy="338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  <a:ea typeface="ＭＳ Ｐゴシック" charset="-128"/>
                  <a:cs typeface="+mn-cs"/>
                </a:rPr>
                <a:t>PDF Plot: Seismic energy is absent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4561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Hands-on: </a:t>
            </a:r>
            <a:r>
              <a:rPr lang="en-US" dirty="0" err="1" smtClean="0"/>
              <a:t>databrowser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1800" dirty="0">
                <a:hlinkClick r:id="rId2"/>
              </a:rPr>
              <a:t>http://ds.iris.edu/mustang/databrowser/</a:t>
            </a:r>
            <a:endParaRPr lang="en-US" sz="1800" dirty="0"/>
          </a:p>
          <a:p>
            <a:endParaRPr lang="en-US" dirty="0" smtClean="0"/>
          </a:p>
          <a:p>
            <a:r>
              <a:rPr lang="en-US" sz="1800" dirty="0" smtClean="0"/>
              <a:t>Generate a boxplot of the percent of data available per day for BHZ channels for the entire IU network, for the month of September</a:t>
            </a:r>
          </a:p>
          <a:p>
            <a:endParaRPr lang="en-US" sz="1800" dirty="0" smtClean="0"/>
          </a:p>
          <a:p>
            <a:r>
              <a:rPr lang="en-US" sz="1800" dirty="0" smtClean="0"/>
              <a:t>Generate a plot of the percent availability per day for IU.PMG.00.BHZ for September</a:t>
            </a:r>
          </a:p>
          <a:p>
            <a:endParaRPr lang="en-US" sz="1800" dirty="0" smtClean="0"/>
          </a:p>
          <a:p>
            <a:r>
              <a:rPr lang="en-US" sz="1800" dirty="0" smtClean="0"/>
              <a:t>What does the channel set option do?</a:t>
            </a:r>
          </a:p>
          <a:p>
            <a:endParaRPr lang="en-US" sz="1800" dirty="0"/>
          </a:p>
          <a:p>
            <a:r>
              <a:rPr lang="en-US" sz="1800" dirty="0" smtClean="0"/>
              <a:t>Get the amplitude values for IU.BILL.00.BHZ for September</a:t>
            </a:r>
          </a:p>
          <a:p>
            <a:pPr lvl="1"/>
            <a:r>
              <a:rPr lang="en-US" sz="1600" dirty="0" smtClean="0"/>
              <a:t> Plot the seismic trace for that period too </a:t>
            </a:r>
            <a:r>
              <a:rPr lang="mr-IN" sz="1600" dirty="0" smtClean="0"/>
              <a:t>–</a:t>
            </a:r>
            <a:r>
              <a:rPr lang="en-US" sz="1600" dirty="0" smtClean="0"/>
              <a:t> note the subsampling</a:t>
            </a:r>
          </a:p>
          <a:p>
            <a:pPr marL="411480" lvl="1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33829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LASSO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626" y="1752600"/>
            <a:ext cx="3186124" cy="4373563"/>
          </a:xfrm>
        </p:spPr>
        <p:txBody>
          <a:bodyPr/>
          <a:lstStyle/>
          <a:p>
            <a:pPr marL="114300" indent="0">
              <a:buNone/>
            </a:pPr>
            <a:r>
              <a:rPr lang="en-US" sz="1600" dirty="0">
                <a:hlinkClick r:id="rId2"/>
              </a:rPr>
              <a:t>http://lasso.iris.edu</a:t>
            </a:r>
            <a:r>
              <a:rPr lang="en-US" sz="1600" dirty="0" smtClean="0">
                <a:hlinkClick r:id="rId2"/>
              </a:rPr>
              <a:t>/</a:t>
            </a:r>
            <a:endParaRPr lang="en-US" sz="1600" dirty="0" smtClean="0"/>
          </a:p>
          <a:p>
            <a:endParaRPr lang="en-US" dirty="0"/>
          </a:p>
          <a:p>
            <a:r>
              <a:rPr lang="en-US" sz="1400" dirty="0" smtClean="0"/>
              <a:t>Displays MUSTANG metrics in either</a:t>
            </a:r>
          </a:p>
          <a:p>
            <a:pPr lvl="1"/>
            <a:r>
              <a:rPr lang="en-US" sz="1400" dirty="0" smtClean="0"/>
              <a:t>Control-panel</a:t>
            </a:r>
          </a:p>
          <a:p>
            <a:pPr lvl="1"/>
            <a:r>
              <a:rPr lang="en-US" sz="1400" dirty="0" smtClean="0"/>
              <a:t>Time series</a:t>
            </a:r>
            <a:endParaRPr lang="en-US" sz="1400" dirty="0"/>
          </a:p>
          <a:p>
            <a:pPr lvl="1"/>
            <a:endParaRPr lang="en-US" sz="1000" dirty="0" smtClean="0"/>
          </a:p>
          <a:p>
            <a:r>
              <a:rPr lang="en-US" sz="1400" dirty="0" smtClean="0"/>
              <a:t>Ranks data based on metric values</a:t>
            </a:r>
          </a:p>
          <a:p>
            <a:endParaRPr lang="en-US" sz="1400" dirty="0"/>
          </a:p>
          <a:p>
            <a:r>
              <a:rPr lang="en-US" sz="1400" dirty="0" smtClean="0"/>
              <a:t>Multiple metrics for virtual networks</a:t>
            </a:r>
          </a:p>
          <a:p>
            <a:endParaRPr lang="en-US" sz="1400" dirty="0"/>
          </a:p>
          <a:p>
            <a:r>
              <a:rPr lang="en-US" sz="1400" dirty="0" smtClean="0"/>
              <a:t>Derived metrics</a:t>
            </a:r>
            <a:endParaRPr lang="en-US" sz="1400" dirty="0"/>
          </a:p>
        </p:txBody>
      </p:sp>
      <p:pic>
        <p:nvPicPr>
          <p:cNvPr id="5" name="Picture 4" descr="lasso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801" y="1554766"/>
            <a:ext cx="5066199" cy="534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33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LASSO - BASIC</a:t>
            </a:r>
            <a:endParaRPr lang="en-US" dirty="0"/>
          </a:p>
        </p:txBody>
      </p:sp>
      <p:pic>
        <p:nvPicPr>
          <p:cNvPr id="5" name="Picture 4" descr="lasso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12" y="1611313"/>
            <a:ext cx="4884630" cy="5151438"/>
          </a:xfrm>
          <a:prstGeom prst="rect">
            <a:avLst/>
          </a:prstGeom>
        </p:spPr>
      </p:pic>
      <p:pic>
        <p:nvPicPr>
          <p:cNvPr id="6" name="Picture 5" descr="lasso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12" y="1611313"/>
            <a:ext cx="4884630" cy="5151438"/>
          </a:xfrm>
          <a:prstGeom prst="rect">
            <a:avLst/>
          </a:prstGeom>
        </p:spPr>
      </p:pic>
      <p:pic>
        <p:nvPicPr>
          <p:cNvPr id="7" name="Picture 6" descr="lasso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12" y="1611313"/>
            <a:ext cx="4884630" cy="5151438"/>
          </a:xfrm>
          <a:prstGeom prst="rect">
            <a:avLst/>
          </a:prstGeom>
        </p:spPr>
      </p:pic>
      <p:pic>
        <p:nvPicPr>
          <p:cNvPr id="8" name="Picture 7" descr="lasso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12" y="1611313"/>
            <a:ext cx="4884630" cy="5151438"/>
          </a:xfrm>
          <a:prstGeom prst="rect">
            <a:avLst/>
          </a:prstGeom>
        </p:spPr>
      </p:pic>
      <p:pic>
        <p:nvPicPr>
          <p:cNvPr id="9" name="Picture 8" descr="lasso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12" y="1611313"/>
            <a:ext cx="4884630" cy="5151438"/>
          </a:xfrm>
          <a:prstGeom prst="rect">
            <a:avLst/>
          </a:prstGeom>
        </p:spPr>
      </p:pic>
      <p:pic>
        <p:nvPicPr>
          <p:cNvPr id="10" name="Picture 9" descr="lasso7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12" y="1611313"/>
            <a:ext cx="4884630" cy="5151438"/>
          </a:xfrm>
          <a:prstGeom prst="rect">
            <a:avLst/>
          </a:prstGeom>
        </p:spPr>
      </p:pic>
      <p:pic>
        <p:nvPicPr>
          <p:cNvPr id="11" name="Picture 10" descr="lasso8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12" y="1611313"/>
            <a:ext cx="4884630" cy="51514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1625" y="1865313"/>
            <a:ext cx="354012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Choose from 6 sets of metrics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Data Availability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Mass Positions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Noise Power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Signal Quality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Metadata Validity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Time Series Integrity</a:t>
            </a:r>
          </a:p>
          <a:p>
            <a:pPr marL="742950" lvl="1" indent="-285750">
              <a:buFont typeface="Arial"/>
              <a:buChar char="•"/>
            </a:pPr>
            <a:endParaRPr lang="en-US" sz="1400" dirty="0"/>
          </a:p>
          <a:p>
            <a:pPr marL="742950" lvl="1" indent="-285750">
              <a:buFont typeface="Arial"/>
              <a:buChar char="•"/>
            </a:pPr>
            <a:endParaRPr lang="en-US" sz="1400" dirty="0" smtClean="0"/>
          </a:p>
          <a:p>
            <a:pPr marL="742950" lvl="1" indent="-285750">
              <a:buFont typeface="Arial"/>
              <a:buChar char="•"/>
            </a:pPr>
            <a:endParaRPr lang="en-US" sz="1400" dirty="0"/>
          </a:p>
          <a:p>
            <a:pPr marL="742950" lvl="1" indent="-285750">
              <a:buFont typeface="Arial"/>
              <a:buChar char="•"/>
            </a:pPr>
            <a:endParaRPr lang="en-US" sz="1400" dirty="0" smtClean="0"/>
          </a:p>
          <a:p>
            <a:pPr marL="742950" lvl="1" indent="-285750">
              <a:buFont typeface="Arial"/>
              <a:buChar char="•"/>
            </a:pPr>
            <a:endParaRPr lang="en-US" sz="1400" dirty="0"/>
          </a:p>
          <a:p>
            <a:pPr>
              <a:defRPr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Quantitative ranks channels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</a:rPr>
              <a:t>From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0 (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</a:rPr>
              <a:t>all metrics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poor) to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</a:rPr>
              <a:t>100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(all metrics good).</a:t>
            </a:r>
          </a:p>
          <a:p>
            <a:pPr>
              <a:defRPr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Qualitative lists a count of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</a:rPr>
              <a:t>good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, fair and poor metrics.</a:t>
            </a:r>
          </a:p>
          <a:p>
            <a:pPr lvl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44071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Lasso - basic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1625" y="1865313"/>
            <a:ext cx="354012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Choose from 6 sets of metrics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Data Availability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Mass Positions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Noise Power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Signal Quality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Metadata Validity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Time Series Integrity</a:t>
            </a:r>
          </a:p>
          <a:p>
            <a:pPr marL="742950" lvl="1" indent="-285750">
              <a:buFont typeface="Arial"/>
              <a:buChar char="•"/>
            </a:pPr>
            <a:endParaRPr lang="en-US" sz="1400" dirty="0"/>
          </a:p>
          <a:p>
            <a:pPr marL="742950" lvl="1" indent="-285750">
              <a:buFont typeface="Arial"/>
              <a:buChar char="•"/>
            </a:pPr>
            <a:endParaRPr lang="en-US" sz="1400" dirty="0" smtClean="0"/>
          </a:p>
          <a:p>
            <a:pPr marL="742950" lvl="1" indent="-285750">
              <a:buFont typeface="Arial"/>
              <a:buChar char="•"/>
            </a:pPr>
            <a:endParaRPr lang="en-US" sz="1400" dirty="0"/>
          </a:p>
          <a:p>
            <a:pPr marL="742950" lvl="1" indent="-285750">
              <a:buFont typeface="Arial"/>
              <a:buChar char="•"/>
            </a:pPr>
            <a:endParaRPr lang="en-US" sz="1400" dirty="0" smtClean="0"/>
          </a:p>
          <a:p>
            <a:pPr marL="742950" lvl="1" indent="-285750">
              <a:buFont typeface="Arial"/>
              <a:buChar char="•"/>
            </a:pPr>
            <a:endParaRPr lang="en-US" sz="1400" dirty="0"/>
          </a:p>
          <a:p>
            <a:pPr>
              <a:defRPr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Quantitative ranks channels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</a:rPr>
              <a:t>From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0 (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</a:rPr>
              <a:t>all metrics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poor) to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</a:rPr>
              <a:t>100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(all metrics good).</a:t>
            </a:r>
          </a:p>
          <a:p>
            <a:pPr>
              <a:defRPr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Qualitative lists a count of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</a:rPr>
              <a:t>good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, fair and poor metrics.</a:t>
            </a:r>
          </a:p>
          <a:p>
            <a:pPr lvl="1"/>
            <a:endParaRPr lang="en-US" sz="1400" dirty="0"/>
          </a:p>
        </p:txBody>
      </p:sp>
      <p:pic>
        <p:nvPicPr>
          <p:cNvPr id="5" name="Picture 4" descr="lasso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071" y="1592093"/>
            <a:ext cx="3967300" cy="5201190"/>
          </a:xfrm>
          <a:prstGeom prst="rect">
            <a:avLst/>
          </a:prstGeom>
        </p:spPr>
      </p:pic>
      <p:pic>
        <p:nvPicPr>
          <p:cNvPr id="6" name="Picture 5" descr="lasso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071" y="1592093"/>
            <a:ext cx="3967300" cy="5201190"/>
          </a:xfrm>
          <a:prstGeom prst="rect">
            <a:avLst/>
          </a:prstGeom>
        </p:spPr>
      </p:pic>
      <p:pic>
        <p:nvPicPr>
          <p:cNvPr id="7" name="Picture 6" descr="lasso1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1" b="1668"/>
          <a:stretch/>
        </p:blipFill>
        <p:spPr>
          <a:xfrm>
            <a:off x="5644177" y="3096826"/>
            <a:ext cx="3406365" cy="2278285"/>
          </a:xfrm>
          <a:prstGeom prst="rect">
            <a:avLst/>
          </a:prstGeom>
          <a:ln w="19050" cap="sq" cmpd="sng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5106519" y="3087945"/>
            <a:ext cx="301951" cy="135692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asso1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238" y="1592094"/>
            <a:ext cx="4763397" cy="520119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367608" y="3188113"/>
            <a:ext cx="293070" cy="115447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asso1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239" y="1592092"/>
            <a:ext cx="4763396" cy="520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59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Lasso - advanced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4079" y="1764613"/>
            <a:ext cx="3699063" cy="1965215"/>
          </a:xfrm>
        </p:spPr>
        <p:txBody>
          <a:bodyPr>
            <a:normAutofit/>
          </a:bodyPr>
          <a:lstStyle/>
          <a:p>
            <a:r>
              <a:rPr lang="en-US" sz="1400" dirty="0" smtClean="0"/>
              <a:t>Custom metric combinations</a:t>
            </a:r>
          </a:p>
          <a:p>
            <a:endParaRPr lang="en-US" sz="1400" dirty="0" smtClean="0"/>
          </a:p>
          <a:p>
            <a:r>
              <a:rPr lang="en-US" sz="1400" dirty="0" smtClean="0"/>
              <a:t>Increased customizability in SNCLs</a:t>
            </a:r>
            <a:endParaRPr lang="en-US" sz="1400" dirty="0"/>
          </a:p>
        </p:txBody>
      </p:sp>
      <p:pic>
        <p:nvPicPr>
          <p:cNvPr id="4" name="Picture 3" descr="lasso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27" y="1642904"/>
            <a:ext cx="4676005" cy="5092532"/>
          </a:xfrm>
          <a:prstGeom prst="rect">
            <a:avLst/>
          </a:prstGeom>
        </p:spPr>
      </p:pic>
      <p:pic>
        <p:nvPicPr>
          <p:cNvPr id="5" name="Picture 4" descr="lasso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27" y="1642904"/>
            <a:ext cx="4676005" cy="5092532"/>
          </a:xfrm>
          <a:prstGeom prst="rect">
            <a:avLst/>
          </a:prstGeom>
        </p:spPr>
      </p:pic>
      <p:pic>
        <p:nvPicPr>
          <p:cNvPr id="6" name="Picture 5" descr="lasso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590" y="4244900"/>
            <a:ext cx="4632410" cy="1996643"/>
          </a:xfrm>
          <a:prstGeom prst="rect">
            <a:avLst/>
          </a:prstGeom>
        </p:spPr>
      </p:pic>
      <p:pic>
        <p:nvPicPr>
          <p:cNvPr id="7" name="Picture 6" descr="lasso1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27" y="1642904"/>
            <a:ext cx="4676005" cy="5092531"/>
          </a:xfrm>
          <a:prstGeom prst="rect">
            <a:avLst/>
          </a:prstGeom>
        </p:spPr>
      </p:pic>
      <p:pic>
        <p:nvPicPr>
          <p:cNvPr id="8" name="Picture 7" descr="lasso1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359" y="3474423"/>
            <a:ext cx="5218641" cy="276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95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Custom 3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E15142"/>
      </a:hlink>
      <a:folHlink>
        <a:srgbClr val="E1413D"/>
      </a:folHlink>
    </a:clrScheme>
    <a:fontScheme name="Apothecary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Apothecary.thmx</Template>
  <TotalTime>898</TotalTime>
  <Words>769</Words>
  <Application>Microsoft Macintosh PowerPoint</Application>
  <PresentationFormat>On-screen Show (4:3)</PresentationFormat>
  <Paragraphs>133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Apothecary</vt:lpstr>
      <vt:lpstr>Network interactions with mustang</vt:lpstr>
      <vt:lpstr>Network Interactions</vt:lpstr>
      <vt:lpstr>Databrowswer</vt:lpstr>
      <vt:lpstr>An example using databroswer</vt:lpstr>
      <vt:lpstr>Hands-on: databrowser</vt:lpstr>
      <vt:lpstr>LASSO</vt:lpstr>
      <vt:lpstr>LASSO - BASIC</vt:lpstr>
      <vt:lpstr>Lasso - basic</vt:lpstr>
      <vt:lpstr>Lasso - advanced</vt:lpstr>
      <vt:lpstr>Hands-on: lasso</vt:lpstr>
      <vt:lpstr>MUSTANgular</vt:lpstr>
      <vt:lpstr>PowerPoint Presentation</vt:lpstr>
      <vt:lpstr>Hands-on: mustangular</vt:lpstr>
      <vt:lpstr>Q: Who can create clients?</vt:lpstr>
    </vt:vector>
  </TitlesOfParts>
  <Company>IRIS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 interactions with mustang</dc:title>
  <dc:creator>Laura Hutchinson</dc:creator>
  <cp:lastModifiedBy>Laura Hutchinson</cp:lastModifiedBy>
  <cp:revision>153</cp:revision>
  <dcterms:created xsi:type="dcterms:W3CDTF">2017-09-29T15:57:26Z</dcterms:created>
  <dcterms:modified xsi:type="dcterms:W3CDTF">2017-10-12T15:40:16Z</dcterms:modified>
</cp:coreProperties>
</file>