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8" r:id="rId3"/>
    <p:sldId id="361" r:id="rId4"/>
    <p:sldId id="392" r:id="rId5"/>
    <p:sldId id="383" r:id="rId6"/>
    <p:sldId id="389" r:id="rId7"/>
    <p:sldId id="393" r:id="rId8"/>
    <p:sldId id="394" r:id="rId9"/>
    <p:sldId id="390" r:id="rId10"/>
    <p:sldId id="396" r:id="rId11"/>
    <p:sldId id="397" r:id="rId12"/>
    <p:sldId id="384" r:id="rId13"/>
    <p:sldId id="395" r:id="rId14"/>
  </p:sldIdLst>
  <p:sldSz cx="10080625" cy="7559675"/>
  <p:notesSz cx="6743700" cy="9893300"/>
  <p:defaultTextStyle>
    <a:defPPr>
      <a:defRPr lang="en-GB"/>
    </a:defPPr>
    <a:lvl1pPr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31309" indent="-215655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646962" indent="-215655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862615" indent="-215655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078269" indent="-215655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3395" algn="l" defTabSz="45667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0073" algn="l" defTabSz="45667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196752" algn="l" defTabSz="45667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3432" algn="l" defTabSz="45667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A47"/>
    <a:srgbClr val="33CC33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208" y="-10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33"/>
        <p:guide pos="18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3C64FAE-50AA-704C-AC7D-2A50BFDC69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3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50888"/>
            <a:ext cx="49450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99000"/>
            <a:ext cx="53943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635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635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F4ADE5C-DB74-714C-97B5-9B8ADDC7D2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103" indent="-285425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1695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98376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5055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3395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3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52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32" algn="l" defTabSz="4566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678" indent="0" algn="ctr">
              <a:buNone/>
              <a:defRPr/>
            </a:lvl2pPr>
            <a:lvl3pPr marL="913357" indent="0" algn="ctr">
              <a:buNone/>
              <a:defRPr/>
            </a:lvl3pPr>
            <a:lvl4pPr marL="1370035" indent="0" algn="ctr">
              <a:buNone/>
              <a:defRPr/>
            </a:lvl4pPr>
            <a:lvl5pPr marL="1826715" indent="0" algn="ctr">
              <a:buNone/>
              <a:defRPr/>
            </a:lvl5pPr>
            <a:lvl6pPr marL="2283395" indent="0" algn="ctr">
              <a:buNone/>
              <a:defRPr/>
            </a:lvl6pPr>
            <a:lvl7pPr marL="2740073" indent="0" algn="ctr">
              <a:buNone/>
              <a:defRPr/>
            </a:lvl7pPr>
            <a:lvl8pPr marL="3196752" indent="0" algn="ctr">
              <a:buNone/>
              <a:defRPr/>
            </a:lvl8pPr>
            <a:lvl9pPr marL="3653432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BA83FD-4E43-AF4B-BE4E-3E879770E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196042-9A48-5B4F-93D5-7505F5FB4D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37"/>
            <a:ext cx="2266950" cy="64547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37"/>
            <a:ext cx="6650038" cy="64547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1F663-490C-744D-A784-6E52684307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417" y="6963274"/>
            <a:ext cx="10080625" cy="600629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62" tIns="50334" rIns="100662" bIns="50334" rtlCol="0" anchor="ctr"/>
          <a:lstStyle/>
          <a:p>
            <a:pPr algn="r" defTabSz="50334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" y="3940283"/>
            <a:ext cx="10079793" cy="302362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4031" y="622947"/>
            <a:ext cx="9072563" cy="1595684"/>
          </a:xfrm>
        </p:spPr>
        <p:txBody>
          <a:bodyPr anchor="b" anchorCtr="0"/>
          <a:lstStyle>
            <a:lvl1pPr>
              <a:lnSpc>
                <a:spcPts val="4189"/>
              </a:lnSpc>
              <a:defRPr sz="40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04032" y="2232036"/>
            <a:ext cx="6205884" cy="407733"/>
          </a:xfrm>
        </p:spPr>
        <p:txBody>
          <a:bodyPr>
            <a:noAutofit/>
          </a:bodyPr>
          <a:lstStyle>
            <a:lvl1pPr>
              <a:lnSpc>
                <a:spcPts val="2425"/>
              </a:lnSpc>
              <a:buNone/>
              <a:defRPr sz="22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313" y="3413555"/>
            <a:ext cx="5040313" cy="526728"/>
          </a:xfrm>
        </p:spPr>
        <p:txBody>
          <a:bodyPr rIns="201337" anchor="b" anchorCtr="0">
            <a:noAutofit/>
          </a:bodyPr>
          <a:lstStyle>
            <a:lvl1pPr marL="62918" indent="0" algn="r">
              <a:spcBef>
                <a:spcPts val="0"/>
              </a:spcBef>
              <a:buNone/>
              <a:defRPr sz="1800" b="0"/>
            </a:lvl1pPr>
            <a:lvl2pPr marL="377509" indent="0" algn="r">
              <a:buNone/>
              <a:defRPr sz="1800" b="0"/>
            </a:lvl2pPr>
            <a:lvl3pPr marL="692101" indent="0" algn="r">
              <a:buNone/>
              <a:defRPr sz="1800" b="0"/>
            </a:lvl3pPr>
            <a:lvl4pPr marL="943782" indent="0" algn="r">
              <a:buNone/>
              <a:defRPr sz="1800" b="0"/>
            </a:lvl4pPr>
            <a:lvl5pPr marL="1195444" indent="0" algn="r">
              <a:buNone/>
              <a:defRPr sz="1800" b="0"/>
            </a:lvl5pPr>
          </a:lstStyle>
          <a:p>
            <a:pPr lvl="0"/>
            <a:r>
              <a:rPr lang="en-US" dirty="0" smtClean="0"/>
              <a:t>Authors 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390" y="7072457"/>
            <a:ext cx="4964922" cy="492526"/>
          </a:xfrm>
          <a:prstGeom prst="rect">
            <a:avLst/>
          </a:prstGeom>
          <a:noFill/>
          <a:effectLst/>
        </p:spPr>
        <p:txBody>
          <a:bodyPr wrap="square" lIns="100662" tIns="50334" rIns="100662" bIns="50334" rtlCol="0">
            <a:spAutoFit/>
          </a:bodyPr>
          <a:lstStyle/>
          <a:p>
            <a:pPr defTabSz="503344" fontAlgn="auto" hangingPunct="1">
              <a:lnSpc>
                <a:spcPct val="90000"/>
              </a:lnSpc>
              <a:spcBef>
                <a:spcPts val="0"/>
              </a:spcBef>
              <a:spcAft>
                <a:spcPts val="331"/>
              </a:spcAft>
              <a:buClrTx/>
              <a:buSzTx/>
              <a:buFontTx/>
              <a:buNone/>
            </a:pPr>
            <a:r>
              <a:rPr lang="en-US" sz="9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LLNL-PRES-679267</a:t>
            </a:r>
          </a:p>
          <a:p>
            <a:pPr defTabSz="503344" fontAlgn="auto" hangingPunct="1">
              <a:lnSpc>
                <a:spcPct val="90000"/>
              </a:lnSpc>
              <a:spcBef>
                <a:spcPts val="0"/>
              </a:spcBef>
              <a:spcAft>
                <a:spcPts val="661"/>
              </a:spcAft>
              <a:buClrTx/>
              <a:buSzTx/>
              <a:buFontTx/>
              <a:buNone/>
            </a:pPr>
            <a:r>
              <a:rPr lang="en-US" sz="8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  <a:endParaRPr lang="en-US" sz="8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77" y="7106438"/>
            <a:ext cx="2056260" cy="34687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14"/>
            <a:ext cx="10080625" cy="124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62" tIns="50334" rIns="100662" bIns="50334" rtlCol="0" anchor="ctr"/>
          <a:lstStyle/>
          <a:p>
            <a:pPr algn="r" defTabSz="50334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3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203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984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04031" y="241980"/>
            <a:ext cx="9072563" cy="1111983"/>
          </a:xfrm>
          <a:prstGeom prst="rect">
            <a:avLst/>
          </a:prstGeom>
          <a:effectLst/>
        </p:spPr>
        <p:txBody>
          <a:bodyPr vert="horz" lIns="0" rIns="50334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7514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542" y="1583682"/>
            <a:ext cx="4374991" cy="5380985"/>
          </a:xfrm>
        </p:spPr>
        <p:txBody>
          <a:bodyPr/>
          <a:lstStyle>
            <a:lvl1pPr>
              <a:spcBef>
                <a:spcPts val="1323"/>
              </a:spcBef>
              <a:spcAft>
                <a:spcPts val="661"/>
              </a:spcAft>
              <a:defRPr/>
            </a:lvl1pPr>
            <a:lvl2pPr>
              <a:spcAft>
                <a:spcPts val="661"/>
              </a:spcAft>
              <a:defRPr/>
            </a:lvl2pPr>
            <a:lvl3pPr>
              <a:spcAft>
                <a:spcPts val="661"/>
              </a:spcAft>
              <a:defRPr/>
            </a:lvl3pPr>
            <a:lvl4pPr>
              <a:spcAft>
                <a:spcPts val="661"/>
              </a:spcAft>
              <a:defRPr/>
            </a:lvl4pPr>
            <a:lvl5pPr>
              <a:spcAft>
                <a:spcPts val="661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631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10324" y="1583682"/>
            <a:ext cx="4374991" cy="5380985"/>
          </a:xfrm>
        </p:spPr>
        <p:txBody>
          <a:bodyPr/>
          <a:lstStyle>
            <a:lvl1pPr>
              <a:spcBef>
                <a:spcPts val="1323"/>
              </a:spcBef>
              <a:spcAft>
                <a:spcPts val="661"/>
              </a:spcAft>
              <a:defRPr/>
            </a:lvl1pPr>
            <a:lvl2pPr>
              <a:spcAft>
                <a:spcPts val="661"/>
              </a:spcAft>
              <a:defRPr/>
            </a:lvl2pPr>
            <a:lvl3pPr>
              <a:spcAft>
                <a:spcPts val="661"/>
              </a:spcAft>
              <a:defRPr/>
            </a:lvl3pPr>
            <a:lvl4pPr>
              <a:spcAft>
                <a:spcPts val="661"/>
              </a:spcAft>
              <a:defRPr/>
            </a:lvl4pPr>
            <a:lvl5pPr>
              <a:spcAft>
                <a:spcPts val="661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9321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542" y="1583682"/>
            <a:ext cx="4374991" cy="5380985"/>
          </a:xfrm>
        </p:spPr>
        <p:txBody>
          <a:bodyPr/>
          <a:lstStyle>
            <a:lvl1pPr>
              <a:spcBef>
                <a:spcPts val="1323"/>
              </a:spcBef>
              <a:spcAft>
                <a:spcPts val="661"/>
              </a:spcAft>
              <a:defRPr/>
            </a:lvl1pPr>
            <a:lvl2pPr>
              <a:spcAft>
                <a:spcPts val="661"/>
              </a:spcAft>
              <a:defRPr/>
            </a:lvl2pPr>
            <a:lvl3pPr>
              <a:spcAft>
                <a:spcPts val="661"/>
              </a:spcAft>
              <a:defRPr/>
            </a:lvl3pPr>
            <a:lvl4pPr>
              <a:spcAft>
                <a:spcPts val="661"/>
              </a:spcAft>
              <a:defRPr/>
            </a:lvl4pPr>
            <a:lvl5pPr>
              <a:spcAft>
                <a:spcPts val="661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201983" y="1583682"/>
            <a:ext cx="4374991" cy="5380985"/>
          </a:xfrm>
        </p:spPr>
        <p:txBody>
          <a:bodyPr/>
          <a:lstStyle>
            <a:lvl1pPr>
              <a:spcBef>
                <a:spcPts val="1323"/>
              </a:spcBef>
              <a:spcAft>
                <a:spcPts val="661"/>
              </a:spcAft>
              <a:defRPr/>
            </a:lvl1pPr>
            <a:lvl2pPr>
              <a:spcAft>
                <a:spcPts val="661"/>
              </a:spcAft>
              <a:defRPr/>
            </a:lvl2pPr>
            <a:lvl3pPr>
              <a:spcAft>
                <a:spcPts val="661"/>
              </a:spcAft>
              <a:defRPr/>
            </a:lvl3pPr>
            <a:lvl4pPr>
              <a:spcAft>
                <a:spcPts val="661"/>
              </a:spcAft>
              <a:defRPr/>
            </a:lvl4pPr>
            <a:lvl5pPr>
              <a:spcAft>
                <a:spcPts val="661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095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80625" cy="699864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" y="4"/>
            <a:ext cx="10080624" cy="1354642"/>
          </a:xfrm>
          <a:solidFill>
            <a:schemeClr val="bg1"/>
          </a:solidFill>
          <a:effectLst/>
        </p:spPr>
        <p:txBody>
          <a:bodyPr vert="horz" lIns="503344" rIns="50334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56916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5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10066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0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80625" cy="699864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2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461A8-BFCA-4141-9B56-CD41BA37E4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90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92" y="5993822"/>
            <a:ext cx="3971504" cy="6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6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8" indent="0">
              <a:buNone/>
              <a:defRPr sz="1800"/>
            </a:lvl2pPr>
            <a:lvl3pPr marL="913357" indent="0">
              <a:buNone/>
              <a:defRPr sz="1700"/>
            </a:lvl3pPr>
            <a:lvl4pPr marL="1370035" indent="0">
              <a:buNone/>
              <a:defRPr sz="1400"/>
            </a:lvl4pPr>
            <a:lvl5pPr marL="1826715" indent="0">
              <a:buNone/>
              <a:defRPr sz="1400"/>
            </a:lvl5pPr>
            <a:lvl6pPr marL="2283395" indent="0">
              <a:buNone/>
              <a:defRPr sz="1400"/>
            </a:lvl6pPr>
            <a:lvl7pPr marL="2740073" indent="0">
              <a:buNone/>
              <a:defRPr sz="1400"/>
            </a:lvl7pPr>
            <a:lvl8pPr marL="3196752" indent="0">
              <a:buNone/>
              <a:defRPr sz="1400"/>
            </a:lvl8pPr>
            <a:lvl9pPr marL="3653432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C07D44-6761-9149-AB0E-BBAC353B90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87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87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987D81-4A34-244D-9823-71D2428EEA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2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7" indent="0">
              <a:buNone/>
              <a:defRPr sz="1800" b="1"/>
            </a:lvl3pPr>
            <a:lvl4pPr marL="1370035" indent="0">
              <a:buNone/>
              <a:defRPr sz="1700" b="1"/>
            </a:lvl4pPr>
            <a:lvl5pPr marL="1826715" indent="0">
              <a:buNone/>
              <a:defRPr sz="1700" b="1"/>
            </a:lvl5pPr>
            <a:lvl6pPr marL="2283395" indent="0">
              <a:buNone/>
              <a:defRPr sz="1700" b="1"/>
            </a:lvl6pPr>
            <a:lvl7pPr marL="2740073" indent="0">
              <a:buNone/>
              <a:defRPr sz="1700" b="1"/>
            </a:lvl7pPr>
            <a:lvl8pPr marL="3196752" indent="0">
              <a:buNone/>
              <a:defRPr sz="1700" b="1"/>
            </a:lvl8pPr>
            <a:lvl9pPr marL="3653432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7" indent="0">
              <a:buNone/>
              <a:defRPr sz="1800" b="1"/>
            </a:lvl3pPr>
            <a:lvl4pPr marL="1370035" indent="0">
              <a:buNone/>
              <a:defRPr sz="1700" b="1"/>
            </a:lvl4pPr>
            <a:lvl5pPr marL="1826715" indent="0">
              <a:buNone/>
              <a:defRPr sz="1700" b="1"/>
            </a:lvl5pPr>
            <a:lvl6pPr marL="2283395" indent="0">
              <a:buNone/>
              <a:defRPr sz="1700" b="1"/>
            </a:lvl6pPr>
            <a:lvl7pPr marL="2740073" indent="0">
              <a:buNone/>
              <a:defRPr sz="1700" b="1"/>
            </a:lvl7pPr>
            <a:lvl8pPr marL="3196752" indent="0">
              <a:buNone/>
              <a:defRPr sz="1700" b="1"/>
            </a:lvl8pPr>
            <a:lvl9pPr marL="3653432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B0B48-C066-694F-A048-20B9068467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47C560-DC67-8641-B7F1-B5715001F2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EE3F29-60B1-6345-907F-21DB0C5F97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6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7" indent="0">
              <a:buNone/>
              <a:defRPr sz="1000"/>
            </a:lvl3pPr>
            <a:lvl4pPr marL="1370035" indent="0">
              <a:buNone/>
              <a:defRPr sz="900"/>
            </a:lvl4pPr>
            <a:lvl5pPr marL="1826715" indent="0">
              <a:buNone/>
              <a:defRPr sz="900"/>
            </a:lvl5pPr>
            <a:lvl6pPr marL="2283395" indent="0">
              <a:buNone/>
              <a:defRPr sz="900"/>
            </a:lvl6pPr>
            <a:lvl7pPr marL="2740073" indent="0">
              <a:buNone/>
              <a:defRPr sz="900"/>
            </a:lvl7pPr>
            <a:lvl8pPr marL="3196752" indent="0">
              <a:buNone/>
              <a:defRPr sz="900"/>
            </a:lvl8pPr>
            <a:lvl9pPr marL="3653432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7720FD-BD7E-A04A-B4AB-307CF7CF98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7" indent="0">
              <a:buNone/>
              <a:defRPr sz="2400"/>
            </a:lvl3pPr>
            <a:lvl4pPr marL="1370035" indent="0">
              <a:buNone/>
              <a:defRPr sz="2000"/>
            </a:lvl4pPr>
            <a:lvl5pPr marL="1826715" indent="0">
              <a:buNone/>
              <a:defRPr sz="2000"/>
            </a:lvl5pPr>
            <a:lvl6pPr marL="2283395" indent="0">
              <a:buNone/>
              <a:defRPr sz="2000"/>
            </a:lvl6pPr>
            <a:lvl7pPr marL="2740073" indent="0">
              <a:buNone/>
              <a:defRPr sz="2000"/>
            </a:lvl7pPr>
            <a:lvl8pPr marL="3196752" indent="0">
              <a:buNone/>
              <a:defRPr sz="2000"/>
            </a:lvl8pPr>
            <a:lvl9pPr marL="36534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7" indent="0">
              <a:buNone/>
              <a:defRPr sz="1000"/>
            </a:lvl3pPr>
            <a:lvl4pPr marL="1370035" indent="0">
              <a:buNone/>
              <a:defRPr sz="900"/>
            </a:lvl4pPr>
            <a:lvl5pPr marL="1826715" indent="0">
              <a:buNone/>
              <a:defRPr sz="900"/>
            </a:lvl5pPr>
            <a:lvl6pPr marL="2283395" indent="0">
              <a:buNone/>
              <a:defRPr sz="900"/>
            </a:lvl6pPr>
            <a:lvl7pPr marL="2740073" indent="0">
              <a:buNone/>
              <a:defRPr sz="900"/>
            </a:lvl7pPr>
            <a:lvl8pPr marL="3196752" indent="0">
              <a:buNone/>
              <a:defRPr sz="900"/>
            </a:lvl8pPr>
            <a:lvl9pPr marL="3653432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76F87F-1359-DC4B-A08D-B2894F0C3E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87"/>
            <a:ext cx="9069388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43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076" algn="l"/>
                <a:tab pos="1446146" algn="l"/>
                <a:tab pos="216922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076" algn="l"/>
                <a:tab pos="1446146" algn="l"/>
                <a:tab pos="2169223" algn="l"/>
                <a:tab pos="28923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93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076" algn="l"/>
                <a:tab pos="1446146" algn="l"/>
                <a:tab pos="216922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BD19BE6-54B2-854D-8ED7-313EC2751C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309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646962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862615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1078269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534948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1991629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2448305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2904989" indent="-215655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431309" indent="-323481" algn="l" defTabSz="456678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615" indent="-287010" algn="l" defTabSz="456678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293921" indent="-215655" algn="l" defTabSz="456678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725232" indent="-215655" algn="l" defTabSz="456678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156539" indent="-215655" algn="l" defTabSz="45667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613219" indent="-215655" algn="l" defTabSz="45667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6pPr>
      <a:lvl7pPr marL="3069896" indent="-215655" algn="l" defTabSz="45667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7pPr>
      <a:lvl8pPr marL="3526574" indent="-215655" algn="l" defTabSz="45667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8pPr>
      <a:lvl9pPr marL="3983254" indent="-215655" algn="l" defTabSz="45667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7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5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5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3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52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2" algn="l" defTabSz="456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7005299"/>
            <a:ext cx="10080625" cy="554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62" tIns="50334" rIns="0" bIns="50334" rtlCol="0" anchor="ctr"/>
          <a:lstStyle/>
          <a:p>
            <a:pPr algn="ctr" defTabSz="50334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4" y="7160998"/>
            <a:ext cx="3011610" cy="307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42659"/>
            <a:ext cx="9072563" cy="1108752"/>
          </a:xfrm>
          <a:prstGeom prst="rect">
            <a:avLst/>
          </a:prstGeom>
          <a:effectLst/>
        </p:spPr>
        <p:txBody>
          <a:bodyPr vert="horz" lIns="0" tIns="50334" rIns="50334" bIns="50334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589014"/>
            <a:ext cx="9072563" cy="5408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7005299"/>
            <a:ext cx="10080625" cy="5039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2" tIns="50334" rIns="100662" bIns="50334" rtlCol="0" anchor="ctr"/>
          <a:lstStyle/>
          <a:p>
            <a:pPr algn="ctr" defTabSz="50334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32" y="7378075"/>
            <a:ext cx="963382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50334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7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LLNL-PRES-679267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9730202" y="7058400"/>
            <a:ext cx="350437" cy="501274"/>
          </a:xfrm>
          <a:prstGeom prst="rect">
            <a:avLst/>
          </a:prstGeom>
        </p:spPr>
        <p:txBody>
          <a:bodyPr lIns="100662" tIns="50334" rIns="50334" bIns="50334" anchor="ctr" anchorCtr="0"/>
          <a:lstStyle/>
          <a:p>
            <a:pPr algn="r" defTabSz="50334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D690BD-BADF-4FBD-97E7-557E707EBBB2}" type="slidenum">
              <a:rPr lang="en-US" sz="11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 defTabSz="50334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666" y="1396804"/>
            <a:ext cx="10087305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009" y="7109267"/>
            <a:ext cx="1116548" cy="4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9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5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14591" indent="-251673" algn="l" rtl="0" eaLnBrk="1" latinLnBrk="0" hangingPunct="1">
        <a:spcBef>
          <a:spcPts val="1984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6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92101" indent="-314591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80852" indent="-188753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32523" indent="-188753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84198" indent="-188753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321279" algn="l"/>
        </a:tabLst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91908" indent="-201337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013380" indent="-201337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234854" indent="-201337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456325" indent="-201337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6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a.gov/rstt" TargetMode="External"/><Relationship Id="rId4" Type="http://schemas.openxmlformats.org/officeDocument/2006/relationships/hyperlink" Target="http://www.orfeus-eu.org/website_until_17aug2016/software/seismo_softwarelibrary.html" TargetMode="External"/><Relationship Id="rId5" Type="http://schemas.openxmlformats.org/officeDocument/2006/relationships/hyperlink" Target="http://www.seismology.hu/data/iLo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ndia.gov/rst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ndia.gov/rstt/" TargetMode="Externa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7225" y="1308083"/>
            <a:ext cx="8569325" cy="1925644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alibri"/>
                <a:cs typeface="Calibri"/>
              </a:rPr>
              <a:t>Regional Seismic Travel Times</a:t>
            </a:r>
            <a:endParaRPr lang="en-GB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788206" y="3284882"/>
            <a:ext cx="8597267" cy="3619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>
                <a:latin typeface="Calibri"/>
                <a:cs typeface="Calibri"/>
              </a:rPr>
              <a:t>István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Bondár</a:t>
            </a:r>
            <a:endParaRPr lang="en-US" baseline="30000" dirty="0">
              <a:latin typeface="Calibri"/>
              <a:cs typeface="Calibri"/>
            </a:endParaRPr>
          </a:p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Research Centre for Astronomy and Earth Sciences, </a:t>
            </a:r>
            <a:br>
              <a:rPr lang="en-US" sz="2400" kern="1200" dirty="0">
                <a:latin typeface="Calibri"/>
                <a:ea typeface="ＭＳ Ｐゴシック" charset="0"/>
                <a:cs typeface="Calibri"/>
              </a:rPr>
            </a:b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Hungarian Academy of Sciences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800" i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latin typeface="Calibri"/>
                <a:cs typeface="Calibri"/>
              </a:rPr>
              <a:t>(based on Steve Myers’s slides on RSTT)</a:t>
            </a:r>
            <a:endParaRPr lang="en-US" sz="2400" dirty="0">
              <a:latin typeface="Calibri"/>
              <a:cs typeface="Calibri"/>
            </a:endParaRPr>
          </a:p>
          <a:p>
            <a:pPr>
              <a:defRPr/>
            </a:pP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 Training in Network Management Systems and Analytical Tools for </a:t>
            </a:r>
            <a:r>
              <a:rPr lang="en-US" sz="2000" dirty="0" err="1">
                <a:latin typeface="Calibri"/>
                <a:cs typeface="Calibri"/>
              </a:rPr>
              <a:t>Seismiology</a:t>
            </a: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Baku, Azerbaijan, 23-27 October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336021" y="167996"/>
            <a:ext cx="9386048" cy="8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sz="4000" dirty="0" smtClean="0">
                <a:solidFill>
                  <a:srgbClr val="0000FF"/>
                </a:solidFill>
                <a:latin typeface="Calibri"/>
                <a:cs typeface="Calibri"/>
              </a:rPr>
              <a:t>RSTT travel time corrections to iasp91</a:t>
            </a:r>
            <a:endParaRPr lang="en-US" altLang="x-none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BRTR.Pn.sss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7"/>
          <a:stretch/>
        </p:blipFill>
        <p:spPr>
          <a:xfrm>
            <a:off x="804333" y="1201493"/>
            <a:ext cx="4127500" cy="5596128"/>
          </a:xfrm>
          <a:prstGeom prst="rect">
            <a:avLst/>
          </a:prstGeom>
        </p:spPr>
      </p:pic>
      <p:pic>
        <p:nvPicPr>
          <p:cNvPr id="5" name="Picture 4" descr="BRTR.Sn.sss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3"/>
          <a:stretch/>
        </p:blipFill>
        <p:spPr>
          <a:xfrm>
            <a:off x="5095282" y="1201494"/>
            <a:ext cx="4112218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8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27" y="75124"/>
            <a:ext cx="9383247" cy="86641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alibri"/>
                <a:cs typeface="Calibri"/>
              </a:rPr>
              <a:t>RSTT validation tests</a:t>
            </a:r>
            <a:endParaRPr lang="en-US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157549" y="1014184"/>
            <a:ext cx="4695899" cy="2095083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73" tIns="50339" rIns="100673" bIns="50339"/>
          <a:lstStyle>
            <a:lvl1pPr marL="230188" indent="-230188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</a:pPr>
            <a:r>
              <a:rPr lang="en-US" altLang="x-none" sz="2800" i="1" dirty="0">
                <a:latin typeface="Calibri"/>
                <a:cs typeface="Calibri"/>
              </a:rPr>
              <a:t>Epicenter error reduction</a:t>
            </a:r>
          </a:p>
          <a:p>
            <a:pPr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  <a:buFont typeface="Wingdings" charset="2"/>
              <a:buChar char="§"/>
            </a:pPr>
            <a:r>
              <a:rPr lang="en-US" altLang="x-none" sz="2800" dirty="0">
                <a:latin typeface="Calibri"/>
                <a:cs typeface="Calibri"/>
              </a:rPr>
              <a:t>Epicenter error is reduced by approximately a factor of 2.</a:t>
            </a:r>
          </a:p>
          <a:p>
            <a:pPr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  <a:buFont typeface="Wingdings" charset="2"/>
              <a:buChar char="§"/>
            </a:pPr>
            <a:r>
              <a:rPr lang="en-US" altLang="x-none" sz="2800" dirty="0">
                <a:latin typeface="Calibri"/>
                <a:cs typeface="Calibri"/>
              </a:rPr>
              <a:t>Largest improvement for sparse networks.</a:t>
            </a:r>
          </a:p>
          <a:p>
            <a:pPr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</a:pPr>
            <a:endParaRPr lang="en-US" altLang="x-none" sz="2800" baseline="30000" dirty="0">
              <a:latin typeface="Calibri"/>
              <a:cs typeface="Calibri"/>
            </a:endParaRPr>
          </a:p>
        </p:txBody>
      </p:sp>
      <p:pic>
        <p:nvPicPr>
          <p:cNvPr id="4" name="Picture 7" descr="LocSumma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360" y="3297267"/>
            <a:ext cx="4683025" cy="37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TvsDi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5" y="3271380"/>
            <a:ext cx="4859084" cy="381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7297" y="1014182"/>
            <a:ext cx="4466151" cy="1266701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73" tIns="50339" rIns="100673" bIns="50339"/>
          <a:lstStyle>
            <a:lvl1pPr marL="230188" indent="-230188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</a:pPr>
            <a:r>
              <a:rPr lang="en-US" altLang="x-none" sz="2800" i="1" dirty="0">
                <a:latin typeface="Calibri"/>
                <a:cs typeface="Calibri"/>
              </a:rPr>
              <a:t>Travel-time error reduction</a:t>
            </a:r>
          </a:p>
          <a:p>
            <a:pPr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  <a:buFont typeface="Wingdings" charset="2"/>
              <a:buChar char="§"/>
            </a:pPr>
            <a:r>
              <a:rPr lang="en-US" altLang="x-none" sz="2800" dirty="0">
                <a:latin typeface="Calibri"/>
                <a:cs typeface="Calibri"/>
              </a:rPr>
              <a:t>Regional prediction error is reduced to </a:t>
            </a:r>
            <a:r>
              <a:rPr lang="en-US" altLang="x-none" sz="2800" dirty="0" err="1">
                <a:latin typeface="Calibri"/>
                <a:cs typeface="Calibri"/>
              </a:rPr>
              <a:t>teleseismic</a:t>
            </a:r>
            <a:r>
              <a:rPr lang="en-US" altLang="x-none" sz="2800" dirty="0">
                <a:latin typeface="Calibri"/>
                <a:cs typeface="Calibri"/>
              </a:rPr>
              <a:t> level</a:t>
            </a:r>
          </a:p>
          <a:p>
            <a:pPr defTabSz="1006795">
              <a:lnSpc>
                <a:spcPct val="90000"/>
              </a:lnSpc>
              <a:spcAft>
                <a:spcPts val="331"/>
              </a:spcAft>
              <a:buClr>
                <a:srgbClr val="124A91"/>
              </a:buClr>
            </a:pPr>
            <a:endParaRPr lang="en-US" altLang="x-none" sz="2800" baseline="30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082" y="5919464"/>
            <a:ext cx="1973892" cy="362502"/>
          </a:xfrm>
          <a:prstGeom prst="rect">
            <a:avLst/>
          </a:prstGeom>
          <a:noFill/>
        </p:spPr>
        <p:txBody>
          <a:bodyPr wrap="none" lIns="100673" tIns="50339" rIns="100673" bIns="50339" rtlCol="0">
            <a:spAutoFit/>
          </a:bodyPr>
          <a:lstStyle/>
          <a:p>
            <a:r>
              <a:rPr lang="en-US" dirty="0" smtClean="0"/>
              <a:t>Myers et al,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8124" y="5919464"/>
            <a:ext cx="1973892" cy="362502"/>
          </a:xfrm>
          <a:prstGeom prst="rect">
            <a:avLst/>
          </a:prstGeom>
          <a:noFill/>
        </p:spPr>
        <p:txBody>
          <a:bodyPr wrap="none" lIns="100673" tIns="50339" rIns="100673" bIns="50339" rtlCol="0">
            <a:spAutoFit/>
          </a:bodyPr>
          <a:lstStyle/>
          <a:p>
            <a:r>
              <a:rPr lang="en-US" dirty="0" smtClean="0"/>
              <a:t>Myers et al,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6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1" y="49605"/>
            <a:ext cx="9948145" cy="95762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200" y="6449647"/>
            <a:ext cx="203557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230" y="913648"/>
            <a:ext cx="9557058" cy="693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794" tIns="50397" rIns="100794" bIns="50397" rtlCol="0">
            <a:spAutoFit/>
          </a:bodyPr>
          <a:lstStyle/>
          <a:p>
            <a:pPr marL="263525" indent="-26352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Increased travel time prediction error at regional distances causes increased event location error</a:t>
            </a:r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RSTT reduces regional travel time error by developing an efficient travel-time calculation method and a </a:t>
            </a:r>
            <a:r>
              <a:rPr lang="en-US" sz="3200" dirty="0" smtClean="0">
                <a:solidFill>
                  <a:schemeClr val="tx1"/>
                </a:solidFill>
                <a:latin typeface="Calibri"/>
                <a:cs typeface="Calibri"/>
              </a:rPr>
              <a:t>3D </a:t>
            </a: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model of Earth’s crust and upper mantle</a:t>
            </a:r>
          </a:p>
          <a:p>
            <a:pPr marL="263525" indent="-263525"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RSTT is integrated into the </a:t>
            </a:r>
            <a:r>
              <a:rPr lang="en-US" sz="3200" dirty="0" err="1">
                <a:solidFill>
                  <a:schemeClr val="tx1"/>
                </a:solidFill>
                <a:latin typeface="Calibri"/>
                <a:cs typeface="Calibri"/>
              </a:rPr>
              <a:t>iLoc</a:t>
            </a: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 program and openly </a:t>
            </a:r>
            <a:r>
              <a:rPr lang="en-US" sz="3200" dirty="0" smtClean="0">
                <a:solidFill>
                  <a:schemeClr val="tx1"/>
                </a:solidFill>
                <a:latin typeface="Calibri"/>
                <a:cs typeface="Calibri"/>
              </a:rPr>
              <a:t>available at</a:t>
            </a:r>
            <a:endParaRPr lang="en-US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35000" lvl="1" indent="-371475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  <a:hlinkClick r:id="rId3"/>
              </a:rPr>
              <a:t>http://www.sandia.gov/rstt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35000" lvl="1" indent="-371475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  <a:hlinkClick r:id="rId4"/>
              </a:rPr>
              <a:t>http://www.orfeus-eu.org/website_until_17aug2016/software/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  <a:hlinkClick r:id="rId4"/>
              </a:rPr>
              <a:t>seismo_softwarelibrary.html</a:t>
            </a:r>
            <a:endParaRPr lang="en-US" sz="2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635000" lvl="1" indent="-371475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  <a:hlinkClick r:id="rId5"/>
              </a:rPr>
              <a:t>http://www.seismology.hu/data/iLoc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3525" indent="-263525"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The RSTT model can be improved through contributions of geological studies, ground truth events, and phase arrival time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02068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71969" y="3259902"/>
            <a:ext cx="5294855" cy="4591215"/>
            <a:chOff x="3850081" y="1684454"/>
            <a:chExt cx="5294855" cy="4591215"/>
          </a:xfrm>
        </p:grpSpPr>
        <p:pic>
          <p:nvPicPr>
            <p:cNvPr id="20" name="Picture 4" descr="ModelErrorTTerror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061"/>
            <a:stretch/>
          </p:blipFill>
          <p:spPr bwMode="auto">
            <a:xfrm>
              <a:off x="3850081" y="1684454"/>
              <a:ext cx="5294855" cy="459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5009906" y="1863911"/>
              <a:ext cx="1752345" cy="342998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6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22" name="TextBox 2"/>
            <p:cNvSpPr txBox="1">
              <a:spLocks noChangeArrowheads="1"/>
            </p:cNvSpPr>
            <p:nvPr/>
          </p:nvSpPr>
          <p:spPr bwMode="auto">
            <a:xfrm>
              <a:off x="5274650" y="4525105"/>
              <a:ext cx="893343" cy="29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Regional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877535" y="1863911"/>
              <a:ext cx="132371" cy="3429987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6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762251" y="1863911"/>
              <a:ext cx="1903626" cy="3429987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lnSpc>
                  <a:spcPct val="66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863106" y="4525105"/>
              <a:ext cx="1112504" cy="29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Teleseismic</a:t>
              </a:r>
            </a:p>
          </p:txBody>
        </p:sp>
        <p:cxnSp>
          <p:nvCxnSpPr>
            <p:cNvPr id="26" name="Straight Arrow Connector 4"/>
            <p:cNvCxnSpPr>
              <a:cxnSpLocks noChangeShapeType="1"/>
            </p:cNvCxnSpPr>
            <p:nvPr/>
          </p:nvCxnSpPr>
          <p:spPr bwMode="auto">
            <a:xfrm flipH="1" flipV="1">
              <a:off x="4964206" y="5032921"/>
              <a:ext cx="258439" cy="6858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5049302" y="5654295"/>
              <a:ext cx="613870" cy="29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Local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427083" y="2237807"/>
              <a:ext cx="36126" cy="1405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46079" y="2833948"/>
              <a:ext cx="7700" cy="8091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68737" y="3047957"/>
              <a:ext cx="27444" cy="5951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Motivation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4"/>
            <a:ext cx="9317939" cy="2679314"/>
          </a:xfrm>
        </p:spPr>
        <p:txBody>
          <a:bodyPr/>
          <a:lstStyle/>
          <a:p>
            <a:pPr marL="531207" indent="-256879" hangingPunct="1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</a:rPr>
              <a:t>Travel time prediction errors are higher at regional distances than at other distances.</a:t>
            </a:r>
          </a:p>
          <a:p>
            <a:pPr marL="531207" indent="-256879" hangingPunct="1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</a:rPr>
              <a:t>Using regional data often increases epicenter error</a:t>
            </a:r>
          </a:p>
          <a:p>
            <a:pPr marL="531207" indent="-256879" hangingPunct="1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</a:rPr>
              <a:t>Reduce travel-time prediction errors to levels comparable to those observed at </a:t>
            </a:r>
            <a:r>
              <a:rPr lang="en-US" sz="2800" dirty="0" err="1">
                <a:latin typeface="Calibri"/>
              </a:rPr>
              <a:t>teleseismic</a:t>
            </a:r>
            <a:r>
              <a:rPr lang="en-US" sz="2800" dirty="0">
                <a:latin typeface="Calibri"/>
              </a:rPr>
              <a:t> distances.</a:t>
            </a:r>
          </a:p>
        </p:txBody>
      </p:sp>
    </p:spTree>
    <p:extLst>
      <p:ext uri="{BB962C8B-B14F-4D97-AF65-F5344CB8AC3E}">
        <p14:creationId xmlns:p14="http://schemas.microsoft.com/office/powerpoint/2010/main" val="27404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Objectives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3"/>
            <a:ext cx="9317939" cy="6356445"/>
          </a:xfrm>
        </p:spPr>
        <p:txBody>
          <a:bodyPr/>
          <a:lstStyle/>
          <a:p>
            <a:pPr marL="264812" lvl="1" indent="-240926">
              <a:lnSpc>
                <a:spcPct val="100000"/>
              </a:lnSpc>
              <a:spcAft>
                <a:spcPts val="600"/>
              </a:spcAft>
              <a:buSzPct val="70000"/>
              <a:buFontTx/>
              <a:buChar char="•"/>
            </a:pPr>
            <a:r>
              <a:rPr lang="en-US" altLang="x-none" sz="3200" dirty="0">
                <a:latin typeface="Calibri"/>
                <a:cs typeface="Calibri"/>
              </a:rPr>
              <a:t>Improve travel time prediction accuracy with respect to global 1D models for the regional phases </a:t>
            </a:r>
            <a:r>
              <a:rPr lang="en-US" altLang="x-none" sz="3200" dirty="0" err="1">
                <a:latin typeface="Calibri"/>
                <a:cs typeface="Calibri"/>
              </a:rPr>
              <a:t>Pn</a:t>
            </a:r>
            <a:r>
              <a:rPr lang="en-US" altLang="x-none" sz="3200" dirty="0">
                <a:latin typeface="Calibri"/>
                <a:cs typeface="Calibri"/>
              </a:rPr>
              <a:t>, </a:t>
            </a:r>
            <a:r>
              <a:rPr lang="en-US" altLang="x-none" sz="3200" dirty="0" err="1">
                <a:latin typeface="Calibri"/>
                <a:cs typeface="Calibri"/>
              </a:rPr>
              <a:t>Pg</a:t>
            </a:r>
            <a:r>
              <a:rPr lang="en-US" altLang="x-none" sz="3200" dirty="0">
                <a:latin typeface="Calibri"/>
                <a:cs typeface="Calibri"/>
              </a:rPr>
              <a:t>, </a:t>
            </a:r>
            <a:r>
              <a:rPr lang="en-US" altLang="x-none" sz="3200" dirty="0" err="1">
                <a:latin typeface="Calibri"/>
                <a:cs typeface="Calibri"/>
              </a:rPr>
              <a:t>Sn</a:t>
            </a:r>
            <a:r>
              <a:rPr lang="en-US" altLang="x-none" sz="3200" dirty="0">
                <a:latin typeface="Calibri"/>
                <a:cs typeface="Calibri"/>
              </a:rPr>
              <a:t> and Lg.</a:t>
            </a:r>
          </a:p>
          <a:p>
            <a:pPr marL="264812" indent="-240926">
              <a:lnSpc>
                <a:spcPct val="100000"/>
              </a:lnSpc>
              <a:spcAft>
                <a:spcPts val="6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Fast travel-time predictions that can be used in an </a:t>
            </a:r>
            <a:b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operational environment</a:t>
            </a:r>
          </a:p>
          <a:p>
            <a:pPr marL="264812" indent="-240926">
              <a:lnSpc>
                <a:spcPct val="100000"/>
              </a:lnSpc>
              <a:spcAft>
                <a:spcPts val="6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Development by LLNL, LANL and Sandia labs</a:t>
            </a:r>
          </a:p>
          <a:p>
            <a:pPr marL="264812" indent="-240926">
              <a:lnSpc>
                <a:spcPct val="100000"/>
              </a:lnSpc>
              <a:spcAft>
                <a:spcPts val="6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Regional Seismic Travel Times (RSTT) </a:t>
            </a:r>
          </a:p>
          <a:p>
            <a:pPr marL="264812" indent="-240926">
              <a:lnSpc>
                <a:spcPct val="100000"/>
              </a:lnSpc>
              <a:spcAft>
                <a:spcPts val="6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Can be downloaded from</a:t>
            </a:r>
          </a:p>
          <a:p>
            <a:pPr marL="23887" indent="0" algn="ctr">
              <a:lnSpc>
                <a:spcPct val="100000"/>
              </a:lnSpc>
              <a:spcAft>
                <a:spcPts val="600"/>
              </a:spcAft>
              <a:buSzPct val="70000"/>
              <a:buNone/>
            </a:pPr>
            <a:r>
              <a:rPr lang="en-US" b="1" dirty="0" smtClean="0">
                <a:solidFill>
                  <a:srgbClr val="C00000"/>
                </a:solidFill>
                <a:latin typeface="Calibri"/>
                <a:cs typeface="Calibri"/>
                <a:hlinkClick r:id="rId2"/>
              </a:rPr>
              <a:t>http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  <a:hlinkClick r:id="rId2"/>
              </a:rPr>
              <a:t>://www.sandia.gov/rstt</a:t>
            </a:r>
            <a:r>
              <a:rPr lang="en-US" b="1" dirty="0" smtClean="0">
                <a:solidFill>
                  <a:srgbClr val="C00000"/>
                </a:solidFill>
                <a:latin typeface="Calibri"/>
                <a:cs typeface="Calibri"/>
                <a:hlinkClick r:id="rId2"/>
              </a:rPr>
              <a:t>/</a:t>
            </a:r>
            <a:r>
              <a:rPr lang="en-US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701" y="780915"/>
            <a:ext cx="4560992" cy="1841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673" tIns="50339" rIns="100673" bIns="50339" rtlCol="0">
            <a:spAutoFit/>
          </a:bodyPr>
          <a:lstStyle/>
          <a:p>
            <a:pPr marL="171254" indent="-171254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Vertical velocity </a:t>
            </a:r>
            <a:r>
              <a:rPr lang="en-US" sz="2400" dirty="0" smtClean="0">
                <a:latin typeface="Calibri"/>
                <a:cs typeface="Calibri"/>
              </a:rPr>
              <a:t>profile </a:t>
            </a:r>
            <a:r>
              <a:rPr lang="en-US" sz="2400" dirty="0">
                <a:latin typeface="Calibri"/>
                <a:cs typeface="Calibri"/>
              </a:rPr>
              <a:t>at each tessellation node</a:t>
            </a:r>
          </a:p>
          <a:p>
            <a:pPr marL="171254" indent="-171254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Interpolation renders 3D crust and laterally varying upper mantle velocity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27" y="75136"/>
            <a:ext cx="9383247" cy="69714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Calibri"/>
                <a:cs typeface="Calibri"/>
              </a:rPr>
              <a:t>RSTT model structure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82941" y="2916243"/>
            <a:ext cx="4289618" cy="3591075"/>
            <a:chOff x="228600" y="600075"/>
            <a:chExt cx="7673975" cy="6005513"/>
          </a:xfrm>
        </p:grpSpPr>
        <p:pic>
          <p:nvPicPr>
            <p:cNvPr id="7" name="Picture 12" descr="slbm_figure_legen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352800"/>
              <a:ext cx="8001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lbm_figu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49" r="9552"/>
            <a:stretch>
              <a:fillRect/>
            </a:stretch>
          </p:blipFill>
          <p:spPr bwMode="auto">
            <a:xfrm>
              <a:off x="228600" y="609600"/>
              <a:ext cx="6019800" cy="599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lbm_figure_inset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613" y="608013"/>
              <a:ext cx="2112962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90616" y="2532304"/>
              <a:ext cx="990190" cy="12337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585459" y="600075"/>
              <a:ext cx="3197490" cy="19250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3585964" y="3129975"/>
              <a:ext cx="4311454" cy="626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4868" y="1496942"/>
            <a:ext cx="2065707" cy="3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3" tIns="50339" rIns="100673" bIns="503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</a:rPr>
              <a:t>Distance (km)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71158" y="1854055"/>
            <a:ext cx="4940886" cy="4524556"/>
            <a:chOff x="4871158" y="2162971"/>
            <a:chExt cx="4940886" cy="4524556"/>
          </a:xfrm>
        </p:grpSpPr>
        <p:pic>
          <p:nvPicPr>
            <p:cNvPr id="4" name="Picture 11" descr="RSTT_exampleXsec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246" y="2162971"/>
              <a:ext cx="4625798" cy="452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 rot="16200000">
              <a:off x="4264040" y="4280373"/>
              <a:ext cx="1621400" cy="40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Arial" charset="0"/>
                </a:rPr>
                <a:t>Depth (km)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6541" y="4346312"/>
              <a:ext cx="2839532" cy="620228"/>
            </a:xfrm>
            <a:prstGeom prst="rect">
              <a:avLst/>
            </a:prstGeom>
            <a:noFill/>
          </p:spPr>
          <p:txBody>
            <a:bodyPr wrap="none" lIns="100794" tIns="50397" rIns="100794" bIns="50397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Crust 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(P-wave velocity ~6 km/s)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6541" y="5518933"/>
              <a:ext cx="2762663" cy="620228"/>
            </a:xfrm>
            <a:prstGeom prst="rect">
              <a:avLst/>
            </a:prstGeom>
            <a:noFill/>
          </p:spPr>
          <p:txBody>
            <a:bodyPr wrap="none" lIns="100794" tIns="50397" rIns="100794" bIns="50397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Mantle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(P-wave velocity ~8 km/s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6541" y="3162444"/>
              <a:ext cx="2839532" cy="620228"/>
            </a:xfrm>
            <a:prstGeom prst="rect">
              <a:avLst/>
            </a:prstGeom>
            <a:noFill/>
          </p:spPr>
          <p:txBody>
            <a:bodyPr wrap="none" lIns="100794" tIns="50397" rIns="100794" bIns="50397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Sediments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(P-wave velocity ~3 km/s)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06929" y="2622627"/>
            <a:ext cx="2751653" cy="39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673" tIns="50339" rIns="100673" bIns="503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800000"/>
                </a:solidFill>
                <a:latin typeface="Arial" charset="0"/>
              </a:rPr>
              <a:t>Spherical Tessellation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5811" y="975160"/>
            <a:ext cx="4617319" cy="453192"/>
          </a:xfrm>
          <a:prstGeom prst="rect">
            <a:avLst/>
          </a:prstGeom>
          <a:noFill/>
        </p:spPr>
        <p:txBody>
          <a:bodyPr wrap="none" lIns="100673" tIns="50339" rIns="100673" bIns="50339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RSTT model: example cross 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21" y="6555735"/>
            <a:ext cx="8924325" cy="783599"/>
          </a:xfrm>
          <a:prstGeom prst="rect">
            <a:avLst/>
          </a:prstGeom>
          <a:noFill/>
        </p:spPr>
        <p:txBody>
          <a:bodyPr wrap="square" lIns="91334" tIns="45668" rIns="91334" bIns="45668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RSTT reduces model error by accounting for 3D structure in the crust and the upper mantle</a:t>
            </a:r>
          </a:p>
        </p:txBody>
      </p:sp>
    </p:spTree>
    <p:extLst>
      <p:ext uri="{BB962C8B-B14F-4D97-AF65-F5344CB8AC3E}">
        <p14:creationId xmlns:p14="http://schemas.microsoft.com/office/powerpoint/2010/main" val="196770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218966" y="251992"/>
            <a:ext cx="9700171" cy="8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sz="4000" dirty="0" smtClean="0">
                <a:solidFill>
                  <a:srgbClr val="0000FF"/>
                </a:solidFill>
                <a:latin typeface="Calibri"/>
                <a:cs typeface="Calibri"/>
              </a:rPr>
              <a:t>2.5D approach: A mantle velocity gradient</a:t>
            </a:r>
            <a:endParaRPr lang="en-US" altLang="x-none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2290" name="Picture 7" descr="TTP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5" t="48785"/>
          <a:stretch>
            <a:fillRect/>
          </a:stretch>
        </p:blipFill>
        <p:spPr bwMode="auto">
          <a:xfrm>
            <a:off x="504031" y="2318300"/>
            <a:ext cx="8988557" cy="43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33169" y="1420545"/>
            <a:ext cx="7719392" cy="44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72" tIns="50387" rIns="100772" bIns="5038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latin typeface="Calibri"/>
                <a:cs typeface="Calibri"/>
              </a:rPr>
              <a:t>Travel Time Predictions with and without a velocity gradient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5796362" y="1982315"/>
            <a:ext cx="2050472" cy="44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72" tIns="50387" rIns="100772" bIns="5038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 err="1">
                <a:latin typeface="Calibri"/>
                <a:cs typeface="Calibri"/>
              </a:rPr>
              <a:t>Pn</a:t>
            </a:r>
            <a:r>
              <a:rPr lang="en-US" altLang="x-none" sz="2400" dirty="0">
                <a:latin typeface="Calibri"/>
                <a:cs typeface="Calibri"/>
              </a:rPr>
              <a:t> Travel Time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6384398" y="6707113"/>
            <a:ext cx="1627211" cy="3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72" tIns="50387" rIns="100772" bIns="5038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Distance (km)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 rot="-5400000">
            <a:off x="2641837" y="4321115"/>
            <a:ext cx="2784330" cy="3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72" tIns="50387" rIns="100772" bIns="5038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TravelTime-distance/8.0 km/s</a:t>
            </a:r>
          </a:p>
        </p:txBody>
      </p:sp>
    </p:spTree>
    <p:extLst>
      <p:ext uri="{BB962C8B-B14F-4D97-AF65-F5344CB8AC3E}">
        <p14:creationId xmlns:p14="http://schemas.microsoft.com/office/powerpoint/2010/main" val="246138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26" y="75124"/>
            <a:ext cx="9383247" cy="93210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alibri"/>
                <a:cs typeface="Calibri"/>
              </a:rPr>
              <a:t>RSTT tomography</a:t>
            </a:r>
            <a:endParaRPr lang="en-US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94483" y="5470378"/>
            <a:ext cx="2882586" cy="153652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783" tIns="50392" rIns="100783" bIns="50392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/>
                <a:cs typeface="Calibri"/>
              </a:rPr>
              <a:t>RSTT tomography adjusts</a:t>
            </a:r>
          </a:p>
          <a:p>
            <a:pPr marL="174625" indent="-174625" eaLnBrk="1" hangingPunct="1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Mantle velocity</a:t>
            </a:r>
          </a:p>
          <a:p>
            <a:pPr marL="350838" lvl="1" indent="-176213" eaLnBrk="1" hangingPunct="1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at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dirty="0" err="1">
                <a:latin typeface="Calibri"/>
                <a:cs typeface="Calibri"/>
              </a:rPr>
              <a:t>Moho</a:t>
            </a:r>
            <a:endParaRPr lang="en-US" sz="2000" dirty="0">
              <a:latin typeface="Calibri"/>
              <a:cs typeface="Calibri"/>
            </a:endParaRPr>
          </a:p>
          <a:p>
            <a:pPr marL="350838" lvl="1" indent="-176213" eaLnBrk="1" hangingPunct="1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Velocity gradient</a:t>
            </a:r>
            <a:endParaRPr lang="en-US" sz="2000" dirty="0">
              <a:latin typeface="Calibri"/>
              <a:cs typeface="Calibri"/>
            </a:endParaRPr>
          </a:p>
          <a:p>
            <a:pPr marL="174625" indent="-174625" eaLnBrk="1" hangingPunct="1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Crustal slowness</a:t>
            </a:r>
          </a:p>
        </p:txBody>
      </p:sp>
      <p:pic>
        <p:nvPicPr>
          <p:cNvPr id="20" name="Picture 19" descr="RSTT_TomoEq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95" y="5019082"/>
            <a:ext cx="5626136" cy="1891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0293" y="4561873"/>
            <a:ext cx="3770967" cy="39159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Tomographic system of equations</a:t>
            </a:r>
            <a:endParaRPr lang="en-US" sz="2000" i="1" dirty="0">
              <a:latin typeface="Calibri"/>
              <a:cs typeface="Calibri"/>
            </a:endParaRPr>
          </a:p>
        </p:txBody>
      </p:sp>
      <p:pic>
        <p:nvPicPr>
          <p:cNvPr id="22" name="Picture 3" descr="velplot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071" y="1911397"/>
            <a:ext cx="5169996" cy="340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ent-Up Arrow 22"/>
          <p:cNvSpPr/>
          <p:nvPr/>
        </p:nvSpPr>
        <p:spPr bwMode="auto">
          <a:xfrm>
            <a:off x="5869731" y="5426202"/>
            <a:ext cx="1250508" cy="1324299"/>
          </a:xfrm>
          <a:prstGeom prst="bent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9819" y="1454189"/>
            <a:ext cx="3646985" cy="39159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Updated Map of P-wave velocity</a:t>
            </a:r>
            <a:endParaRPr lang="en-US" sz="2000" i="1" dirty="0">
              <a:latin typeface="Calibri"/>
              <a:cs typeface="Calibri"/>
            </a:endParaRPr>
          </a:p>
        </p:txBody>
      </p:sp>
      <p:pic>
        <p:nvPicPr>
          <p:cNvPr id="25" name="Picture 24" descr="rays-p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79" y="1750675"/>
            <a:ext cx="3631539" cy="2217832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 bwMode="auto">
          <a:xfrm>
            <a:off x="2266131" y="3993551"/>
            <a:ext cx="553835" cy="630197"/>
          </a:xfrm>
          <a:prstGeom prst="downArrow">
            <a:avLst/>
          </a:prstGeom>
          <a:solidFill>
            <a:srgbClr val="0A846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3" tIns="50392" rIns="100783" bIns="50392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5282" y="1358458"/>
            <a:ext cx="2469905" cy="39159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Tomographic data set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3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218966" y="251992"/>
            <a:ext cx="9700171" cy="8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sz="4000" dirty="0" smtClean="0">
                <a:solidFill>
                  <a:srgbClr val="0000FF"/>
                </a:solidFill>
                <a:latin typeface="Calibri"/>
                <a:cs typeface="Calibri"/>
              </a:rPr>
              <a:t>RSTT: global crust and upper mantle model</a:t>
            </a:r>
            <a:endParaRPr lang="en-US" altLang="x-none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232878" y="6828913"/>
            <a:ext cx="3925835" cy="47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72" tIns="50387" rIns="100772" bIns="5038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3887" indent="0" algn="ctr">
              <a:lnSpc>
                <a:spcPct val="100000"/>
              </a:lnSpc>
              <a:spcAft>
                <a:spcPts val="600"/>
              </a:spcAft>
              <a:buSzPct val="70000"/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  <a:hlinkClick r:id="rId2"/>
              </a:rPr>
              <a:t>http://www.sandia.gov/rstt/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GB" sz="24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9" y="1109103"/>
            <a:ext cx="9360000" cy="57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4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336021" y="167996"/>
            <a:ext cx="9386048" cy="8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sz="4000" dirty="0">
                <a:solidFill>
                  <a:srgbClr val="0000FF"/>
                </a:solidFill>
                <a:latin typeface="Calibri"/>
                <a:cs typeface="Calibri"/>
              </a:rPr>
              <a:t>Accuracy with respect to a 3-D model</a:t>
            </a:r>
          </a:p>
        </p:txBody>
      </p:sp>
      <p:pic>
        <p:nvPicPr>
          <p:cNvPr id="28674" name="Picture 1" descr="TTtes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2" y="1416263"/>
            <a:ext cx="9002558" cy="595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5176" y="1628444"/>
            <a:ext cx="5365533" cy="1537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0772" tIns="50387" rIns="100772" bIns="50387">
            <a:spAutoFit/>
          </a:bodyPr>
          <a:lstStyle>
            <a:lvl1pPr marL="2857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eaLnBrk="1" hangingPunct="1"/>
            <a:r>
              <a:rPr lang="en-US" altLang="x-none" sz="2800" dirty="0">
                <a:latin typeface="Calibri"/>
                <a:cs typeface="Calibri"/>
              </a:rPr>
              <a:t>Maps of travel time differences </a:t>
            </a:r>
          </a:p>
          <a:p>
            <a:pPr marL="438150" lvl="1" indent="-263525" eaLnBrk="1" hangingPunct="1">
              <a:buFont typeface="Arial" charset="0"/>
              <a:buChar char="•"/>
            </a:pPr>
            <a:r>
              <a:rPr lang="en-US" altLang="x-none" sz="2400" dirty="0">
                <a:latin typeface="Calibri"/>
                <a:cs typeface="Calibri"/>
              </a:rPr>
              <a:t>3D model minus (1D) iasp91 (below) </a:t>
            </a:r>
          </a:p>
          <a:p>
            <a:pPr marL="438150" lvl="1" indent="-263525" eaLnBrk="1" hangingPunct="1">
              <a:buFont typeface="Arial" charset="0"/>
              <a:buChar char="•"/>
            </a:pPr>
            <a:r>
              <a:rPr lang="en-US" altLang="x-none" sz="2400" dirty="0">
                <a:latin typeface="Calibri"/>
                <a:cs typeface="Calibri"/>
              </a:rPr>
              <a:t>RSTT minus iasp91      (below, right) </a:t>
            </a:r>
          </a:p>
          <a:p>
            <a:pPr marL="438150" lvl="1" indent="-263525" eaLnBrk="1" hangingPunct="1">
              <a:buFont typeface="Arial" charset="0"/>
              <a:buChar char="•"/>
            </a:pPr>
            <a:r>
              <a:rPr lang="en-US" altLang="x-none" sz="2400" dirty="0">
                <a:latin typeface="Calibri"/>
                <a:cs typeface="Calibri"/>
              </a:rPr>
              <a:t>RSTT minus 3D model             (right) </a:t>
            </a:r>
          </a:p>
        </p:txBody>
      </p:sp>
    </p:spTree>
    <p:extLst>
      <p:ext uri="{BB962C8B-B14F-4D97-AF65-F5344CB8AC3E}">
        <p14:creationId xmlns:p14="http://schemas.microsoft.com/office/powerpoint/2010/main" val="226768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336021" y="167996"/>
            <a:ext cx="9386048" cy="8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sz="4000" dirty="0" smtClean="0">
                <a:solidFill>
                  <a:srgbClr val="0000FF"/>
                </a:solidFill>
                <a:latin typeface="Calibri"/>
                <a:cs typeface="Calibri"/>
              </a:rPr>
              <a:t>RSTT travel time </a:t>
            </a:r>
            <a:r>
              <a:rPr lang="en-US" altLang="x-none" sz="4000" dirty="0">
                <a:solidFill>
                  <a:srgbClr val="0000FF"/>
                </a:solidFill>
                <a:latin typeface="Calibri"/>
                <a:cs typeface="Calibri"/>
              </a:rPr>
              <a:t>corrections to iasp91</a:t>
            </a:r>
            <a:endParaRPr lang="en-US" altLang="x-none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KBZ.Pn.sss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5"/>
          <a:stretch/>
        </p:blipFill>
        <p:spPr>
          <a:xfrm>
            <a:off x="592666" y="1243830"/>
            <a:ext cx="4106333" cy="5596128"/>
          </a:xfrm>
          <a:prstGeom prst="rect">
            <a:avLst/>
          </a:prstGeom>
        </p:spPr>
      </p:pic>
      <p:pic>
        <p:nvPicPr>
          <p:cNvPr id="3" name="Picture 2" descr="KVAR.Pn.sss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7"/>
          <a:stretch/>
        </p:blipFill>
        <p:spPr>
          <a:xfrm>
            <a:off x="5055998" y="1243830"/>
            <a:ext cx="4088003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1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51879</TotalTime>
  <Words>454</Words>
  <Application>Microsoft Macintosh PowerPoint</Application>
  <PresentationFormat>Custom</PresentationFormat>
  <Paragraphs>78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1_No Background Color</vt:lpstr>
      <vt:lpstr>Regional Seismic Travel Times</vt:lpstr>
      <vt:lpstr> Motivation</vt:lpstr>
      <vt:lpstr> Objectives</vt:lpstr>
      <vt:lpstr>RSTT model structure</vt:lpstr>
      <vt:lpstr>2.5D approach: A mantle velocity gradient</vt:lpstr>
      <vt:lpstr>RSTT tomography</vt:lpstr>
      <vt:lpstr>RSTT: global crust and upper mantle model</vt:lpstr>
      <vt:lpstr>Accuracy with respect to a 3-D model</vt:lpstr>
      <vt:lpstr>RSTT travel time corrections to iasp91</vt:lpstr>
      <vt:lpstr>RSTT travel time corrections to iasp91</vt:lpstr>
      <vt:lpstr>RSTT validation tests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 location procedures</dc:title>
  <cp:lastModifiedBy>Istvan Bondar</cp:lastModifiedBy>
  <cp:revision>193</cp:revision>
  <dcterms:modified xsi:type="dcterms:W3CDTF">2017-10-15T07:51:16Z</dcterms:modified>
</cp:coreProperties>
</file>