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57" r:id="rId2"/>
    <p:sldId id="399" r:id="rId3"/>
    <p:sldId id="361" r:id="rId4"/>
    <p:sldId id="356" r:id="rId5"/>
    <p:sldId id="400" r:id="rId6"/>
    <p:sldId id="376" r:id="rId7"/>
    <p:sldId id="377" r:id="rId8"/>
    <p:sldId id="379" r:id="rId9"/>
    <p:sldId id="398" r:id="rId10"/>
    <p:sldId id="381" r:id="rId11"/>
    <p:sldId id="415" r:id="rId12"/>
    <p:sldId id="403" r:id="rId13"/>
    <p:sldId id="416" r:id="rId14"/>
    <p:sldId id="430" r:id="rId15"/>
    <p:sldId id="431" r:id="rId16"/>
    <p:sldId id="402" r:id="rId17"/>
    <p:sldId id="404" r:id="rId18"/>
    <p:sldId id="432" r:id="rId19"/>
    <p:sldId id="407" r:id="rId20"/>
    <p:sldId id="433" r:id="rId21"/>
    <p:sldId id="405" r:id="rId22"/>
    <p:sldId id="435" r:id="rId23"/>
    <p:sldId id="408" r:id="rId24"/>
    <p:sldId id="406" r:id="rId25"/>
    <p:sldId id="437" r:id="rId26"/>
    <p:sldId id="459" r:id="rId27"/>
    <p:sldId id="436" r:id="rId28"/>
    <p:sldId id="438" r:id="rId29"/>
    <p:sldId id="440" r:id="rId30"/>
    <p:sldId id="441" r:id="rId31"/>
    <p:sldId id="458" r:id="rId32"/>
    <p:sldId id="444" r:id="rId33"/>
    <p:sldId id="443" r:id="rId34"/>
    <p:sldId id="409" r:id="rId35"/>
    <p:sldId id="417" r:id="rId36"/>
    <p:sldId id="418" r:id="rId37"/>
    <p:sldId id="446" r:id="rId38"/>
    <p:sldId id="447" r:id="rId39"/>
    <p:sldId id="448" r:id="rId40"/>
    <p:sldId id="449" r:id="rId41"/>
    <p:sldId id="450" r:id="rId42"/>
    <p:sldId id="451" r:id="rId43"/>
    <p:sldId id="452" r:id="rId44"/>
    <p:sldId id="453" r:id="rId45"/>
    <p:sldId id="454" r:id="rId46"/>
    <p:sldId id="429" r:id="rId47"/>
    <p:sldId id="428" r:id="rId48"/>
    <p:sldId id="455" r:id="rId49"/>
    <p:sldId id="456" r:id="rId50"/>
    <p:sldId id="457" r:id="rId51"/>
  </p:sldIdLst>
  <p:sldSz cx="10080625" cy="7559675"/>
  <p:notesSz cx="6743700" cy="98933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318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6477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8636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0795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90A"/>
    <a:srgbClr val="2FA8FF"/>
    <a:srgbClr val="FF170A"/>
    <a:srgbClr val="35FF21"/>
    <a:srgbClr val="FFF239"/>
    <a:srgbClr val="FF7A47"/>
    <a:srgbClr val="33CC33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99" autoAdjust="0"/>
  </p:normalViewPr>
  <p:slideViewPr>
    <p:cSldViewPr snapToGrid="0">
      <p:cViewPr>
        <p:scale>
          <a:sx n="75" d="100"/>
          <a:sy n="75" d="100"/>
        </p:scale>
        <p:origin x="-696" y="-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33"/>
        <p:guide pos="187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25" y="0"/>
            <a:ext cx="29225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6413"/>
            <a:ext cx="29225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396413"/>
            <a:ext cx="29225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3C64FAE-50AA-704C-AC7D-2A50BFDC697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31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98525" y="750888"/>
            <a:ext cx="4945063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4688" y="4699000"/>
            <a:ext cx="5394325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257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27038">
              <a:tabLst>
                <a:tab pos="674688" algn="l"/>
                <a:tab pos="1350963" algn="l"/>
                <a:tab pos="2025650" algn="l"/>
                <a:tab pos="2701925" algn="l"/>
              </a:tabLst>
              <a:defRPr sz="13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16350" y="0"/>
            <a:ext cx="29257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27038">
              <a:tabLst>
                <a:tab pos="674688" algn="l"/>
                <a:tab pos="1350963" algn="l"/>
                <a:tab pos="2025650" algn="l"/>
                <a:tab pos="2701925" algn="l"/>
              </a:tabLst>
              <a:defRPr sz="13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398000"/>
            <a:ext cx="29257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27038">
              <a:tabLst>
                <a:tab pos="674688" algn="l"/>
                <a:tab pos="1350963" algn="l"/>
                <a:tab pos="2025650" algn="l"/>
                <a:tab pos="2701925" algn="l"/>
              </a:tabLst>
              <a:defRPr sz="13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16350" y="9398000"/>
            <a:ext cx="29257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27038">
              <a:tabLst>
                <a:tab pos="674688" algn="l"/>
                <a:tab pos="1350963" algn="l"/>
                <a:tab pos="2025650" algn="l"/>
                <a:tab pos="2701925" algn="l"/>
              </a:tabLst>
              <a:defRPr sz="13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9F4ADE5C-DB74-714C-97B5-9B8ADDC7D25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565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BA83FD-4E43-AF4B-BE4E-3E879770ED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28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196042-9A48-5B4F-93D5-7505F5FB4D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41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61F663-490C-744D-A784-6E52684307C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2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D461A8-BFCA-4141-9B56-CD41BA37E4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88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C07D44-6761-9149-AB0E-BBAC353B90B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38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987D81-4A34-244D-9823-71D2428EEA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4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FB0B48-C066-694F-A048-20B90684674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73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47C560-DC67-8641-B7F1-B5715001F22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74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EE3F29-60B1-6345-907F-21DB0C5F975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64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D7720FD-BD7E-A04A-B4AB-307CF7CF989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53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76F87F-1359-DC4B-A08D-B2894F0C3E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76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0BD19BE6-54B2-854D-8ED7-313EC2751C7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2pPr>
      <a:lvl3pPr marL="6477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3pPr>
      <a:lvl4pPr marL="8636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4pPr>
      <a:lvl5pPr marL="10795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5pPr>
      <a:lvl6pPr marL="15367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6pPr>
      <a:lvl7pPr marL="19939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7pPr>
      <a:lvl8pPr marL="24511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8pPr>
      <a:lvl9pPr marL="29083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9pPr>
    </p:titleStyle>
    <p:bodyStyle>
      <a:lvl1pPr marL="431800" indent="-32385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charset="0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charset="0"/>
        <a:buChar char=""/>
        <a:defRPr sz="2800">
          <a:solidFill>
            <a:srgbClr val="000000"/>
          </a:solidFill>
          <a:latin typeface="+mn-lt"/>
          <a:ea typeface="Arial" charset="0"/>
          <a:cs typeface="+mn-cs"/>
        </a:defRPr>
      </a:lvl2pPr>
      <a:lvl3pPr marL="1295400" indent="-2159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charset="0"/>
        <a:buChar char=""/>
        <a:defRPr sz="2400">
          <a:solidFill>
            <a:srgbClr val="000000"/>
          </a:solidFill>
          <a:latin typeface="+mn-lt"/>
          <a:ea typeface="Arial" charset="0"/>
          <a:cs typeface="+mn-cs"/>
        </a:defRPr>
      </a:lvl3pPr>
      <a:lvl4pPr marL="1727200" indent="-2159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charset="0"/>
        <a:buChar char=""/>
        <a:defRPr sz="2000">
          <a:solidFill>
            <a:srgbClr val="000000"/>
          </a:solidFill>
          <a:latin typeface="+mn-lt"/>
          <a:ea typeface="Arial" charset="0"/>
          <a:cs typeface="+mn-cs"/>
        </a:defRPr>
      </a:lvl4pPr>
      <a:lvl5pPr marL="21590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Arial" charset="0"/>
          <a:cs typeface="+mn-cs"/>
        </a:defRPr>
      </a:lvl5pPr>
      <a:lvl6pPr marL="26162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Arial" charset="0"/>
          <a:cs typeface="+mn-cs"/>
        </a:defRPr>
      </a:lvl6pPr>
      <a:lvl7pPr marL="30734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Arial" charset="0"/>
          <a:cs typeface="+mn-cs"/>
        </a:defRPr>
      </a:lvl7pPr>
      <a:lvl8pPr marL="35306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Arial" charset="0"/>
          <a:cs typeface="+mn-cs"/>
        </a:defRPr>
      </a:lvl8pPr>
      <a:lvl9pPr marL="39878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57225" y="602994"/>
            <a:ext cx="8966994" cy="2638942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Calibri"/>
                <a:cs typeface="Calibri"/>
              </a:rPr>
              <a:t>T</a:t>
            </a:r>
            <a:r>
              <a:rPr lang="en-US" dirty="0" smtClean="0">
                <a:solidFill>
                  <a:schemeClr val="accent6"/>
                </a:solidFill>
                <a:latin typeface="Calibri"/>
                <a:cs typeface="Calibri"/>
              </a:rPr>
              <a:t>he </a:t>
            </a:r>
            <a:r>
              <a:rPr lang="en-US" dirty="0" err="1" smtClean="0">
                <a:solidFill>
                  <a:schemeClr val="accent6"/>
                </a:solidFill>
                <a:latin typeface="Calibri"/>
                <a:cs typeface="Calibri"/>
              </a:rPr>
              <a:t>iLoc</a:t>
            </a:r>
            <a:r>
              <a:rPr lang="en-US" dirty="0" smtClean="0">
                <a:solidFill>
                  <a:schemeClr val="accent6"/>
                </a:solidFill>
                <a:latin typeface="Calibri"/>
                <a:cs typeface="Calibri"/>
              </a:rPr>
              <a:t> Locator: Tutorial</a:t>
            </a:r>
            <a:endParaRPr lang="en-GB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788205" y="3284882"/>
            <a:ext cx="8597267" cy="36199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 smtClean="0">
                <a:latin typeface="Calibri"/>
                <a:cs typeface="Calibri"/>
              </a:rPr>
              <a:t>István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Bondár</a:t>
            </a:r>
            <a:endParaRPr lang="en-US" baseline="30000" dirty="0">
              <a:latin typeface="Calibri"/>
              <a:cs typeface="Calibri"/>
            </a:endParaRPr>
          </a:p>
          <a:p>
            <a:pPr lvl="0">
              <a:lnSpc>
                <a:spcPct val="100000"/>
              </a:lnSpc>
              <a:spcAft>
                <a:spcPct val="0"/>
              </a:spcAft>
            </a:pPr>
            <a:r>
              <a:rPr lang="en-US" sz="2400" kern="1200" dirty="0">
                <a:latin typeface="Calibri"/>
                <a:ea typeface="ＭＳ Ｐゴシック" charset="0"/>
                <a:cs typeface="Calibri"/>
              </a:rPr>
              <a:t>Research Centre for Astronomy and Earth Sciences, </a:t>
            </a:r>
            <a:r>
              <a:rPr lang="en-US" sz="2400" kern="1200" dirty="0" smtClean="0">
                <a:latin typeface="Calibri"/>
                <a:ea typeface="ＭＳ Ｐゴシック" charset="0"/>
                <a:cs typeface="Calibri"/>
              </a:rPr>
              <a:t/>
            </a:r>
            <a:br>
              <a:rPr lang="en-US" sz="2400" kern="1200" dirty="0" smtClean="0">
                <a:latin typeface="Calibri"/>
                <a:ea typeface="ＭＳ Ｐゴシック" charset="0"/>
                <a:cs typeface="Calibri"/>
              </a:rPr>
            </a:br>
            <a:r>
              <a:rPr lang="en-US" sz="2400" kern="1200" dirty="0" smtClean="0">
                <a:latin typeface="Calibri"/>
                <a:ea typeface="ＭＳ Ｐゴシック" charset="0"/>
                <a:cs typeface="Calibri"/>
              </a:rPr>
              <a:t>Hungarian </a:t>
            </a:r>
            <a:r>
              <a:rPr lang="en-US" sz="2400" kern="1200" dirty="0">
                <a:latin typeface="Calibri"/>
                <a:ea typeface="ＭＳ Ｐゴシック" charset="0"/>
                <a:cs typeface="Calibri"/>
              </a:rPr>
              <a:t>Academy of Sciences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GB" sz="2800" i="1" dirty="0">
              <a:latin typeface="Calibri"/>
              <a:cs typeface="Calibri"/>
            </a:endParaRPr>
          </a:p>
          <a:p>
            <a:pPr marL="457200" indent="-457200" algn="l">
              <a:lnSpc>
                <a:spcPct val="100000"/>
              </a:lnSpc>
              <a:spcAft>
                <a:spcPts val="0"/>
              </a:spcAft>
              <a:buAutoNum type="arabicParenR"/>
            </a:pPr>
            <a:endParaRPr lang="en-US" sz="2000" dirty="0"/>
          </a:p>
          <a:p>
            <a:pPr>
              <a:defRPr/>
            </a:pPr>
            <a:endParaRPr lang="en-US" sz="2000" dirty="0">
              <a:latin typeface="Calibri"/>
              <a:cs typeface="Calibri"/>
            </a:endParaRPr>
          </a:p>
          <a:p>
            <a:pPr>
              <a:defRPr/>
            </a:pPr>
            <a:r>
              <a:rPr lang="en-US" sz="2000" dirty="0">
                <a:latin typeface="Calibri"/>
                <a:cs typeface="Calibri"/>
              </a:rPr>
              <a:t> Training in Network Management Systems and Analytical Tools for </a:t>
            </a:r>
            <a:r>
              <a:rPr lang="en-US" sz="2000" dirty="0" smtClean="0">
                <a:latin typeface="Calibri"/>
                <a:cs typeface="Calibri"/>
              </a:rPr>
              <a:t>Seismology </a:t>
            </a:r>
          </a:p>
          <a:p>
            <a:pPr>
              <a:defRPr/>
            </a:pPr>
            <a:r>
              <a:rPr lang="en-US" sz="2000" dirty="0">
                <a:latin typeface="Calibri"/>
                <a:cs typeface="Calibri"/>
              </a:rPr>
              <a:t>Baku, Azerbaijan, 23-27 October </a:t>
            </a:r>
            <a:r>
              <a:rPr lang="en-US" sz="2000" dirty="0" smtClean="0">
                <a:latin typeface="Calibri"/>
                <a:cs typeface="Calibri"/>
              </a:rPr>
              <a:t>2017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783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Instructions, cont’d</a:t>
            </a:r>
            <a:endParaRPr lang="en-GB" sz="4000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289" y="1107229"/>
            <a:ext cx="9728975" cy="3998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dirty="0">
                <a:latin typeface="Calibri"/>
                <a:cs typeface="Calibri"/>
              </a:rPr>
              <a:t>Perform nearest neighbor search to get initial hypocenter</a:t>
            </a:r>
          </a:p>
          <a:p>
            <a:pPr marL="2235200" indent="-2058988"/>
            <a:r>
              <a:rPr lang="en-US" sz="2400" dirty="0" err="1" smtClean="0">
                <a:latin typeface="Calibri"/>
                <a:cs typeface="Calibri"/>
              </a:rPr>
              <a:t>do_gridsearch</a:t>
            </a:r>
            <a:r>
              <a:rPr lang="en-US" sz="2000" dirty="0" smtClean="0">
                <a:latin typeface="Calibri"/>
                <a:cs typeface="Calibri"/>
              </a:rPr>
              <a:t>	</a:t>
            </a:r>
            <a:r>
              <a:rPr lang="en-GB" sz="2000" dirty="0" smtClean="0">
                <a:latin typeface="Calibri"/>
                <a:cs typeface="Calibri"/>
              </a:rPr>
              <a:t>Set </a:t>
            </a:r>
            <a:r>
              <a:rPr lang="en-GB" sz="2000" dirty="0">
                <a:latin typeface="Calibri"/>
                <a:cs typeface="Calibri"/>
              </a:rPr>
              <a:t>it to 1 to turn it on [0/1]. 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dirty="0" smtClean="0">
                <a:latin typeface="Calibri"/>
                <a:cs typeface="Calibri"/>
              </a:rPr>
              <a:t>Grid search parameters</a:t>
            </a:r>
            <a:endParaRPr lang="en-US" sz="2800" dirty="0">
              <a:latin typeface="Calibri"/>
              <a:cs typeface="Calibri"/>
            </a:endParaRPr>
          </a:p>
          <a:p>
            <a:pPr marL="1797050" indent="-1620838"/>
            <a:r>
              <a:rPr lang="en-US" sz="2400" dirty="0">
                <a:latin typeface="Calibri"/>
                <a:cs typeface="Calibri"/>
              </a:rPr>
              <a:t>n</a:t>
            </a:r>
            <a:r>
              <a:rPr lang="en-GB" sz="2400" dirty="0" err="1" smtClean="0">
                <a:latin typeface="Calibri"/>
                <a:cs typeface="Calibri"/>
              </a:rPr>
              <a:t>a_radius</a:t>
            </a:r>
            <a:r>
              <a:rPr lang="en-US" sz="2000" dirty="0">
                <a:latin typeface="Calibri"/>
                <a:cs typeface="Calibri"/>
              </a:rPr>
              <a:t>	</a:t>
            </a:r>
            <a:r>
              <a:rPr lang="en-US" sz="2000" dirty="0" smtClean="0">
                <a:latin typeface="Calibri"/>
                <a:cs typeface="Calibri"/>
              </a:rPr>
              <a:t>		</a:t>
            </a:r>
            <a:r>
              <a:rPr lang="en-GB" sz="2000" dirty="0" smtClean="0">
                <a:latin typeface="Calibri"/>
                <a:cs typeface="Calibri"/>
              </a:rPr>
              <a:t>Search </a:t>
            </a:r>
            <a:r>
              <a:rPr lang="en-GB" sz="2000" dirty="0">
                <a:latin typeface="Calibri"/>
                <a:cs typeface="Calibri"/>
              </a:rPr>
              <a:t>radius around starting epicentre (degrees</a:t>
            </a:r>
            <a:r>
              <a:rPr lang="en-GB" sz="2000" dirty="0" smtClean="0">
                <a:latin typeface="Calibri"/>
                <a:cs typeface="Calibri"/>
              </a:rPr>
              <a:t>).</a:t>
            </a:r>
            <a:endParaRPr lang="en-GB" sz="2000" dirty="0">
              <a:latin typeface="Calibri"/>
              <a:cs typeface="Calibri"/>
            </a:endParaRPr>
          </a:p>
          <a:p>
            <a:pPr marL="1797050" indent="-1620838"/>
            <a:r>
              <a:rPr lang="en-GB" sz="2400" dirty="0" err="1">
                <a:latin typeface="Calibri"/>
                <a:cs typeface="Calibri"/>
              </a:rPr>
              <a:t>n</a:t>
            </a:r>
            <a:r>
              <a:rPr lang="en-GB" sz="2400" dirty="0" err="1" smtClean="0">
                <a:latin typeface="Calibri"/>
                <a:cs typeface="Calibri"/>
              </a:rPr>
              <a:t>a_deptol</a:t>
            </a:r>
            <a:r>
              <a:rPr lang="en-US" sz="2400" dirty="0">
                <a:latin typeface="Calibri"/>
                <a:cs typeface="Calibri"/>
              </a:rPr>
              <a:t>		</a:t>
            </a:r>
            <a:r>
              <a:rPr lang="en-US" sz="2400" dirty="0" smtClean="0">
                <a:latin typeface="Calibri"/>
                <a:cs typeface="Calibri"/>
              </a:rPr>
              <a:t>	</a:t>
            </a:r>
            <a:r>
              <a:rPr lang="en-GB" sz="2000" dirty="0" smtClean="0">
                <a:latin typeface="Calibri"/>
                <a:cs typeface="Calibri"/>
              </a:rPr>
              <a:t>Search </a:t>
            </a:r>
            <a:r>
              <a:rPr lang="en-GB" sz="2000" dirty="0">
                <a:latin typeface="Calibri"/>
                <a:cs typeface="Calibri"/>
              </a:rPr>
              <a:t>radius around starting depth (km). </a:t>
            </a:r>
            <a:endParaRPr lang="en-GB" sz="2000" dirty="0" smtClean="0">
              <a:latin typeface="Calibri"/>
              <a:cs typeface="Calibri"/>
            </a:endParaRPr>
          </a:p>
          <a:p>
            <a:pPr marL="1797050" indent="-1620838"/>
            <a:r>
              <a:rPr lang="en-GB" sz="2400" dirty="0" err="1">
                <a:latin typeface="Calibri"/>
                <a:cs typeface="Calibri"/>
              </a:rPr>
              <a:t>n</a:t>
            </a:r>
            <a:r>
              <a:rPr lang="en-GB" sz="2400" dirty="0" err="1" smtClean="0">
                <a:latin typeface="Calibri"/>
                <a:cs typeface="Calibri"/>
              </a:rPr>
              <a:t>a_ottol</a:t>
            </a:r>
            <a:r>
              <a:rPr lang="en-US" sz="2000" dirty="0" smtClean="0">
                <a:latin typeface="Calibri"/>
                <a:cs typeface="Calibri"/>
              </a:rPr>
              <a:t>			</a:t>
            </a:r>
            <a:r>
              <a:rPr lang="en-GB" sz="2000" dirty="0" smtClean="0">
                <a:latin typeface="Calibri"/>
                <a:cs typeface="Calibri"/>
              </a:rPr>
              <a:t>Search </a:t>
            </a:r>
            <a:r>
              <a:rPr lang="en-GB" sz="2000" dirty="0">
                <a:latin typeface="Calibri"/>
                <a:cs typeface="Calibri"/>
              </a:rPr>
              <a:t>radius around starting origin time (s</a:t>
            </a:r>
            <a:r>
              <a:rPr lang="en-GB" sz="2000" dirty="0" smtClean="0">
                <a:latin typeface="Calibri"/>
                <a:cs typeface="Calibri"/>
              </a:rPr>
              <a:t>).</a:t>
            </a:r>
          </a:p>
          <a:p>
            <a:pPr marL="1797050" indent="-1620838"/>
            <a:r>
              <a:rPr lang="en-GB" sz="2400" dirty="0" err="1">
                <a:latin typeface="Calibri"/>
                <a:cs typeface="Calibri"/>
              </a:rPr>
              <a:t>n</a:t>
            </a:r>
            <a:r>
              <a:rPr lang="en-GB" sz="2400" dirty="0" err="1" smtClean="0">
                <a:latin typeface="Calibri"/>
                <a:cs typeface="Calibri"/>
              </a:rPr>
              <a:t>a_nsamplei</a:t>
            </a:r>
            <a:r>
              <a:rPr lang="en-US" sz="2000" dirty="0">
                <a:latin typeface="Calibri"/>
                <a:cs typeface="Calibri"/>
              </a:rPr>
              <a:t>	</a:t>
            </a:r>
            <a:r>
              <a:rPr lang="en-US" sz="2000" dirty="0" smtClean="0">
                <a:latin typeface="Calibri"/>
                <a:cs typeface="Calibri"/>
              </a:rPr>
              <a:t>		</a:t>
            </a:r>
            <a:r>
              <a:rPr lang="en-GB" sz="2000" dirty="0" smtClean="0">
                <a:latin typeface="Calibri"/>
                <a:cs typeface="Calibri"/>
              </a:rPr>
              <a:t>Number </a:t>
            </a:r>
            <a:r>
              <a:rPr lang="en-GB" sz="2000" dirty="0">
                <a:latin typeface="Calibri"/>
                <a:cs typeface="Calibri"/>
              </a:rPr>
              <a:t>of initial samples in NA </a:t>
            </a:r>
            <a:r>
              <a:rPr lang="en-GB" sz="2000" dirty="0" smtClean="0">
                <a:latin typeface="Calibri"/>
                <a:cs typeface="Calibri"/>
              </a:rPr>
              <a:t>search.</a:t>
            </a:r>
            <a:endParaRPr lang="en-GB" sz="2000" dirty="0">
              <a:latin typeface="Calibri"/>
              <a:cs typeface="Calibri"/>
            </a:endParaRPr>
          </a:p>
          <a:p>
            <a:pPr marL="1797050" indent="-1620838"/>
            <a:r>
              <a:rPr lang="en-GB" sz="2400" dirty="0" err="1">
                <a:latin typeface="Calibri"/>
                <a:cs typeface="Calibri"/>
              </a:rPr>
              <a:t>n</a:t>
            </a:r>
            <a:r>
              <a:rPr lang="en-GB" sz="2400" dirty="0" err="1" smtClean="0">
                <a:latin typeface="Calibri"/>
                <a:cs typeface="Calibri"/>
              </a:rPr>
              <a:t>a_nsample</a:t>
            </a:r>
            <a:r>
              <a:rPr lang="en-US" sz="2000" dirty="0">
                <a:latin typeface="Calibri"/>
                <a:cs typeface="Calibri"/>
              </a:rPr>
              <a:t>	</a:t>
            </a:r>
            <a:r>
              <a:rPr lang="en-US" sz="2000" dirty="0" smtClean="0">
                <a:latin typeface="Calibri"/>
                <a:cs typeface="Calibri"/>
              </a:rPr>
              <a:t>		</a:t>
            </a:r>
            <a:r>
              <a:rPr lang="en-GB" sz="2000" dirty="0" smtClean="0">
                <a:latin typeface="Calibri"/>
                <a:cs typeface="Calibri"/>
              </a:rPr>
              <a:t>Number </a:t>
            </a:r>
            <a:r>
              <a:rPr lang="en-GB" sz="2000" dirty="0">
                <a:latin typeface="Calibri"/>
                <a:cs typeface="Calibri"/>
              </a:rPr>
              <a:t>of subsequent samples in NA </a:t>
            </a:r>
            <a:r>
              <a:rPr lang="en-GB" sz="2000" dirty="0" smtClean="0">
                <a:latin typeface="Calibri"/>
                <a:cs typeface="Calibri"/>
              </a:rPr>
              <a:t>search.</a:t>
            </a:r>
            <a:endParaRPr lang="en-GB" sz="2000" dirty="0">
              <a:latin typeface="Calibri"/>
              <a:cs typeface="Calibri"/>
            </a:endParaRPr>
          </a:p>
          <a:p>
            <a:pPr marL="1797050" indent="-1620838"/>
            <a:r>
              <a:rPr lang="en-GB" sz="2400" dirty="0" err="1">
                <a:latin typeface="Calibri"/>
                <a:cs typeface="Calibri"/>
              </a:rPr>
              <a:t>n</a:t>
            </a:r>
            <a:r>
              <a:rPr lang="en-GB" sz="2400" dirty="0" err="1" smtClean="0">
                <a:latin typeface="Calibri"/>
                <a:cs typeface="Calibri"/>
              </a:rPr>
              <a:t>a_cells</a:t>
            </a:r>
            <a:r>
              <a:rPr lang="en-US" sz="2000" dirty="0">
                <a:latin typeface="Calibri"/>
                <a:cs typeface="Calibri"/>
              </a:rPr>
              <a:t>	</a:t>
            </a:r>
            <a:r>
              <a:rPr lang="en-US" sz="2000" dirty="0" smtClean="0">
                <a:latin typeface="Calibri"/>
                <a:cs typeface="Calibri"/>
              </a:rPr>
              <a:t>		</a:t>
            </a:r>
            <a:r>
              <a:rPr lang="en-GB" sz="2000" dirty="0" smtClean="0">
                <a:latin typeface="Calibri"/>
                <a:cs typeface="Calibri"/>
              </a:rPr>
              <a:t>Number </a:t>
            </a:r>
            <a:r>
              <a:rPr lang="en-GB" sz="2000" dirty="0">
                <a:latin typeface="Calibri"/>
                <a:cs typeface="Calibri"/>
              </a:rPr>
              <a:t>of cells to be resampled in NA </a:t>
            </a:r>
            <a:r>
              <a:rPr lang="en-GB" sz="2000" dirty="0" smtClean="0">
                <a:latin typeface="Calibri"/>
                <a:cs typeface="Calibri"/>
              </a:rPr>
              <a:t>search.</a:t>
            </a:r>
            <a:endParaRPr lang="en-GB" sz="2000" dirty="0">
              <a:latin typeface="Calibri"/>
              <a:cs typeface="Calibri"/>
            </a:endParaRPr>
          </a:p>
          <a:p>
            <a:pPr marL="1797050" indent="-1620838"/>
            <a:r>
              <a:rPr lang="en-GB" sz="2400" dirty="0" err="1" smtClean="0">
                <a:latin typeface="Calibri"/>
                <a:cs typeface="Calibri"/>
              </a:rPr>
              <a:t>write_gridsearch_results</a:t>
            </a:r>
            <a:r>
              <a:rPr lang="en-GB" sz="2000" dirty="0" smtClean="0">
                <a:latin typeface="Calibri"/>
                <a:cs typeface="Calibri"/>
              </a:rPr>
              <a:t>	   Write </a:t>
            </a:r>
            <a:r>
              <a:rPr lang="en-GB" sz="2000" dirty="0">
                <a:latin typeface="Calibri"/>
                <a:cs typeface="Calibri"/>
              </a:rPr>
              <a:t>Neighbourhood Algorithm results to file </a:t>
            </a:r>
            <a:r>
              <a:rPr lang="en-GB" sz="2000" dirty="0" smtClean="0">
                <a:latin typeface="Calibri"/>
                <a:cs typeface="Calibri"/>
              </a:rPr>
              <a:t>[0/1].</a:t>
            </a:r>
            <a:endParaRPr lang="en-GB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276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Instructions, cont’d</a:t>
            </a:r>
            <a:endParaRPr lang="en-GB" sz="4000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289" y="887126"/>
            <a:ext cx="9728975" cy="375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dirty="0" smtClean="0">
                <a:latin typeface="Calibri"/>
                <a:cs typeface="Calibri"/>
              </a:rPr>
              <a:t>Depth resolution criteria</a:t>
            </a:r>
            <a:endParaRPr lang="en-US" sz="2800" dirty="0">
              <a:latin typeface="Calibri"/>
              <a:cs typeface="Calibri"/>
            </a:endParaRPr>
          </a:p>
          <a:p>
            <a:pPr marL="1797050" indent="-1620838"/>
            <a:r>
              <a:rPr lang="en-US" sz="2400" dirty="0">
                <a:latin typeface="Calibri"/>
                <a:cs typeface="Calibri"/>
              </a:rPr>
              <a:t>m</a:t>
            </a:r>
            <a:r>
              <a:rPr lang="en-GB" sz="2400" dirty="0" err="1" smtClean="0">
                <a:latin typeface="Calibri"/>
                <a:cs typeface="Calibri"/>
              </a:rPr>
              <a:t>indepthpha</a:t>
            </a:r>
            <a:r>
              <a:rPr lang="en-US" sz="2000" dirty="0">
                <a:latin typeface="Calibri"/>
                <a:cs typeface="Calibri"/>
              </a:rPr>
              <a:t>	</a:t>
            </a:r>
            <a:r>
              <a:rPr lang="en-GB" sz="2000" dirty="0" smtClean="0">
                <a:latin typeface="Calibri"/>
                <a:cs typeface="Calibri"/>
              </a:rPr>
              <a:t>Minimum </a:t>
            </a:r>
            <a:r>
              <a:rPr lang="en-GB" sz="2000" dirty="0">
                <a:latin typeface="Calibri"/>
                <a:cs typeface="Calibri"/>
              </a:rPr>
              <a:t>number of time-defining first arriving P and depth phase pairs for depth-phase depth </a:t>
            </a:r>
            <a:r>
              <a:rPr lang="en-GB" sz="2000" dirty="0" smtClean="0">
                <a:latin typeface="Calibri"/>
                <a:cs typeface="Calibri"/>
              </a:rPr>
              <a:t>resolution.</a:t>
            </a:r>
          </a:p>
          <a:p>
            <a:pPr marL="1797050" indent="-1620838"/>
            <a:r>
              <a:rPr lang="en-GB" sz="2400" dirty="0" err="1" smtClean="0">
                <a:latin typeface="Calibri"/>
                <a:cs typeface="Calibri"/>
              </a:rPr>
              <a:t>mincorepha</a:t>
            </a:r>
            <a:r>
              <a:rPr lang="en-US" sz="2400" dirty="0">
                <a:latin typeface="Calibri"/>
                <a:cs typeface="Calibri"/>
              </a:rPr>
              <a:t>	</a:t>
            </a:r>
            <a:r>
              <a:rPr lang="en-US" sz="2400" dirty="0" smtClean="0">
                <a:latin typeface="Calibri"/>
                <a:cs typeface="Calibri"/>
              </a:rPr>
              <a:t>		</a:t>
            </a:r>
            <a:r>
              <a:rPr lang="en-GB" sz="2000" dirty="0">
                <a:latin typeface="Calibri"/>
                <a:cs typeface="Calibri"/>
              </a:rPr>
              <a:t>Minimum number of time-defining first arriving P and core phase (</a:t>
            </a:r>
            <a:r>
              <a:rPr lang="en-GB" sz="2000" dirty="0" err="1">
                <a:latin typeface="Calibri"/>
                <a:cs typeface="Calibri"/>
              </a:rPr>
              <a:t>PcP</a:t>
            </a:r>
            <a:r>
              <a:rPr lang="en-GB" sz="2000" dirty="0">
                <a:latin typeface="Calibri"/>
                <a:cs typeface="Calibri"/>
              </a:rPr>
              <a:t>, </a:t>
            </a:r>
            <a:r>
              <a:rPr lang="en-GB" sz="2000" dirty="0" err="1">
                <a:latin typeface="Calibri"/>
                <a:cs typeface="Calibri"/>
              </a:rPr>
              <a:t>ScS</a:t>
            </a:r>
            <a:r>
              <a:rPr lang="en-GB" sz="2000" dirty="0">
                <a:latin typeface="Calibri"/>
                <a:cs typeface="Calibri"/>
              </a:rPr>
              <a:t>) pairs for depth </a:t>
            </a:r>
            <a:r>
              <a:rPr lang="en-GB" sz="2000" dirty="0" smtClean="0">
                <a:latin typeface="Calibri"/>
                <a:cs typeface="Calibri"/>
              </a:rPr>
              <a:t>resolution. </a:t>
            </a:r>
          </a:p>
          <a:p>
            <a:pPr marL="1797050" indent="-1620838"/>
            <a:r>
              <a:rPr lang="en-GB" sz="2400" dirty="0" err="1" smtClean="0">
                <a:latin typeface="Calibri"/>
                <a:cs typeface="Calibri"/>
              </a:rPr>
              <a:t>localdist</a:t>
            </a:r>
            <a:r>
              <a:rPr lang="en-US" sz="2000" dirty="0">
                <a:latin typeface="Calibri"/>
                <a:cs typeface="Calibri"/>
              </a:rPr>
              <a:t>	</a:t>
            </a:r>
            <a:r>
              <a:rPr lang="en-GB" sz="2000" dirty="0" smtClean="0">
                <a:latin typeface="Calibri"/>
                <a:cs typeface="Calibri"/>
              </a:rPr>
              <a:t>Maximum </a:t>
            </a:r>
            <a:r>
              <a:rPr lang="en-GB" sz="2000" dirty="0" err="1">
                <a:latin typeface="Calibri"/>
                <a:cs typeface="Calibri"/>
              </a:rPr>
              <a:t>epicentral</a:t>
            </a:r>
            <a:r>
              <a:rPr lang="en-GB" sz="2000" dirty="0">
                <a:latin typeface="Calibri"/>
                <a:cs typeface="Calibri"/>
              </a:rPr>
              <a:t> distance for local stations (degrees</a:t>
            </a:r>
            <a:r>
              <a:rPr lang="en-GB" sz="2000" dirty="0" smtClean="0">
                <a:latin typeface="Calibri"/>
                <a:cs typeface="Calibri"/>
              </a:rPr>
              <a:t>).</a:t>
            </a:r>
            <a:endParaRPr lang="en-GB" sz="2000" dirty="0">
              <a:latin typeface="Calibri"/>
              <a:cs typeface="Calibri"/>
            </a:endParaRPr>
          </a:p>
          <a:p>
            <a:pPr marL="1797050" indent="-1620838"/>
            <a:r>
              <a:rPr lang="en-GB" sz="2400" dirty="0" err="1" smtClean="0">
                <a:latin typeface="Calibri"/>
                <a:cs typeface="Calibri"/>
              </a:rPr>
              <a:t>minlocalsta</a:t>
            </a:r>
            <a:r>
              <a:rPr lang="en-US" sz="2000" dirty="0">
                <a:latin typeface="Calibri"/>
                <a:cs typeface="Calibri"/>
              </a:rPr>
              <a:t>	</a:t>
            </a:r>
            <a:r>
              <a:rPr lang="en-GB" sz="2000" dirty="0" smtClean="0">
                <a:latin typeface="Calibri"/>
                <a:cs typeface="Calibri"/>
              </a:rPr>
              <a:t>Minimum </a:t>
            </a:r>
            <a:r>
              <a:rPr lang="en-GB" sz="2000" dirty="0">
                <a:latin typeface="Calibri"/>
                <a:cs typeface="Calibri"/>
              </a:rPr>
              <a:t>number of time-defining first arriving P within </a:t>
            </a:r>
            <a:r>
              <a:rPr lang="en-GB" sz="2000" i="1" dirty="0" err="1">
                <a:latin typeface="Calibri"/>
                <a:cs typeface="Calibri"/>
              </a:rPr>
              <a:t>localdist</a:t>
            </a:r>
            <a:r>
              <a:rPr lang="en-GB" sz="2000" dirty="0">
                <a:latin typeface="Calibri"/>
                <a:cs typeface="Calibri"/>
              </a:rPr>
              <a:t> for depth </a:t>
            </a:r>
            <a:r>
              <a:rPr lang="en-GB" sz="2000" dirty="0" smtClean="0">
                <a:latin typeface="Calibri"/>
                <a:cs typeface="Calibri"/>
              </a:rPr>
              <a:t>resolution.</a:t>
            </a:r>
          </a:p>
          <a:p>
            <a:pPr marL="1797050" indent="-1620838"/>
            <a:r>
              <a:rPr lang="en-GB" sz="2400" dirty="0" err="1" smtClean="0">
                <a:latin typeface="Calibri"/>
                <a:cs typeface="Calibri"/>
              </a:rPr>
              <a:t>spdist</a:t>
            </a:r>
            <a:r>
              <a:rPr lang="en-US" sz="2000" dirty="0">
                <a:latin typeface="Calibri"/>
                <a:cs typeface="Calibri"/>
              </a:rPr>
              <a:t>	</a:t>
            </a:r>
            <a:r>
              <a:rPr lang="en-GB" sz="2000" dirty="0" smtClean="0">
                <a:latin typeface="Calibri"/>
                <a:cs typeface="Calibri"/>
              </a:rPr>
              <a:t>Maximum </a:t>
            </a:r>
            <a:r>
              <a:rPr lang="en-GB" sz="2000" dirty="0" err="1">
                <a:latin typeface="Calibri"/>
                <a:cs typeface="Calibri"/>
              </a:rPr>
              <a:t>epicentral</a:t>
            </a:r>
            <a:r>
              <a:rPr lang="en-GB" sz="2000" dirty="0">
                <a:latin typeface="Calibri"/>
                <a:cs typeface="Calibri"/>
              </a:rPr>
              <a:t> distance for </a:t>
            </a:r>
            <a:r>
              <a:rPr lang="en-GB" sz="2000" dirty="0" smtClean="0">
                <a:latin typeface="Calibri"/>
                <a:cs typeface="Calibri"/>
              </a:rPr>
              <a:t>near-regional stations </a:t>
            </a:r>
            <a:r>
              <a:rPr lang="en-GB" sz="2000" dirty="0">
                <a:latin typeface="Calibri"/>
                <a:cs typeface="Calibri"/>
              </a:rPr>
              <a:t>(degrees).</a:t>
            </a:r>
          </a:p>
          <a:p>
            <a:pPr marL="1797050" indent="-1620838"/>
            <a:r>
              <a:rPr lang="en-GB" sz="2400" dirty="0" err="1">
                <a:latin typeface="Calibri"/>
                <a:cs typeface="Calibri"/>
              </a:rPr>
              <a:t>m</a:t>
            </a:r>
            <a:r>
              <a:rPr lang="en-GB" sz="2400" dirty="0" err="1" smtClean="0">
                <a:latin typeface="Calibri"/>
                <a:cs typeface="Calibri"/>
              </a:rPr>
              <a:t>in_s_p</a:t>
            </a:r>
            <a:r>
              <a:rPr lang="en-US" sz="2000" dirty="0">
                <a:latin typeface="Calibri"/>
                <a:cs typeface="Calibri"/>
              </a:rPr>
              <a:t>	</a:t>
            </a:r>
            <a:r>
              <a:rPr lang="en-GB" sz="2000" dirty="0">
                <a:latin typeface="Calibri"/>
                <a:cs typeface="Calibri"/>
              </a:rPr>
              <a:t>Minimum number of time-defining first arriving </a:t>
            </a:r>
            <a:r>
              <a:rPr lang="en-GB" sz="2000" dirty="0" smtClean="0">
                <a:latin typeface="Calibri"/>
                <a:cs typeface="Calibri"/>
              </a:rPr>
              <a:t>P and S pairs </a:t>
            </a:r>
            <a:r>
              <a:rPr lang="en-GB" sz="2000" dirty="0">
                <a:latin typeface="Calibri"/>
                <a:cs typeface="Calibri"/>
              </a:rPr>
              <a:t>within </a:t>
            </a:r>
            <a:r>
              <a:rPr lang="en-GB" sz="2000" i="1" dirty="0" err="1" smtClean="0">
                <a:latin typeface="Calibri"/>
                <a:cs typeface="Calibri"/>
              </a:rPr>
              <a:t>spdist</a:t>
            </a:r>
            <a:r>
              <a:rPr lang="en-GB" sz="2000" dirty="0" smtClean="0">
                <a:latin typeface="Calibri"/>
                <a:cs typeface="Calibri"/>
              </a:rPr>
              <a:t> </a:t>
            </a:r>
            <a:r>
              <a:rPr lang="en-GB" sz="2000" dirty="0">
                <a:latin typeface="Calibri"/>
                <a:cs typeface="Calibri"/>
              </a:rPr>
              <a:t>for depth resolution</a:t>
            </a:r>
            <a:r>
              <a:rPr lang="en-GB" sz="2000" dirty="0" smtClean="0">
                <a:latin typeface="Calibri"/>
                <a:cs typeface="Calibri"/>
              </a:rPr>
              <a:t>.</a:t>
            </a:r>
            <a:endParaRPr lang="en-GB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892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err="1" smtClean="0">
                <a:solidFill>
                  <a:schemeClr val="accent2"/>
                </a:solidFill>
                <a:latin typeface="Calibri"/>
                <a:cs typeface="Calibri"/>
              </a:rPr>
              <a:t>iLoc</a:t>
            </a:r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GB" sz="4000" dirty="0" err="1" smtClean="0">
                <a:solidFill>
                  <a:schemeClr val="accent2"/>
                </a:solidFill>
                <a:latin typeface="Calibri"/>
                <a:cs typeface="Calibri"/>
              </a:rPr>
              <a:t>logfile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355" y="889072"/>
            <a:ext cx="9924338" cy="544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>
              <a:spcAft>
                <a:spcPts val="600"/>
              </a:spcAft>
              <a:buFont typeface="Arial"/>
              <a:buChar char="•"/>
            </a:pPr>
            <a:r>
              <a:rPr lang="en-US" sz="3200" dirty="0" smtClean="0">
                <a:latin typeface="Calibri"/>
                <a:cs typeface="Calibri"/>
              </a:rPr>
              <a:t>Contains useful information not found in ISF output file</a:t>
            </a:r>
          </a:p>
          <a:p>
            <a:pPr marL="439738" indent="-254000"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Initial guess</a:t>
            </a:r>
          </a:p>
          <a:p>
            <a:pPr marL="439738" indent="-254000"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NA search results</a:t>
            </a:r>
          </a:p>
          <a:p>
            <a:pPr marL="439738" indent="-254000"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Depth resolution</a:t>
            </a:r>
          </a:p>
          <a:p>
            <a:pPr marL="439738" indent="-254000"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Station magnitudes</a:t>
            </a:r>
          </a:p>
          <a:p>
            <a:pPr marL="439738" indent="-254000"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Phase lines with velocity model used</a:t>
            </a:r>
          </a:p>
          <a:p>
            <a:pPr marL="439738" indent="-254000"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Final solution</a:t>
            </a:r>
          </a:p>
          <a:p>
            <a:pPr marL="439738" indent="-254000"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GT candidate test</a:t>
            </a:r>
          </a:p>
          <a:p>
            <a:pPr marL="185738" indent="-185738">
              <a:spcAft>
                <a:spcPts val="600"/>
              </a:spcAft>
              <a:buFont typeface="Arial"/>
              <a:buChar char="•"/>
            </a:pPr>
            <a:r>
              <a:rPr lang="en-US" sz="3200" dirty="0" smtClean="0">
                <a:latin typeface="Calibri"/>
                <a:cs typeface="Calibri"/>
              </a:rPr>
              <a:t>Verbosity level can be set in the instruction line</a:t>
            </a:r>
          </a:p>
          <a:p>
            <a:pPr marL="439738" indent="-254000"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Verbose: 0-6 with increasing verbosity</a:t>
            </a:r>
            <a:endParaRPr lang="en-US" sz="2800" dirty="0">
              <a:latin typeface="Calibri"/>
              <a:cs typeface="Calibri"/>
            </a:endParaRPr>
          </a:p>
          <a:p>
            <a:pPr marL="185738" indent="-185738">
              <a:spcAft>
                <a:spcPts val="600"/>
              </a:spcAft>
              <a:buFont typeface="Arial"/>
              <a:buChar char="•"/>
            </a:pPr>
            <a:r>
              <a:rPr lang="en-US" sz="3200" dirty="0" smtClean="0">
                <a:latin typeface="Calibri"/>
                <a:cs typeface="Calibri"/>
              </a:rPr>
              <a:t>It is always recommended to look at the </a:t>
            </a:r>
            <a:r>
              <a:rPr lang="en-US" sz="3200" dirty="0" err="1" smtClean="0">
                <a:latin typeface="Calibri"/>
                <a:cs typeface="Calibri"/>
              </a:rPr>
              <a:t>logfile</a:t>
            </a:r>
            <a:endParaRPr lang="en-US" sz="32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938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13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err="1" smtClean="0">
                <a:solidFill>
                  <a:schemeClr val="accent2"/>
                </a:solidFill>
                <a:latin typeface="Calibri"/>
                <a:cs typeface="Calibri"/>
              </a:rPr>
              <a:t>iLoc</a:t>
            </a:r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GB" sz="4000" dirty="0" err="1" smtClean="0">
                <a:solidFill>
                  <a:schemeClr val="accent2"/>
                </a:solidFill>
                <a:latin typeface="Calibri"/>
                <a:cs typeface="Calibri"/>
              </a:rPr>
              <a:t>logfile</a:t>
            </a:r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: Instructions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355" y="821348"/>
            <a:ext cx="9924338" cy="3171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Event: 2006/02/06 04:08:01, </a:t>
            </a:r>
            <a:r>
              <a:rPr lang="mr-IN" sz="2800" dirty="0" smtClean="0">
                <a:latin typeface="Calibri"/>
                <a:cs typeface="Calibri"/>
              </a:rPr>
              <a:t>42.564, 43.5157, 14.85, 5.2 mb</a:t>
            </a:r>
            <a:endParaRPr lang="en-US" sz="2800" dirty="0" smtClean="0">
              <a:latin typeface="Calibri"/>
              <a:cs typeface="Calibri"/>
            </a:endParaRPr>
          </a:p>
          <a:p>
            <a:pPr marL="173038" indent="-173038"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First </a:t>
            </a:r>
            <a:r>
              <a:rPr lang="en-US" sz="2800" dirty="0" smtClean="0">
                <a:latin typeface="Calibri"/>
                <a:cs typeface="Calibri"/>
              </a:rPr>
              <a:t>line shows the </a:t>
            </a:r>
            <a:r>
              <a:rPr lang="en-US" sz="2800" dirty="0" err="1" smtClean="0">
                <a:latin typeface="Calibri"/>
                <a:cs typeface="Calibri"/>
              </a:rPr>
              <a:t>iLoc</a:t>
            </a:r>
            <a:r>
              <a:rPr lang="en-US" sz="2800" dirty="0" smtClean="0">
                <a:latin typeface="Calibri"/>
                <a:cs typeface="Calibri"/>
              </a:rPr>
              <a:t> instructions </a:t>
            </a:r>
            <a:endParaRPr lang="en-US" sz="2400" dirty="0">
              <a:latin typeface="Calibri"/>
              <a:cs typeface="Calibri"/>
            </a:endParaRPr>
          </a:p>
          <a:p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Instruction: echo "</a:t>
            </a:r>
            <a:r>
              <a:rPr lang="en-US" sz="1600" dirty="0" err="1">
                <a:solidFill>
                  <a:srgbClr val="008000"/>
                </a:solidFill>
                <a:latin typeface="Monaco"/>
                <a:cs typeface="Monaco"/>
              </a:rPr>
              <a:t>isf_infile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=20060206040801.isf </a:t>
            </a:r>
            <a:r>
              <a:rPr lang="en-US" sz="1600" dirty="0" err="1">
                <a:solidFill>
                  <a:srgbClr val="008000"/>
                </a:solidFill>
                <a:latin typeface="Monaco"/>
                <a:cs typeface="Monaco"/>
              </a:rPr>
              <a:t>do_gridsearch</a:t>
            </a:r>
            <a:r>
              <a:rPr lang="en-US" sz="1600" dirty="0" smtClean="0">
                <a:solidFill>
                  <a:srgbClr val="008000"/>
                </a:solidFill>
                <a:latin typeface="Monaco"/>
                <a:cs typeface="Monaco"/>
              </a:rPr>
              <a:t>=1 </a:t>
            </a:r>
            <a:r>
              <a:rPr lang="en-US" sz="1600" dirty="0" err="1">
                <a:solidFill>
                  <a:srgbClr val="008000"/>
                </a:solidFill>
                <a:latin typeface="Monaco"/>
                <a:cs typeface="Monaco"/>
              </a:rPr>
              <a:t>use_RSTT_PnSn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=0 </a:t>
            </a:r>
            <a:r>
              <a:rPr lang="en-US" sz="1600" dirty="0" err="1">
                <a:solidFill>
                  <a:srgbClr val="008000"/>
                </a:solidFill>
                <a:latin typeface="Monaco"/>
                <a:cs typeface="Monaco"/>
              </a:rPr>
              <a:t>use_RSTT_PgLg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=0" | </a:t>
            </a:r>
            <a:r>
              <a:rPr lang="en-US" sz="1600" dirty="0" err="1">
                <a:solidFill>
                  <a:srgbClr val="008000"/>
                </a:solidFill>
                <a:latin typeface="Monaco"/>
                <a:cs typeface="Monaco"/>
              </a:rPr>
              <a:t>iloc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 </a:t>
            </a:r>
            <a:r>
              <a:rPr lang="en-US" sz="1600" dirty="0" err="1" smtClean="0">
                <a:solidFill>
                  <a:srgbClr val="008000"/>
                </a:solidFill>
                <a:latin typeface="Monaco"/>
                <a:cs typeface="Monaco"/>
              </a:rPr>
              <a:t>isf</a:t>
            </a:r>
            <a:endParaRPr lang="en-US" sz="1600" dirty="0" smtClean="0">
              <a:solidFill>
                <a:srgbClr val="008000"/>
              </a:solidFill>
              <a:latin typeface="Monaco"/>
              <a:cs typeface="Monaco"/>
            </a:endParaRPr>
          </a:p>
          <a:p>
            <a:endParaRPr lang="en-US" sz="1600" dirty="0">
              <a:solidFill>
                <a:srgbClr val="008000"/>
              </a:solidFill>
              <a:latin typeface="Monaco"/>
              <a:cs typeface="Monaco"/>
            </a:endParaRPr>
          </a:p>
          <a:p>
            <a:endParaRPr lang="en-US" sz="1600" dirty="0" smtClean="0">
              <a:solidFill>
                <a:srgbClr val="008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Instruction: echo "</a:t>
            </a:r>
            <a:r>
              <a:rPr lang="en-US" sz="1600" dirty="0" err="1">
                <a:solidFill>
                  <a:srgbClr val="008000"/>
                </a:solidFill>
                <a:latin typeface="Monaco"/>
                <a:cs typeface="Monaco"/>
              </a:rPr>
              <a:t>isf_infile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=20060206040801.isf </a:t>
            </a:r>
            <a:r>
              <a:rPr lang="en-US" sz="1600" dirty="0" err="1">
                <a:solidFill>
                  <a:srgbClr val="008000"/>
                </a:solidFill>
                <a:latin typeface="Monaco"/>
                <a:cs typeface="Monaco"/>
              </a:rPr>
              <a:t>do_gridsearch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=1 </a:t>
            </a:r>
            <a:r>
              <a:rPr lang="en-US" sz="1600" dirty="0" err="1">
                <a:solidFill>
                  <a:srgbClr val="008000"/>
                </a:solidFill>
                <a:latin typeface="Monaco"/>
                <a:cs typeface="Monaco"/>
              </a:rPr>
              <a:t>use_RSTT_PnSn</a:t>
            </a:r>
            <a:r>
              <a:rPr lang="en-US" sz="1600" dirty="0" smtClean="0">
                <a:solidFill>
                  <a:srgbClr val="008000"/>
                </a:solidFill>
                <a:latin typeface="Monaco"/>
                <a:cs typeface="Monaco"/>
              </a:rPr>
              <a:t>=1 </a:t>
            </a:r>
            <a:r>
              <a:rPr lang="en-US" sz="1600" dirty="0" err="1">
                <a:solidFill>
                  <a:srgbClr val="008000"/>
                </a:solidFill>
                <a:latin typeface="Monaco"/>
                <a:cs typeface="Monaco"/>
              </a:rPr>
              <a:t>use_RSTT_PgLg</a:t>
            </a:r>
            <a:r>
              <a:rPr lang="en-US" sz="1600" dirty="0" smtClean="0">
                <a:solidFill>
                  <a:srgbClr val="008000"/>
                </a:solidFill>
                <a:latin typeface="Monaco"/>
                <a:cs typeface="Monaco"/>
              </a:rPr>
              <a:t>=1" 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| </a:t>
            </a:r>
            <a:r>
              <a:rPr lang="en-US" sz="1600" dirty="0" err="1">
                <a:solidFill>
                  <a:srgbClr val="008000"/>
                </a:solidFill>
                <a:latin typeface="Monaco"/>
                <a:cs typeface="Monaco"/>
              </a:rPr>
              <a:t>iloc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Monaco"/>
                <a:cs typeface="Monaco"/>
              </a:rPr>
              <a:t>isf</a:t>
            </a:r>
            <a:endParaRPr lang="en-US" sz="1600" dirty="0">
              <a:solidFill>
                <a:srgbClr val="008000"/>
              </a:solidFill>
              <a:latin typeface="Monaco"/>
              <a:cs typeface="Monaco"/>
            </a:endParaRPr>
          </a:p>
          <a:p>
            <a:endParaRPr lang="en-US" sz="1600" dirty="0">
              <a:solidFill>
                <a:srgbClr val="008000"/>
              </a:solidFill>
              <a:latin typeface="Monaco"/>
              <a:cs typeface="Monaco"/>
            </a:endParaRPr>
          </a:p>
          <a:p>
            <a:endParaRPr lang="en-US" sz="1600" dirty="0" smtClean="0">
              <a:solidFill>
                <a:srgbClr val="008000"/>
              </a:solidFill>
              <a:latin typeface="Monaco"/>
              <a:cs typeface="Monaco"/>
            </a:endParaRPr>
          </a:p>
          <a:p>
            <a:pPr marL="185738" indent="-185738">
              <a:buFont typeface="Arial"/>
              <a:buChar char="•"/>
            </a:pPr>
            <a:endParaRPr lang="en-US" sz="1600" dirty="0">
              <a:solidFill>
                <a:srgbClr val="008000"/>
              </a:solidFill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1364820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14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err="1" smtClean="0">
                <a:solidFill>
                  <a:schemeClr val="accent2"/>
                </a:solidFill>
                <a:latin typeface="Calibri"/>
                <a:cs typeface="Calibri"/>
              </a:rPr>
              <a:t>iLoc</a:t>
            </a:r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GB" sz="4000" dirty="0" err="1" smtClean="0">
                <a:solidFill>
                  <a:schemeClr val="accent2"/>
                </a:solidFill>
                <a:latin typeface="Calibri"/>
                <a:cs typeface="Calibri"/>
              </a:rPr>
              <a:t>logfile</a:t>
            </a:r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: Initial hypocentre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355" y="821348"/>
            <a:ext cx="9924338" cy="6134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if there is a IASPEI hypo, it takes precedence, otherwise the initial guess will be the median of reported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hypocentre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 parameters</a:t>
            </a: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numhyps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=13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numphas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=1427</a:t>
            </a:r>
          </a:p>
          <a:p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hypid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    agency   time                    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lat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   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lon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    depth 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sdef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ndef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nass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gap 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mindist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stime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sdep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smaj</a:t>
            </a:r>
            <a:endParaRPr lang="en-US" sz="1400" dirty="0">
              <a:solidFill>
                <a:srgbClr val="008000"/>
              </a:solidFill>
              <a:latin typeface="Monaco"/>
              <a:cs typeface="Monaco"/>
            </a:endParaRPr>
          </a:p>
          <a:p>
            <a:r>
              <a:rPr lang="mr-IN" sz="1400" dirty="0">
                <a:solidFill>
                  <a:srgbClr val="008000"/>
                </a:solidFill>
                <a:latin typeface="Monaco"/>
                <a:cs typeface="Monaco"/>
              </a:rPr>
              <a:t>  9824665 ISC      2006-02-06 04:08:03.950  42.650   43.499  23.5     0  808  904    0   8.0   0.08  0.09         1.8 </a:t>
            </a:r>
          </a:p>
          <a:p>
            <a:r>
              <a:rPr lang="mr-IN" sz="1400" dirty="0" smtClean="0">
                <a:solidFill>
                  <a:srgbClr val="008000"/>
                </a:solidFill>
                <a:latin typeface="Monaco"/>
                <a:cs typeface="Monaco"/>
              </a:rPr>
              <a:t> 11249093 </a:t>
            </a:r>
            <a:r>
              <a:rPr lang="mr-IN" sz="1400" dirty="0">
                <a:solidFill>
                  <a:srgbClr val="008000"/>
                </a:solidFill>
                <a:latin typeface="Monaco"/>
                <a:cs typeface="Monaco"/>
              </a:rPr>
              <a:t>EHB      2006-02-06 04:08:03.210  42.615   43.485  17.7     0  784  897    0                     1.30   2.1 </a:t>
            </a:r>
          </a:p>
          <a:p>
            <a:r>
              <a:rPr lang="mr-IN" sz="1400" dirty="0">
                <a:solidFill>
                  <a:srgbClr val="008000"/>
                </a:solidFill>
                <a:latin typeface="Monaco"/>
                <a:cs typeface="Monaco"/>
              </a:rPr>
              <a:t>  8934672 ISC-EHB  2006-02-06 04:08:03.140  42.618   43.495  17.0     0  619  675    0                     1.30  26.0 </a:t>
            </a:r>
          </a:p>
          <a:p>
            <a:r>
              <a:rPr lang="mr-IN" sz="1400" dirty="0">
                <a:solidFill>
                  <a:srgbClr val="008000"/>
                </a:solidFill>
                <a:latin typeface="Monaco"/>
                <a:cs typeface="Monaco"/>
              </a:rPr>
              <a:t>  7849731 HRVD     2006-02-06 04:08:03.100  42.650   43.450  14.0     0   94  306    0               0.20         2.2 </a:t>
            </a:r>
          </a:p>
          <a:p>
            <a:r>
              <a:rPr lang="mr-IN" sz="1400" dirty="0">
                <a:solidFill>
                  <a:srgbClr val="008000"/>
                </a:solidFill>
                <a:latin typeface="Monaco"/>
                <a:cs typeface="Monaco"/>
              </a:rPr>
              <a:t>  9815096 NEIC     2006-02-06 04:08:03.070  42.653   43.525  17.0     0       320    0  40.0   1.44  1.27  8.30   3.4 </a:t>
            </a:r>
          </a:p>
          <a:p>
            <a:r>
              <a:rPr lang="mr-IN" sz="1400" dirty="0" smtClean="0">
                <a:solidFill>
                  <a:srgbClr val="008000"/>
                </a:solidFill>
                <a:latin typeface="Monaco"/>
                <a:cs typeface="Monaco"/>
              </a:rPr>
              <a:t>  8883182 </a:t>
            </a:r>
            <a:r>
              <a:rPr lang="mr-IN" sz="1400" dirty="0">
                <a:solidFill>
                  <a:srgbClr val="008000"/>
                </a:solidFill>
                <a:latin typeface="Monaco"/>
                <a:cs typeface="Monaco"/>
              </a:rPr>
              <a:t>TIF      2006-02-06 04:08:01.320  42.550   43.454  10.3     0        </a:t>
            </a:r>
            <a:r>
              <a:rPr lang="mr-IN" sz="1400" dirty="0" smtClean="0">
                <a:solidFill>
                  <a:srgbClr val="008000"/>
                </a:solidFill>
                <a:latin typeface="Monaco"/>
                <a:cs typeface="Monaco"/>
              </a:rPr>
              <a:t>53    </a:t>
            </a:r>
            <a:r>
              <a:rPr lang="mr-IN" sz="1400" dirty="0">
                <a:solidFill>
                  <a:srgbClr val="008000"/>
                </a:solidFill>
                <a:latin typeface="Monaco"/>
                <a:cs typeface="Monaco"/>
              </a:rPr>
              <a:t>0  63.0   0.04        1.70       </a:t>
            </a:r>
          </a:p>
          <a:p>
            <a:r>
              <a:rPr lang="mr-IN" sz="1400" dirty="0" smtClean="0">
                <a:solidFill>
                  <a:srgbClr val="008000"/>
                </a:solidFill>
                <a:latin typeface="Monaco"/>
                <a:cs typeface="Monaco"/>
              </a:rPr>
              <a:t>  9809336 </a:t>
            </a:r>
            <a:r>
              <a:rPr lang="mr-IN" sz="1400" dirty="0">
                <a:solidFill>
                  <a:srgbClr val="008000"/>
                </a:solidFill>
                <a:latin typeface="Monaco"/>
                <a:cs typeface="Monaco"/>
              </a:rPr>
              <a:t>MOS      2006-02-06 04:08:00.700  42.650   43.459  11.0     0       253    0               1.14         3.5 </a:t>
            </a:r>
          </a:p>
          <a:p>
            <a:r>
              <a:rPr lang="mr-IN" sz="1400" dirty="0">
                <a:solidFill>
                  <a:srgbClr val="008000"/>
                </a:solidFill>
                <a:latin typeface="Monaco"/>
                <a:cs typeface="Monaco"/>
              </a:rPr>
              <a:t>  8217612 IDC      2006-02-06 04:07:59.800  42.559   43.594   0.0     0        58    0  47.0   2.56  0.32         8.2 </a:t>
            </a:r>
          </a:p>
          <a:p>
            <a:r>
              <a:rPr lang="mr-IN" sz="1400" dirty="0">
                <a:solidFill>
                  <a:srgbClr val="008000"/>
                </a:solidFill>
                <a:latin typeface="Monaco"/>
                <a:cs typeface="Monaco"/>
              </a:rPr>
              <a:t>  7101113 CSEM     2006-02-06 04:07:59.700  42.600   43.570  10.0     0              </a:t>
            </a:r>
            <a:r>
              <a:rPr lang="mr-IN" sz="1400" dirty="0" smtClean="0">
                <a:solidFill>
                  <a:srgbClr val="008000"/>
                </a:solidFill>
                <a:latin typeface="Monaco"/>
                <a:cs typeface="Monaco"/>
              </a:rPr>
              <a:t>                                </a:t>
            </a:r>
            <a:endParaRPr lang="mr-IN" sz="1400" dirty="0">
              <a:solidFill>
                <a:srgbClr val="008000"/>
              </a:solidFill>
              <a:latin typeface="Monaco"/>
              <a:cs typeface="Monaco"/>
            </a:endParaRPr>
          </a:p>
          <a:p>
            <a:r>
              <a:rPr lang="mr-IN" sz="1400" dirty="0">
                <a:solidFill>
                  <a:srgbClr val="008000"/>
                </a:solidFill>
                <a:latin typeface="Monaco"/>
                <a:cs typeface="Monaco"/>
              </a:rPr>
              <a:t>  </a:t>
            </a:r>
          </a:p>
          <a:p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Median </a:t>
            </a:r>
            <a:r>
              <a:rPr lang="en-US" sz="1600" dirty="0" err="1">
                <a:solidFill>
                  <a:srgbClr val="008000"/>
                </a:solidFill>
                <a:latin typeface="Monaco"/>
                <a:cs typeface="Monaco"/>
              </a:rPr>
              <a:t>hypocentre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:</a:t>
            </a:r>
          </a:p>
          <a:p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  OT = 2006-02-06 04:08:03.070 </a:t>
            </a:r>
            <a:r>
              <a:rPr lang="en-US" sz="1600" dirty="0" err="1">
                <a:solidFill>
                  <a:srgbClr val="008000"/>
                </a:solidFill>
                <a:latin typeface="Monaco"/>
                <a:cs typeface="Monaco"/>
              </a:rPr>
              <a:t>Lat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 =  42.623 Lon =   43.485 Depth = 17.0</a:t>
            </a:r>
          </a:p>
          <a:p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Option 0</a:t>
            </a:r>
          </a:p>
          <a:p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Initial </a:t>
            </a:r>
            <a:r>
              <a:rPr lang="en-US" sz="1600" dirty="0" err="1">
                <a:solidFill>
                  <a:srgbClr val="008000"/>
                </a:solidFill>
                <a:latin typeface="Monaco"/>
                <a:cs typeface="Monaco"/>
              </a:rPr>
              <a:t>hypocentre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:</a:t>
            </a:r>
          </a:p>
          <a:p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  OT = 2006-02-06 04:08:03.070 </a:t>
            </a:r>
            <a:r>
              <a:rPr lang="en-US" sz="1600" dirty="0" err="1">
                <a:solidFill>
                  <a:srgbClr val="008000"/>
                </a:solidFill>
                <a:latin typeface="Monaco"/>
                <a:cs typeface="Monaco"/>
              </a:rPr>
              <a:t>Lat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 =  42.623 Lon =   43.485 Depth = </a:t>
            </a:r>
            <a:r>
              <a:rPr lang="en-US" sz="1600" dirty="0" smtClean="0">
                <a:solidFill>
                  <a:srgbClr val="008000"/>
                </a:solidFill>
                <a:latin typeface="Monaco"/>
                <a:cs typeface="Monaco"/>
              </a:rPr>
              <a:t>17.0</a:t>
            </a:r>
            <a:endParaRPr lang="en-US" sz="1600" dirty="0">
              <a:solidFill>
                <a:srgbClr val="008000"/>
              </a:solidFill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218752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15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err="1" smtClean="0">
                <a:solidFill>
                  <a:schemeClr val="accent2"/>
                </a:solidFill>
                <a:latin typeface="Calibri"/>
                <a:cs typeface="Calibri"/>
              </a:rPr>
              <a:t>iLoc</a:t>
            </a:r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GB" sz="4000" dirty="0" err="1" smtClean="0">
                <a:solidFill>
                  <a:schemeClr val="accent2"/>
                </a:solidFill>
                <a:latin typeface="Calibri"/>
                <a:cs typeface="Calibri"/>
              </a:rPr>
              <a:t>logfile</a:t>
            </a:r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: Grid search results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355" y="821348"/>
            <a:ext cx="9924338" cy="3806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Phases are 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reidentified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w.r.t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. the 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initial 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guess for the 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hypocentre</a:t>
            </a:r>
            <a:endParaRPr lang="en-US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73038" lvl="0" indent="-1730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 err="1" smtClean="0">
                <a:solidFill>
                  <a:srgbClr val="000000"/>
                </a:solidFill>
                <a:latin typeface="Calibri"/>
                <a:cs typeface="Calibri"/>
              </a:rPr>
              <a:t>Neighbourhood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Algorithm grid search (if any) to get a refined initial guess for the 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hypocentre</a:t>
            </a:r>
            <a:endParaRPr lang="en-US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600" dirty="0" err="1">
                <a:solidFill>
                  <a:srgbClr val="008000"/>
                </a:solidFill>
                <a:latin typeface="Monaco"/>
                <a:cs typeface="Monaco"/>
              </a:rPr>
              <a:t>Neighbourhood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 algorithm (0.0467)</a:t>
            </a:r>
          </a:p>
          <a:p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Best fitting </a:t>
            </a:r>
            <a:r>
              <a:rPr lang="en-US" sz="1600" dirty="0" err="1">
                <a:solidFill>
                  <a:srgbClr val="008000"/>
                </a:solidFill>
                <a:latin typeface="Monaco"/>
                <a:cs typeface="Monaco"/>
              </a:rPr>
              <a:t>hypocentre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 from grid search:</a:t>
            </a:r>
          </a:p>
          <a:p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  OT = 2006-02-06 04:08:03.070 </a:t>
            </a:r>
            <a:r>
              <a:rPr lang="en-US" sz="1600" dirty="0" err="1">
                <a:solidFill>
                  <a:srgbClr val="008000"/>
                </a:solidFill>
                <a:latin typeface="Monaco"/>
                <a:cs typeface="Monaco"/>
              </a:rPr>
              <a:t>Lat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 =  42.623 Lon =   43.485 Depth = 17.0</a:t>
            </a:r>
          </a:p>
          <a:p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Distance from initial guess = 0.0 km</a:t>
            </a:r>
          </a:p>
          <a:p>
            <a:r>
              <a:rPr lang="en-US" sz="1600" dirty="0" err="1">
                <a:solidFill>
                  <a:srgbClr val="008000"/>
                </a:solidFill>
                <a:latin typeface="Monaco"/>
                <a:cs typeface="Monaco"/>
              </a:rPr>
              <a:t>Reidentify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 phases after NA</a:t>
            </a:r>
          </a:p>
          <a:p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NA (28.2177) </a:t>
            </a:r>
            <a:r>
              <a:rPr lang="en-US" sz="1600" dirty="0" smtClean="0">
                <a:solidFill>
                  <a:srgbClr val="008000"/>
                </a:solidFill>
                <a:latin typeface="Monaco"/>
                <a:cs typeface="Monaco"/>
              </a:rPr>
              <a:t>done</a:t>
            </a:r>
          </a:p>
          <a:p>
            <a:pPr marL="173038" lvl="0" indent="-1730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Phases are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cs typeface="Calibri"/>
              </a:rPr>
              <a:t>reidentified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cs typeface="Calibri"/>
              </a:rPr>
              <a:t>w.r.t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. the NA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cs typeface="Calibri"/>
              </a:rPr>
              <a:t>hypocentre</a:t>
            </a:r>
            <a:endParaRPr lang="en-US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600" dirty="0">
              <a:solidFill>
                <a:srgbClr val="008000"/>
              </a:solidFill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2140788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16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err="1">
                <a:solidFill>
                  <a:schemeClr val="accent2"/>
                </a:solidFill>
                <a:latin typeface="Calibri"/>
                <a:cs typeface="Calibri"/>
              </a:rPr>
              <a:t>iLoc</a:t>
            </a:r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GB" sz="4000" dirty="0" err="1" smtClean="0">
                <a:solidFill>
                  <a:schemeClr val="accent2"/>
                </a:solidFill>
                <a:latin typeface="Calibri"/>
                <a:cs typeface="Calibri"/>
              </a:rPr>
              <a:t>logfile</a:t>
            </a:r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: Depth resolution test</a:t>
            </a:r>
            <a:endParaRPr lang="en-GB" sz="4000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287" y="922934"/>
            <a:ext cx="9768047" cy="482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0" indent="-173038"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Depth resolution for free-depth solution</a:t>
            </a:r>
          </a:p>
          <a:p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  </a:t>
            </a:r>
            <a:r>
              <a:rPr lang="en-US" sz="1600" dirty="0" smtClean="0">
                <a:solidFill>
                  <a:srgbClr val="008000"/>
                </a:solidFill>
                <a:latin typeface="Monaco"/>
                <a:cs typeface="Monaco"/>
              </a:rPr>
              <a:t>  Depth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-phase depth resolution: 1</a:t>
            </a:r>
          </a:p>
          <a:p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        1 agencies reported </a:t>
            </a:r>
            <a:r>
              <a:rPr lang="en-US" sz="1600" dirty="0" smtClean="0">
                <a:solidFill>
                  <a:srgbClr val="008000"/>
                </a:solidFill>
                <a:latin typeface="Monaco"/>
                <a:cs typeface="Monaco"/>
              </a:rPr>
              <a:t>72 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defining depth phases</a:t>
            </a:r>
          </a:p>
          <a:p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    Depth resolution: 1</a:t>
            </a:r>
          </a:p>
          <a:p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        1 stations within 0.20 degrees</a:t>
            </a:r>
          </a:p>
          <a:p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        19 defining S-P pairs within 2.00 degrees</a:t>
            </a:r>
          </a:p>
          <a:p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        1 agencies reported 16 defining </a:t>
            </a:r>
            <a:r>
              <a:rPr lang="en-US" sz="1600" dirty="0" err="1">
                <a:solidFill>
                  <a:srgbClr val="008000"/>
                </a:solidFill>
                <a:latin typeface="Monaco"/>
                <a:cs typeface="Monaco"/>
              </a:rPr>
              <a:t>PcP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/</a:t>
            </a:r>
            <a:r>
              <a:rPr lang="en-US" sz="1600" dirty="0" err="1">
                <a:solidFill>
                  <a:srgbClr val="008000"/>
                </a:solidFill>
                <a:latin typeface="Monaco"/>
                <a:cs typeface="Monaco"/>
              </a:rPr>
              <a:t>ScS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latin typeface="Monaco"/>
                <a:cs typeface="Monaco"/>
              </a:rPr>
              <a:t>phases</a:t>
            </a:r>
          </a:p>
          <a:p>
            <a:pPr marL="185738" indent="-1857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If there is no depth resolution, depth is fixed to the corresponding value in the default depth grid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Monaco"/>
                <a:cs typeface="Monaco"/>
              </a:rPr>
              <a:t>    Depth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-phase depth resolution: 0</a:t>
            </a:r>
          </a:p>
          <a:p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        0 agencies reported 0 defining depth phases</a:t>
            </a:r>
          </a:p>
          <a:p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    Depth resolution: 0</a:t>
            </a:r>
          </a:p>
          <a:p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        0 stations within 0.20 degrees</a:t>
            </a:r>
          </a:p>
          <a:p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        0 defining S-P pairs within 3.00 degrees</a:t>
            </a:r>
          </a:p>
          <a:p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        0 agencies reported 0 defining </a:t>
            </a:r>
            <a:r>
              <a:rPr lang="en-US" sz="1600" dirty="0" err="1">
                <a:solidFill>
                  <a:srgbClr val="008000"/>
                </a:solidFill>
                <a:latin typeface="Monaco"/>
                <a:cs typeface="Monaco"/>
              </a:rPr>
              <a:t>PcP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/</a:t>
            </a:r>
            <a:r>
              <a:rPr lang="en-US" sz="1600" dirty="0" err="1">
                <a:solidFill>
                  <a:srgbClr val="008000"/>
                </a:solidFill>
                <a:latin typeface="Monaco"/>
                <a:cs typeface="Monaco"/>
              </a:rPr>
              <a:t>ScS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 phases</a:t>
            </a:r>
          </a:p>
          <a:p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No depth resolution for free-depth solution!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Monaco"/>
                <a:cs typeface="Monaco"/>
              </a:rPr>
              <a:t>Fix 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depth by default depth grid: </a:t>
            </a:r>
            <a:r>
              <a:rPr lang="en-US" sz="1600" dirty="0" smtClean="0">
                <a:solidFill>
                  <a:srgbClr val="008000"/>
                </a:solidFill>
                <a:latin typeface="Monaco"/>
                <a:cs typeface="Monaco"/>
              </a:rPr>
              <a:t>10.00</a:t>
            </a:r>
            <a:endParaRPr lang="en-US" sz="1600" dirty="0">
              <a:solidFill>
                <a:srgbClr val="008000"/>
              </a:solidFill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89652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17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err="1">
                <a:solidFill>
                  <a:schemeClr val="accent2"/>
                </a:solidFill>
                <a:latin typeface="Calibri"/>
                <a:cs typeface="Calibri"/>
              </a:rPr>
              <a:t>iLoc</a:t>
            </a:r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GB" sz="4000" dirty="0" err="1" smtClean="0">
                <a:solidFill>
                  <a:schemeClr val="accent2"/>
                </a:solidFill>
                <a:latin typeface="Calibri"/>
                <a:cs typeface="Calibri"/>
              </a:rPr>
              <a:t>logfile</a:t>
            </a:r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: Location</a:t>
            </a:r>
            <a:endParaRPr lang="en-GB" sz="4000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287" y="804417"/>
            <a:ext cx="9768047" cy="2992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0" indent="-173038"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Event location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Monaco"/>
                <a:cs typeface="Monaco"/>
              </a:rPr>
              <a:t>Event 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location</a:t>
            </a:r>
          </a:p>
          <a:p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    convergent solution after 5 iterations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Convergent solution, final </a:t>
            </a:r>
            <a:r>
              <a:rPr lang="en-US" sz="1600" dirty="0" smtClean="0">
                <a:solidFill>
                  <a:srgbClr val="008000"/>
                </a:solidFill>
                <a:latin typeface="Monaco"/>
                <a:cs typeface="Monaco"/>
              </a:rPr>
              <a:t>touches</a:t>
            </a:r>
          </a:p>
          <a:p>
            <a:pPr marL="173038" lvl="0" indent="-173038"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If there is depth-phase depth resolution 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w.r.t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. the final solution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, depth-phase stack is performed</a:t>
            </a:r>
          </a:p>
          <a:p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 Depth-phase depth resolution: 1</a:t>
            </a:r>
          </a:p>
          <a:p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        1 agencies reported </a:t>
            </a:r>
            <a:r>
              <a:rPr lang="en-US" sz="1600" dirty="0" smtClean="0">
                <a:solidFill>
                  <a:srgbClr val="008000"/>
                </a:solidFill>
                <a:latin typeface="Monaco"/>
                <a:cs typeface="Monaco"/>
              </a:rPr>
              <a:t>72 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defining depth phases</a:t>
            </a:r>
          </a:p>
          <a:p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    </a:t>
            </a:r>
            <a:r>
              <a:rPr lang="en-US" sz="1600" dirty="0" err="1">
                <a:solidFill>
                  <a:srgbClr val="008000"/>
                </a:solidFill>
                <a:latin typeface="Monaco"/>
                <a:cs typeface="Monaco"/>
              </a:rPr>
              <a:t>ndp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 = 62, depth=17.0, depth error=</a:t>
            </a:r>
            <a:r>
              <a:rPr lang="en-US" sz="1600" dirty="0" smtClean="0">
                <a:solidFill>
                  <a:srgbClr val="008000"/>
                </a:solidFill>
                <a:latin typeface="Monaco"/>
                <a:cs typeface="Monaco"/>
              </a:rPr>
              <a:t>3.9</a:t>
            </a:r>
          </a:p>
        </p:txBody>
      </p:sp>
    </p:spTree>
    <p:extLst>
      <p:ext uri="{BB962C8B-B14F-4D97-AF65-F5344CB8AC3E}">
        <p14:creationId xmlns:p14="http://schemas.microsoft.com/office/powerpoint/2010/main" val="143037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18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err="1">
                <a:solidFill>
                  <a:schemeClr val="accent2"/>
                </a:solidFill>
                <a:latin typeface="Calibri"/>
                <a:cs typeface="Calibri"/>
              </a:rPr>
              <a:t>iLoc</a:t>
            </a:r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GB" sz="4000" dirty="0" err="1" smtClean="0">
                <a:solidFill>
                  <a:schemeClr val="accent2"/>
                </a:solidFill>
                <a:latin typeface="Calibri"/>
                <a:cs typeface="Calibri"/>
              </a:rPr>
              <a:t>logfile</a:t>
            </a:r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: Station magnitudes</a:t>
            </a:r>
            <a:endParaRPr lang="en-GB" sz="4000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287" y="804417"/>
            <a:ext cx="9768047" cy="6121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Station magnitudes (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at least 3 defining station magnitude is required to calculate network magnitude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marL="185738" indent="-1857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 err="1" smtClean="0">
                <a:solidFill>
                  <a:srgbClr val="000000"/>
                </a:solidFill>
                <a:latin typeface="Calibri"/>
                <a:cs typeface="Calibri"/>
              </a:rPr>
              <a:t>iLoc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 calculates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cs typeface="Calibri"/>
              </a:rPr>
              <a:t>mb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, MS, ML and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cs typeface="Calibri"/>
              </a:rPr>
              <a:t>mB</a:t>
            </a:r>
            <a:endParaRPr lang="en-US" sz="2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latin typeface="Monaco"/>
                <a:cs typeface="Monaco"/>
              </a:rPr>
              <a:t>200 </a:t>
            </a:r>
            <a:r>
              <a:rPr lang="en-US" sz="1600" dirty="0" err="1" smtClean="0">
                <a:solidFill>
                  <a:srgbClr val="008000"/>
                </a:solidFill>
                <a:latin typeface="Monaco"/>
                <a:cs typeface="Monaco"/>
              </a:rPr>
              <a:t>mb</a:t>
            </a:r>
            <a:r>
              <a:rPr lang="en-US" sz="1600" dirty="0" smtClean="0">
                <a:solidFill>
                  <a:srgbClr val="008000"/>
                </a:solidFill>
                <a:latin typeface="Monaco"/>
                <a:cs typeface="Monaco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station </a:t>
            </a:r>
            <a:r>
              <a:rPr lang="en-US" sz="1600" dirty="0" smtClean="0">
                <a:solidFill>
                  <a:srgbClr val="008000"/>
                </a:solidFill>
                <a:latin typeface="Monaco"/>
                <a:cs typeface="Monaco"/>
              </a:rPr>
              <a:t>magnitudes</a:t>
            </a:r>
          </a:p>
          <a:p>
            <a:r>
              <a:rPr lang="mr-IN" sz="1600" dirty="0" smtClean="0">
                <a:solidFill>
                  <a:srgbClr val="008000"/>
                </a:solidFill>
                <a:latin typeface="Monaco"/>
                <a:cs typeface="Monaco"/>
              </a:rPr>
              <a:t>…</a:t>
            </a:r>
          </a:p>
          <a:p>
            <a:r>
              <a:rPr lang="mr-IN" sz="1600" dirty="0" smtClean="0"/>
              <a:t>    	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GERES  </a:t>
            </a:r>
            <a:r>
              <a:rPr lang="en-US" sz="1600" dirty="0" err="1">
                <a:solidFill>
                  <a:srgbClr val="008000"/>
                </a:solidFill>
                <a:latin typeface="Monaco"/>
                <a:cs typeface="Monaco"/>
              </a:rPr>
              <a:t>stamag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=4.937 </a:t>
            </a:r>
            <a:r>
              <a:rPr lang="en-US" sz="1600" dirty="0" err="1">
                <a:solidFill>
                  <a:srgbClr val="008000"/>
                </a:solidFill>
                <a:latin typeface="Monaco"/>
                <a:cs typeface="Monaco"/>
              </a:rPr>
              <a:t>magdef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=</a:t>
            </a:r>
            <a:r>
              <a:rPr lang="en-US" sz="1600" dirty="0" smtClean="0">
                <a:solidFill>
                  <a:srgbClr val="008000"/>
                </a:solidFill>
                <a:latin typeface="Monaco"/>
                <a:cs typeface="Monaco"/>
              </a:rPr>
              <a:t>0</a:t>
            </a:r>
            <a:endParaRPr lang="mr-IN" sz="1600" dirty="0" smtClean="0">
              <a:solidFill>
                <a:srgbClr val="008000"/>
              </a:solidFill>
              <a:latin typeface="Monaco"/>
              <a:cs typeface="Monaco"/>
            </a:endParaRPr>
          </a:p>
          <a:p>
            <a:r>
              <a:rPr lang="mr-IN" sz="1600" dirty="0" smtClean="0">
                <a:solidFill>
                  <a:srgbClr val="008000"/>
                </a:solidFill>
                <a:latin typeface="Monaco"/>
                <a:cs typeface="Monaco"/>
              </a:rPr>
              <a:t> 	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SUMG   </a:t>
            </a:r>
            <a:r>
              <a:rPr lang="en-US" sz="1600" dirty="0" err="1">
                <a:solidFill>
                  <a:srgbClr val="008000"/>
                </a:solidFill>
                <a:latin typeface="Monaco"/>
                <a:cs typeface="Monaco"/>
              </a:rPr>
              <a:t>stamag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=4.938</a:t>
            </a:r>
            <a:r>
              <a:rPr lang="mr-IN" sz="1600" dirty="0" smtClean="0">
                <a:solidFill>
                  <a:srgbClr val="008000"/>
                </a:solidFill>
                <a:latin typeface="Monaco"/>
                <a:cs typeface="Monaco"/>
              </a:rPr>
              <a:t> magdef=1</a:t>
            </a:r>
          </a:p>
          <a:p>
            <a:r>
              <a:rPr lang="mr-IN" sz="1600" dirty="0" smtClean="0">
                <a:solidFill>
                  <a:srgbClr val="008000"/>
                </a:solidFill>
                <a:latin typeface="Monaco"/>
                <a:cs typeface="Monaco"/>
              </a:rPr>
              <a:t>…</a:t>
            </a:r>
            <a:endParaRPr lang="en-US" sz="1600" dirty="0" smtClean="0">
              <a:solidFill>
                <a:srgbClr val="008000"/>
              </a:solidFill>
              <a:latin typeface="Monaco"/>
              <a:cs typeface="Monaco"/>
            </a:endParaRPr>
          </a:p>
          <a:p>
            <a:r>
              <a:rPr lang="en-US" sz="1600" dirty="0" smtClean="0">
                <a:solidFill>
                  <a:srgbClr val="008000"/>
                </a:solidFill>
                <a:latin typeface="Monaco"/>
                <a:cs typeface="Monaco"/>
              </a:rPr>
              <a:t>agencies 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contributing to </a:t>
            </a:r>
            <a:r>
              <a:rPr lang="en-US" sz="1600" dirty="0" err="1">
                <a:solidFill>
                  <a:srgbClr val="008000"/>
                </a:solidFill>
                <a:latin typeface="Monaco"/>
                <a:cs typeface="Monaco"/>
              </a:rPr>
              <a:t>mb</a:t>
            </a:r>
            <a:endParaRPr lang="en-US" sz="1600" dirty="0">
              <a:solidFill>
                <a:srgbClr val="008000"/>
              </a:solidFill>
              <a:latin typeface="Monaco"/>
              <a:cs typeface="Monaco"/>
            </a:endParaRPr>
          </a:p>
          <a:p>
            <a:r>
              <a:rPr lang="mr-IN" sz="1600" dirty="0">
                <a:solidFill>
                  <a:srgbClr val="008000"/>
                </a:solidFill>
                <a:latin typeface="Monaco"/>
                <a:cs typeface="Monaco"/>
              </a:rPr>
              <a:t>        1 FDSN               </a:t>
            </a:r>
            <a:r>
              <a:rPr lang="mr-IN" sz="1600" dirty="0" smtClean="0">
                <a:solidFill>
                  <a:srgbClr val="008000"/>
                </a:solidFill>
                <a:latin typeface="Monaco"/>
                <a:cs typeface="Monaco"/>
              </a:rPr>
              <a:t>201 readings</a:t>
            </a:r>
            <a:endParaRPr lang="mr-IN" sz="1600" dirty="0">
              <a:solidFill>
                <a:srgbClr val="008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latin typeface="Monaco"/>
                <a:cs typeface="Monaco"/>
              </a:rPr>
              <a:t> 59 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MS station magnitudes </a:t>
            </a:r>
            <a:endParaRPr lang="en-US" sz="1600" dirty="0" smtClean="0">
              <a:solidFill>
                <a:srgbClr val="008000"/>
              </a:solidFill>
              <a:latin typeface="Monaco"/>
              <a:cs typeface="Monaco"/>
            </a:endParaRPr>
          </a:p>
          <a:p>
            <a:r>
              <a:rPr lang="mr-IN" sz="1600" dirty="0" smtClean="0">
                <a:solidFill>
                  <a:srgbClr val="008000"/>
                </a:solidFill>
                <a:latin typeface="Monaco"/>
                <a:cs typeface="Monaco"/>
              </a:rPr>
              <a:t>    TREC   </a:t>
            </a:r>
            <a:r>
              <a:rPr lang="mr-IN" sz="1600" dirty="0">
                <a:solidFill>
                  <a:srgbClr val="008000"/>
                </a:solidFill>
                <a:latin typeface="Monaco"/>
                <a:cs typeface="Monaco"/>
              </a:rPr>
              <a:t>stamag=4.684 magdef=0</a:t>
            </a:r>
          </a:p>
          <a:p>
            <a:r>
              <a:rPr lang="mr-IN" sz="1600" dirty="0">
                <a:solidFill>
                  <a:srgbClr val="008000"/>
                </a:solidFill>
                <a:latin typeface="Monaco"/>
                <a:cs typeface="Monaco"/>
              </a:rPr>
              <a:t>    </a:t>
            </a:r>
            <a:r>
              <a:rPr lang="mr-IN" sz="1600" dirty="0" smtClean="0">
                <a:solidFill>
                  <a:srgbClr val="008000"/>
                </a:solidFill>
                <a:latin typeface="Monaco"/>
                <a:cs typeface="Monaco"/>
              </a:rPr>
              <a:t>BOSA   </a:t>
            </a:r>
            <a:r>
              <a:rPr lang="mr-IN" sz="1600" dirty="0">
                <a:solidFill>
                  <a:srgbClr val="008000"/>
                </a:solidFill>
                <a:latin typeface="Monaco"/>
                <a:cs typeface="Monaco"/>
              </a:rPr>
              <a:t>stamag=4.739 magdef=</a:t>
            </a:r>
            <a:r>
              <a:rPr lang="mr-IN" sz="1600" dirty="0" smtClean="0">
                <a:solidFill>
                  <a:srgbClr val="008000"/>
                </a:solidFill>
                <a:latin typeface="Monaco"/>
                <a:cs typeface="Monaco"/>
              </a:rPr>
              <a:t>1</a:t>
            </a:r>
          </a:p>
          <a:p>
            <a:r>
              <a:rPr lang="mr-IN" sz="1600" dirty="0" smtClean="0">
                <a:solidFill>
                  <a:srgbClr val="008000"/>
                </a:solidFill>
                <a:latin typeface="Monaco"/>
                <a:cs typeface="Monaco"/>
              </a:rPr>
              <a:t>…</a:t>
            </a:r>
            <a:endParaRPr lang="en-US" sz="1600" dirty="0">
              <a:solidFill>
                <a:srgbClr val="008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agencies contributing to </a:t>
            </a:r>
            <a:r>
              <a:rPr lang="en-US" sz="1600" dirty="0" smtClean="0">
                <a:solidFill>
                  <a:srgbClr val="008000"/>
                </a:solidFill>
                <a:latin typeface="Monaco"/>
                <a:cs typeface="Monaco"/>
              </a:rPr>
              <a:t>MS</a:t>
            </a:r>
            <a:endParaRPr lang="en-US" sz="1600" dirty="0">
              <a:solidFill>
                <a:srgbClr val="008000"/>
              </a:solidFill>
              <a:latin typeface="Monaco"/>
              <a:cs typeface="Monaco"/>
            </a:endParaRPr>
          </a:p>
          <a:p>
            <a:r>
              <a:rPr lang="mr-IN" sz="1600" dirty="0">
                <a:solidFill>
                  <a:srgbClr val="008000"/>
                </a:solidFill>
                <a:latin typeface="Monaco"/>
                <a:cs typeface="Monaco"/>
              </a:rPr>
              <a:t>        1 FDSN               </a:t>
            </a:r>
            <a:r>
              <a:rPr lang="mr-IN" sz="1600" dirty="0" smtClean="0">
                <a:solidFill>
                  <a:srgbClr val="008000"/>
                </a:solidFill>
                <a:latin typeface="Monaco"/>
                <a:cs typeface="Monaco"/>
              </a:rPr>
              <a:t> 59 readings</a:t>
            </a:r>
            <a:endParaRPr lang="mr-IN" sz="1600" dirty="0">
              <a:solidFill>
                <a:srgbClr val="008000"/>
              </a:solidFill>
              <a:latin typeface="Monaco"/>
              <a:cs typeface="Monaco"/>
            </a:endParaRPr>
          </a:p>
          <a:p>
            <a:r>
              <a:rPr lang="en-US" sz="1600" dirty="0" smtClean="0">
                <a:solidFill>
                  <a:srgbClr val="008000"/>
                </a:solidFill>
                <a:latin typeface="Monaco"/>
                <a:cs typeface="Monaco"/>
              </a:rPr>
              <a:t>   9 M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L</a:t>
            </a:r>
            <a:r>
              <a:rPr lang="en-US" sz="1600" dirty="0" smtClean="0">
                <a:solidFill>
                  <a:srgbClr val="008000"/>
                </a:solidFill>
                <a:latin typeface="Monaco"/>
                <a:cs typeface="Monaco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station magnitudes </a:t>
            </a:r>
          </a:p>
          <a:p>
            <a:r>
              <a:rPr lang="mr-IN" sz="1600" dirty="0" smtClean="0">
                <a:solidFill>
                  <a:srgbClr val="008000"/>
                </a:solidFill>
                <a:latin typeface="Monaco"/>
                <a:cs typeface="Monaco"/>
              </a:rPr>
              <a:t>    BRTR   </a:t>
            </a:r>
            <a:r>
              <a:rPr lang="mr-IN" sz="1600" dirty="0">
                <a:solidFill>
                  <a:srgbClr val="008000"/>
                </a:solidFill>
                <a:latin typeface="Monaco"/>
                <a:cs typeface="Monaco"/>
              </a:rPr>
              <a:t>stamag=4.382 magdef=0</a:t>
            </a:r>
          </a:p>
          <a:p>
            <a:r>
              <a:rPr lang="mr-IN" sz="1600" dirty="0">
                <a:solidFill>
                  <a:srgbClr val="008000"/>
                </a:solidFill>
                <a:latin typeface="Monaco"/>
                <a:cs typeface="Monaco"/>
              </a:rPr>
              <a:t>    </a:t>
            </a:r>
            <a:r>
              <a:rPr lang="mr-IN" sz="1600" dirty="0" smtClean="0">
                <a:solidFill>
                  <a:srgbClr val="008000"/>
                </a:solidFill>
                <a:latin typeface="Monaco"/>
                <a:cs typeface="Monaco"/>
              </a:rPr>
              <a:t>ANN    </a:t>
            </a:r>
            <a:r>
              <a:rPr lang="mr-IN" sz="1600" dirty="0">
                <a:solidFill>
                  <a:srgbClr val="008000"/>
                </a:solidFill>
                <a:latin typeface="Monaco"/>
                <a:cs typeface="Monaco"/>
              </a:rPr>
              <a:t>stamag=4.780 magdef=</a:t>
            </a:r>
            <a:r>
              <a:rPr lang="mr-IN" sz="1600" dirty="0" smtClean="0">
                <a:solidFill>
                  <a:srgbClr val="008000"/>
                </a:solidFill>
                <a:latin typeface="Monaco"/>
                <a:cs typeface="Monaco"/>
              </a:rPr>
              <a:t>1</a:t>
            </a:r>
            <a:endParaRPr lang="en-US" sz="1600" dirty="0">
              <a:solidFill>
                <a:srgbClr val="008000"/>
              </a:solidFill>
              <a:latin typeface="Monaco"/>
              <a:cs typeface="Monaco"/>
            </a:endParaRPr>
          </a:p>
          <a:p>
            <a:r>
              <a:rPr lang="mr-IN" sz="1600" dirty="0" smtClean="0">
                <a:solidFill>
                  <a:srgbClr val="008000"/>
                </a:solidFill>
                <a:latin typeface="Monaco"/>
                <a:cs typeface="Monaco"/>
              </a:rPr>
              <a:t>…</a:t>
            </a:r>
            <a:endParaRPr lang="en-US" sz="1600" dirty="0" smtClean="0">
              <a:solidFill>
                <a:srgbClr val="008000"/>
              </a:solidFill>
              <a:latin typeface="Monaco"/>
              <a:cs typeface="Monaco"/>
            </a:endParaRPr>
          </a:p>
          <a:p>
            <a:r>
              <a:rPr lang="en-US" sz="1600" dirty="0" smtClean="0">
                <a:solidFill>
                  <a:srgbClr val="008000"/>
                </a:solidFill>
                <a:latin typeface="Monaco"/>
                <a:cs typeface="Monaco"/>
              </a:rPr>
              <a:t>  33 </a:t>
            </a:r>
            <a:r>
              <a:rPr lang="en-US" sz="1600" dirty="0" err="1">
                <a:solidFill>
                  <a:srgbClr val="008000"/>
                </a:solidFill>
                <a:latin typeface="Monaco"/>
                <a:cs typeface="Monaco"/>
              </a:rPr>
              <a:t>mB</a:t>
            </a:r>
            <a:r>
              <a:rPr lang="en-US" sz="1600" dirty="0">
                <a:solidFill>
                  <a:srgbClr val="008000"/>
                </a:solidFill>
                <a:latin typeface="Monaco"/>
                <a:cs typeface="Monaco"/>
              </a:rPr>
              <a:t> station </a:t>
            </a:r>
            <a:r>
              <a:rPr lang="en-US" sz="1600" dirty="0" smtClean="0">
                <a:solidFill>
                  <a:srgbClr val="008000"/>
                </a:solidFill>
                <a:latin typeface="Monaco"/>
                <a:cs typeface="Monaco"/>
              </a:rPr>
              <a:t>magnitudes</a:t>
            </a:r>
          </a:p>
          <a:p>
            <a:r>
              <a:rPr lang="mr-IN" sz="1600" dirty="0"/>
              <a:t> </a:t>
            </a:r>
            <a:r>
              <a:rPr lang="mr-IN" sz="1600" dirty="0" smtClean="0"/>
              <a:t>        </a:t>
            </a:r>
            <a:r>
              <a:rPr lang="mr-IN" sz="1600" dirty="0" smtClean="0">
                <a:solidFill>
                  <a:srgbClr val="008000"/>
                </a:solidFill>
                <a:latin typeface="Monaco"/>
                <a:cs typeface="Monaco"/>
              </a:rPr>
              <a:t>MORC   </a:t>
            </a:r>
            <a:r>
              <a:rPr lang="mr-IN" sz="1600" dirty="0">
                <a:solidFill>
                  <a:srgbClr val="008000"/>
                </a:solidFill>
                <a:latin typeface="Monaco"/>
                <a:cs typeface="Monaco"/>
              </a:rPr>
              <a:t>stamag=5.731 magdef=0</a:t>
            </a:r>
          </a:p>
          <a:p>
            <a:r>
              <a:rPr lang="mr-IN" sz="1600" dirty="0" smtClean="0">
                <a:solidFill>
                  <a:srgbClr val="008000"/>
                </a:solidFill>
                <a:latin typeface="Monaco"/>
                <a:cs typeface="Monaco"/>
              </a:rPr>
              <a:t>    KK31   </a:t>
            </a:r>
            <a:r>
              <a:rPr lang="mr-IN" sz="1600" dirty="0">
                <a:solidFill>
                  <a:srgbClr val="008000"/>
                </a:solidFill>
                <a:latin typeface="Monaco"/>
                <a:cs typeface="Monaco"/>
              </a:rPr>
              <a:t>stamag=5.756 magdef=1</a:t>
            </a:r>
            <a:endParaRPr lang="fi-FI" sz="1600" dirty="0" smtClean="0">
              <a:solidFill>
                <a:srgbClr val="008000"/>
              </a:solidFill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136785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19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err="1">
                <a:solidFill>
                  <a:schemeClr val="accent2"/>
                </a:solidFill>
                <a:latin typeface="Calibri"/>
                <a:cs typeface="Calibri"/>
              </a:rPr>
              <a:t>iLoc</a:t>
            </a:r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GB" sz="4000" dirty="0" err="1" smtClean="0">
                <a:solidFill>
                  <a:schemeClr val="accent2"/>
                </a:solidFill>
                <a:latin typeface="Calibri"/>
                <a:cs typeface="Calibri"/>
              </a:rPr>
              <a:t>logfile</a:t>
            </a:r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: Phases</a:t>
            </a:r>
            <a:endParaRPr lang="en-GB" sz="4000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719763"/>
            <a:ext cx="9958198" cy="682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</a:t>
            </a:r>
            <a:r>
              <a:rPr lang="mr-IN" sz="800" dirty="0" smtClean="0">
                <a:solidFill>
                  <a:srgbClr val="008000"/>
                </a:solidFill>
                <a:latin typeface="Monaco"/>
                <a:cs typeface="Monaco"/>
              </a:rPr>
              <a:t>   RDID      </a:t>
            </a: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ARRID      STA                PCH REPORTED IASPEI   I TIME                     DELTA   ESAZ DELTIM TF RESIDUAL MTYPE        AMP  PER ACH M MODEL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1         16641870   FDSN.IR.ONI.--     ??? Pb       Pg       1 2006-02-06 04:08:03.861   0.02 229.46  0.800 10   -1.642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1         16641871   FDSN.IR.ONI.--     ??? Sb       Lg       0 2006-02-06 04:08:05.679   0.02 229.46  1.500 10   -1.668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2         22525861   FDSN.IR.DIGR.--    ??? Pb       Pg       1 2006-02-06 04:08:08.600   0.30  14.53  0.800 10   -0.481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2         22525862   FDSN.IR.DIGR.--    ??? Sb       Sg       0 2006-02-06 04:08:13.900   0.30  14.53  1.500 10    0.285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3         22526059   FDSN.IR.ZEI.--     ??? Pb       Pg       1 2006-02-06 04:08:09.200   0.36  59.65  0.800 10   -0.872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3         22526060   FDSN.IR.ZEI.--     ??? Sb       Lg       0 2006-02-06 04:08:14.900   0.36  59.65  1.500 10   -0.151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4         22525934   FDSN.IR.LACR.--    ??? Pb       Pg       1 2006-02-06 04:08:14.300   0.64  69.63  0.800 10   -0.864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4         22525935   FDSN.IR.LACR.--    ??? Sb       Lg       0 2006-02-06 04:08:23.800   0.64  69.63  1.500 10    0.119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         22525938   FDSN.IR.LSNR.--    ??? Pb       Pg       1 2006-02-06 04:08:16.200   0.72  20.75  0.800 10   -0.353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         22525939   FDSN.IR.LSNR.--    ??? Sb       Sb       0 2006-02-06 04:08:26.900   0.72  20.75  1.500 10    0.696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7         22604143   FDSN.IR.GOR.--     ??? Pb       Pn       1 2006-02-06 04:08:25.000   0.78 142.71  0.800 00    6.293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7         16641858   FDSN.IR.GOR.--     ??? Pb       Pg       0 2006-02-06 04:08:35.307   0.78 142.71  0.800 00   17.684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7         16641859   FDSN.IR.GOR.--     ??? Sb       Sn       0 2006-02-06 04:08:46.934   0.78 142.71  1.500 00   16.926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6         22525819   FDSN.IR.ARNR.--    ??? Pb       Pb       1 2006-02-06 04:08:18.100   0.83  45.66  0.800 10   -0.269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6         22525820   FDSN.IR.ARNR.--    ??? Sb       Sg       0 2006-02-06 04:08:30.400   0.83  45.66  1.500 10    0.952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8         22526034   FDSN.IR.VLKR.--    ??? Pb       Pb       1 2006-02-06 04:08:20.900   0.99  63.09  0.800 10   -0.237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8         22526035   FDSN.IR.VLKR.--    ??? Sb       Sg       0 2006-02-06 04:08:35.100   0.99  63.09  1.500 10    0.548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9         16641868   FDSN.IR.CHVG.--    ??? Pn       Pb       1 2006-02-06 04:08:21.161   1.03 276.71  0.800 10   -0.751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9         16641869   FDSN.IR.CHVG.--    ??? Sb       Sb       0 2006-02-06 04:08:35.806   1.03 276.71  1.500 10    0.602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10        16641866   FDSN.IR.DUS.--     ??? Pn       Pb       1 2006-02-06 04:08:21.414   1.04 119.17  0.800 10   -0.712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10        16641867   FDSN.IR.DUS.--     ??? Sb       Sb       0 2006-02-06 04:08:36.490   1.04 119.17  1.500 10    0.930                             </a:t>
            </a:r>
            <a:r>
              <a:rPr lang="mr-IN" sz="800" dirty="0" smtClean="0">
                <a:solidFill>
                  <a:srgbClr val="008000"/>
                </a:solidFill>
                <a:latin typeface="Monaco"/>
                <a:cs typeface="Monaco"/>
              </a:rPr>
              <a:t>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.</a:t>
            </a:r>
            <a:r>
              <a:rPr lang="mr-IN" sz="800" dirty="0" smtClean="0">
                <a:solidFill>
                  <a:srgbClr val="008000"/>
                </a:solidFill>
                <a:latin typeface="Monaco"/>
                <a:cs typeface="Monaco"/>
              </a:rPr>
              <a:t>..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</a:t>
            </a:r>
            <a:r>
              <a:rPr lang="mr-IN" sz="800" dirty="0" smtClean="0">
                <a:solidFill>
                  <a:srgbClr val="008000"/>
                </a:solidFill>
                <a:latin typeface="Monaco"/>
                <a:cs typeface="Monaco"/>
              </a:rPr>
              <a:t>   112       </a:t>
            </a: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22604244   FDSN.IR.VAN.--     ??? Pn       Pn       1 2006-02-06 04:10:52.900  12.10 107.73  0.800 10   -1.223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113       09649640   FDSN.IR.ABKT.--    ??? Pn       Pn       1 2006-02-06 04:10:52.900  12.12 107.78  0.800 10   -1.449            702.7      ??? 0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114       00640762   FDSN.IR.EDRB.--    ??? Pn       Pn       1 2006-02-06 04:10:57.300  12.43 272.16  0.800 10   -1.268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115       22892835   FDSN.IR.VRI.--     ??? Pn       P        1 2006-02-06 04:11:07.295  12.45 290.89  0.800 10   -3.321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 smtClean="0">
                <a:solidFill>
                  <a:srgbClr val="008000"/>
                </a:solidFill>
                <a:latin typeface="Monaco"/>
                <a:cs typeface="Monaco"/>
              </a:rPr>
              <a:t>    118       </a:t>
            </a: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11849352   FDSN.IR.AKASG.--   ??? Pn       Pn       1 2006-02-06 04:11:00.550  12.69 314.54  0.800 10   -1.476              3.1      ??? 0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 smtClean="0">
                <a:solidFill>
                  <a:srgbClr val="008000"/>
                </a:solidFill>
                <a:latin typeface="Monaco"/>
                <a:cs typeface="Monaco"/>
              </a:rPr>
              <a:t>    118       </a:t>
            </a: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22525810   FDSN.IR.AKASG.--   ??? Pn       P        0 2006-02-06 04:11:00.600  12.69 314.54  0.800 00  -12.628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118       22892437   FDSN.IR.AKASG.--   ??? Sn       Sn       0 2006-02-06 04:13:18.673  12.69 314.54  1.500 10   -4.131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 smtClean="0">
                <a:solidFill>
                  <a:srgbClr val="008000"/>
                </a:solidFill>
                <a:latin typeface="Monaco"/>
                <a:cs typeface="Monaco"/>
              </a:rPr>
              <a:t>    118       </a:t>
            </a: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11849354   FDSN.IR.AKASG.--   ??? Lg                0 2006-02-06 04:14:47.050  12.69 314.54        00         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 smtClean="0">
                <a:solidFill>
                  <a:srgbClr val="008000"/>
                </a:solidFill>
                <a:latin typeface="Monaco"/>
                <a:cs typeface="Monaco"/>
              </a:rPr>
              <a:t>    119       </a:t>
            </a: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22525921   FDSN.IR.KIEV.--    ??? Pn       Pn       1 2006-02-06 04:11:02.000  12.69 314.49  0.800 10   -0.084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116       22525812   FDSN.IR.AKTK.--    ??? Pn       Pn       1 2006-02-06 04:10:59.500  12.69  46.93  0.800 10   -2.633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116       22892439   FDSN.IR.AKTK.--    ??? Pn       P        0 2006-02-06 04:10:59.530  12.69  46.93  0.800 00  -13.795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116       22525813   FDSN.IR.AKTK.--    ??? Sn       Sn       0 2006-02-06 04:13:15.200  12.69  46.93  1.500 10   -7.789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 smtClean="0">
                <a:solidFill>
                  <a:srgbClr val="008000"/>
                </a:solidFill>
                <a:latin typeface="Monaco"/>
                <a:cs typeface="Monaco"/>
              </a:rPr>
              <a:t>.</a:t>
            </a: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.</a:t>
            </a:r>
            <a:r>
              <a:rPr lang="mr-IN" sz="800" dirty="0" smtClean="0">
                <a:solidFill>
                  <a:srgbClr val="008000"/>
                </a:solidFill>
                <a:latin typeface="Monaco"/>
                <a:cs typeface="Monaco"/>
              </a:rPr>
              <a:t>.</a:t>
            </a:r>
          </a:p>
          <a:p>
            <a:r>
              <a:rPr lang="mr-IN" sz="800" dirty="0" smtClean="0">
                <a:solidFill>
                  <a:srgbClr val="008000"/>
                </a:solidFill>
                <a:latin typeface="Monaco"/>
                <a:cs typeface="Monaco"/>
              </a:rPr>
              <a:t>    </a:t>
            </a: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570       11849418   FDSN.IR.PDAR.--    ??? P        P        1 2006-02-06 04:21:08.550  91.62 340.49  0.800 10   -0.240 mb           1.9  0.9 ??? 1 ak135</a:t>
            </a:r>
          </a:p>
          <a:p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570       11849419   FDSN.IR.PDAR.--    ??? LR       LR       0 2006-02-06 05:03:50.170  91.62 340.49        00          MS         605.3 18.4 ??? 1 null</a:t>
            </a:r>
          </a:p>
          <a:p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571       22892738   FDSN.IR.PHWY.--    ??? P        P        1 2006-02-06 04:21:10.910  91.89 337.11  0.800 10    0.757                             ak135</a:t>
            </a:r>
          </a:p>
          <a:p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571       22892739   FDSN.IR.PHWY.--    ??? pP       sP       0 2006-02-06 04:21:18.440  91.89 337.11  1.300 10    0.022                             ak135</a:t>
            </a:r>
          </a:p>
          <a:p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572       22892612   FDSN.IR.ISCO.--    ??? P        P        1 2006-02-06 04:21:17.395  93.32 336.65  0.800 10    0.584 mb          14.5  1.4 ??? 1 ak135</a:t>
            </a:r>
          </a:p>
          <a:p>
            <a:r>
              <a:rPr lang="mr-IN" sz="800" dirty="0" smtClean="0">
                <a:solidFill>
                  <a:srgbClr val="008000"/>
                </a:solidFill>
                <a:latin typeface="Monaco"/>
                <a:cs typeface="Monaco"/>
              </a:rPr>
              <a:t>    572       </a:t>
            </a: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22604693   FDSN.IR.ISCO.--    ??? pP       pP       0 2006-02-06 04:21:24.010  93.32 336.65  1.300 10    1.124                             ak135</a:t>
            </a:r>
          </a:p>
          <a:p>
            <a:r>
              <a:rPr lang="mr-IN" sz="800" dirty="0" smtClean="0">
                <a:solidFill>
                  <a:srgbClr val="008000"/>
                </a:solidFill>
                <a:latin typeface="Monaco"/>
                <a:cs typeface="Monaco"/>
              </a:rPr>
              <a:t>    572       22604692   FDSN.IR.ISCO.--    ??? pmax     pmax     0                          93.32 336.65        00          mb          14.0  1.4 ??? 0 null</a:t>
            </a:r>
          </a:p>
          <a:p>
            <a:r>
              <a:rPr lang="mr-IN" sz="800" dirty="0" smtClean="0">
                <a:solidFill>
                  <a:srgbClr val="008000"/>
                </a:solidFill>
                <a:latin typeface="Monaco"/>
                <a:cs typeface="Monaco"/>
              </a:rPr>
              <a:t>    </a:t>
            </a: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573       22892696   FDSN.IR.MOD.--     ??? P        P        1 2006-02-06 04:21:23.690  94.61 347.92  0.800 10    1.200 mb          11.4  1.1 ??? 1 ak135</a:t>
            </a:r>
          </a:p>
          <a:p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573       22892697   FDSN.IR.MOD.--     ??? pP       sP       0 2006-02-06 04:21:31.080  94.61 347.92  1.300 10    0.333                             ak135</a:t>
            </a:r>
          </a:p>
          <a:p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574       11849372   FDSN.IR.ELK.--     ??? P        P        1 2006-02-06 04:21:25.375  94.83 343.93  0.800 10    1.767 mb           2.4  0.8 ??? 1 ak135</a:t>
            </a:r>
          </a:p>
          <a:p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575       11849416   FDSN.IR.NVAR.--    ??? P        P        1 2006-02-06 04:21:36.050  97.66 345.65  0.800 10   -0.439 mb           0.2  0.6 ??? 1 ak135</a:t>
            </a:r>
          </a:p>
          <a:p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576       22604695   FDSN.IR.ANMO.--    ??? P        Pdif     1 2006-02-06 04:21:39.100  98.06 335.44        00    0.719                             ak135</a:t>
            </a:r>
          </a:p>
          <a:p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577       11849429   FDSN.IR.TXAR.--    ??? Pdif     Pdif     1 2006-02-06 04:21:56.550 102.29 331.00  2.800 10   -0.579              0.3      ??? 0 ak135</a:t>
            </a:r>
          </a:p>
          <a:p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578       11849436   FDSN.IR.WRA.--     ??? PP       PP       1 2006-02-06 04:26:25.809 103.84 104.36  0.000 00    4.539              1.0      ??? 0 ak135</a:t>
            </a:r>
          </a:p>
          <a:p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579       11849404   FDSN.IR.LVC.--     ??? PKPdf    PKPdf    1 2006-02-06 04:26:55.110 121.18 267.00  1.300 10    0.144              2.2      ??? 0 ak135</a:t>
            </a:r>
          </a:p>
          <a:p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580       11849420   FDSN.IR.PLCA.--    ??? PKPdf    PKPdf    1 2006-02-06 04:27:14.150 131.83 248.66  1.300 10   -0.255              4.3      ??? 0 ak135</a:t>
            </a:r>
          </a:p>
          <a:p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581       11849433   FDSN.IR.USHA.--    ??? PKPdf    PKPdf    1 2006-02-06 04:27:19.437 135.20 229.62  1.300 10   -0.675              4.9      ??? 0 ak135</a:t>
            </a:r>
          </a:p>
          <a:p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582       11849351   FDSN.IR.AFI.--     ??? PKPdf    PKPdf    1 2006-02-06 04:27:25.310 138.29  57.40  1.300 10   -1.892             18.8      ??? 0 ak135</a:t>
            </a:r>
          </a:p>
          <a:p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583       11849432   FDSN.IR.URZ.--     ??? PKPdf    PKPab    1 2006-02-06 04:27:35.156 144.78  98.87  1.300 10   -1.853             29.4      ??? 0 </a:t>
            </a:r>
            <a:r>
              <a:rPr lang="mr-IN" sz="800" dirty="0" smtClean="0">
                <a:solidFill>
                  <a:srgbClr val="008000"/>
                </a:solidFill>
                <a:latin typeface="Monaco"/>
                <a:cs typeface="Monaco"/>
              </a:rPr>
              <a:t>ak135</a:t>
            </a:r>
            <a:endParaRPr lang="mr-IN" sz="800" dirty="0">
              <a:solidFill>
                <a:srgbClr val="008000"/>
              </a:solidFill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270339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C7A869-C21E-EE4A-9C3E-EAA5C40B778D}" type="slidenum">
              <a:rPr lang="en-GB"/>
              <a:pPr/>
              <a:t>2</a:t>
            </a:fld>
            <a:endParaRPr lang="en-GB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How to run </a:t>
            </a:r>
            <a:r>
              <a:rPr lang="en-GB" sz="4000" dirty="0" err="1" smtClean="0">
                <a:solidFill>
                  <a:schemeClr val="accent2"/>
                </a:solidFill>
                <a:latin typeface="Calibri"/>
                <a:cs typeface="Calibri"/>
              </a:rPr>
              <a:t>iLoc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452" y="958850"/>
            <a:ext cx="9820303" cy="6416675"/>
          </a:xfrm>
        </p:spPr>
        <p:txBody>
          <a:bodyPr/>
          <a:lstStyle/>
          <a:p>
            <a:r>
              <a:rPr lang="en-GB" dirty="0" smtClean="0">
                <a:latin typeface="Calibri"/>
                <a:cs typeface="Calibri"/>
              </a:rPr>
              <a:t>Set the environment variables</a:t>
            </a:r>
          </a:p>
          <a:p>
            <a:r>
              <a:rPr lang="en-GB" dirty="0" smtClean="0">
                <a:latin typeface="Calibri"/>
                <a:cs typeface="Calibri"/>
              </a:rPr>
              <a:t>Check if all </a:t>
            </a:r>
            <a:r>
              <a:rPr lang="en-GB" dirty="0" err="1" smtClean="0">
                <a:latin typeface="Calibri"/>
                <a:cs typeface="Calibri"/>
              </a:rPr>
              <a:t>iLoc</a:t>
            </a:r>
            <a:r>
              <a:rPr lang="en-GB" dirty="0" smtClean="0">
                <a:latin typeface="Calibri"/>
                <a:cs typeface="Calibri"/>
              </a:rPr>
              <a:t> data files are up-to-date</a:t>
            </a:r>
          </a:p>
          <a:p>
            <a:r>
              <a:rPr lang="en-GB" dirty="0" smtClean="0">
                <a:latin typeface="Calibri"/>
                <a:cs typeface="Calibri"/>
              </a:rPr>
              <a:t>Familiarize with the configuration parameters</a:t>
            </a:r>
          </a:p>
          <a:p>
            <a:r>
              <a:rPr lang="en-GB" dirty="0" smtClean="0">
                <a:latin typeface="Calibri"/>
                <a:cs typeface="Calibri"/>
              </a:rPr>
              <a:t>Edit the </a:t>
            </a:r>
            <a:r>
              <a:rPr lang="en-GB" i="1" dirty="0" err="1" smtClean="0">
                <a:latin typeface="Calibri"/>
                <a:cs typeface="Calibri"/>
              </a:rPr>
              <a:t>config.txt</a:t>
            </a:r>
            <a:r>
              <a:rPr lang="en-GB" dirty="0" smtClean="0">
                <a:latin typeface="Calibri"/>
                <a:cs typeface="Calibri"/>
              </a:rPr>
              <a:t> file, if necessary</a:t>
            </a:r>
          </a:p>
          <a:p>
            <a:r>
              <a:rPr lang="en-GB" dirty="0" smtClean="0">
                <a:latin typeface="Calibri"/>
                <a:cs typeface="Calibri"/>
              </a:rPr>
              <a:t>Familiarize with the command line parameters</a:t>
            </a:r>
          </a:p>
          <a:p>
            <a:r>
              <a:rPr lang="en-GB" dirty="0" smtClean="0">
                <a:latin typeface="Calibri"/>
                <a:cs typeface="Calibri"/>
              </a:rPr>
              <a:t>Read the Manual</a:t>
            </a:r>
          </a:p>
          <a:p>
            <a:r>
              <a:rPr lang="en-GB" dirty="0" smtClean="0">
                <a:latin typeface="Calibri"/>
                <a:cs typeface="Calibri"/>
              </a:rPr>
              <a:t>Play with the locator</a:t>
            </a:r>
          </a:p>
          <a:p>
            <a:r>
              <a:rPr lang="en-GB" dirty="0" smtClean="0">
                <a:latin typeface="Calibri"/>
                <a:cs typeface="Calibri"/>
              </a:rPr>
              <a:t>Inspect the log file (always recommended)</a:t>
            </a:r>
          </a:p>
          <a:p>
            <a:r>
              <a:rPr lang="en-GB" dirty="0" smtClean="0">
                <a:latin typeface="Calibri"/>
                <a:cs typeface="Calibri"/>
              </a:rPr>
              <a:t>Do several trial and error runs to find the optimal configuration parameters</a:t>
            </a:r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082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20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err="1">
                <a:solidFill>
                  <a:schemeClr val="accent2"/>
                </a:solidFill>
                <a:latin typeface="Calibri"/>
                <a:cs typeface="Calibri"/>
              </a:rPr>
              <a:t>iLoc</a:t>
            </a:r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GB" sz="4000" dirty="0" err="1" smtClean="0">
                <a:solidFill>
                  <a:schemeClr val="accent2"/>
                </a:solidFill>
                <a:latin typeface="Calibri"/>
                <a:cs typeface="Calibri"/>
              </a:rPr>
              <a:t>logfile</a:t>
            </a:r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: Phases</a:t>
            </a:r>
            <a:endParaRPr lang="en-GB" sz="4000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719763"/>
            <a:ext cx="9958198" cy="693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</a:t>
            </a:r>
            <a:r>
              <a:rPr lang="mr-IN" sz="800" dirty="0" smtClean="0">
                <a:solidFill>
                  <a:srgbClr val="008000"/>
                </a:solidFill>
                <a:latin typeface="Monaco"/>
                <a:cs typeface="Monaco"/>
              </a:rPr>
              <a:t>   RDID      </a:t>
            </a: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ARRID      STA                PCH REPORTED IASPEI   I TIME                     DELTA   ESAZ DELTIM TF RESIDUAL MTYPE        AMP  PER ACH M MODEL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</a:t>
            </a:r>
            <a:r>
              <a:rPr lang="mr-IN" sz="800" dirty="0" smtClean="0">
                <a:solidFill>
                  <a:srgbClr val="008000"/>
                </a:solidFill>
                <a:latin typeface="Monaco"/>
                <a:cs typeface="Monaco"/>
              </a:rPr>
              <a:t>   1         </a:t>
            </a: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16641870   FDSN.IR.ONI.--     ??? Pb       Pg       1 2006-02-06 04:08:03.861   0.04   6.29  0.800 10   -1.483                             RSTT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1         16641871   FDSN.IR.ONI.--     ??? Sb       Lg       0 2006-02-06 04:08:05.679   0.04   6.29  1.500 10   -2.003                             RSTT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2         22525861   FDSN.IR.DIGR.--    ??? Pb       Pg       1 2006-02-06 04:08:08.600   0.36  15.77  0.800 10   -1.542                             RSTT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2         22525862   FDSN.IR.DIGR.--    ??? Sb       Lg       0 2006-02-06 04:08:13.900   0.36  15.77  1.500 10   -2.304                             RSTT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3         22526059   FDSN.IR.ZEI.--     ??? Pb       Pg       1 2006-02-06 04:08:09.200   0.41  54.50  0.800 10   -1.837                             RSTT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3         22526060   FDSN.IR.ZEI.--     ??? Sb       Lg       0 2006-02-06 04:08:14.900   0.41  54.50  1.500 10   -2.873                             RSTT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4         22525934   FDSN.IR.LACR.--    ??? Pb       Pg       1 2006-02-06 04:08:14.300   0.69  65.89  0.800 10   -1.443                             RSTT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4         22525935   FDSN.IR.LACR.--    ??? Sb       Lg       0 2006-02-06 04:08:23.800   0.69  65.89  1.500 10   -2.010                             RSTT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7         22604143   FDSN.IR.GOR.--     ??? Pb       Pg       1 2006-02-06 04:08:25.000   0.75 138.71  0.800 00    8.146                             RSTT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7         16641858   FDSN.IR.GOR.--     ??? Pb       Pb       0 2006-02-06 04:08:35.307   0.75 138.71  0.800 00   18.453                             RSTT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7         16641859   FDSN.IR.GOR.--     ??? Sb       Lg       0 2006-02-06 04:08:46.934   0.75 138.71  1.500 00   19.237                             RSTT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         22525938   FDSN.IR.LSNR.--    ??? Pb       Pg       1 2006-02-06 04:08:16.200   0.78  20.84  0.800 10   -1.028                             RSTT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         22525939   FDSN.IR.LSNR.--    ??? Sb       Lg       0 2006-02-06 04:08:26.900   0.78  20.84  1.500 10   -1.326                             RSTT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6         22525819   FDSN.IR.ARNR.--    ??? Pb       Pg       1 2006-02-06 04:08:18.100   0.88  44.08  0.800 10   -0.963                             RSTT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6         22525820   FDSN.IR.ARNR.--    ??? Sb       Lg       0 2006-02-06 04:08:30.400   0.88  44.08  1.500 10   -1.044                             RSTT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9         16641868   FDSN.IR.CHVG.--    ??? Pn       Pg       1 2006-02-06 04:08:21.161   1.02 279.96  0.800 10   -1.378                             RSTT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9         16641869   FDSN.IR.CHVG.--    ??? Sb       Lg       0 2006-02-06 04:08:35.806   1.02 279.96  1.500 10   -1.699                             RSTT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8         22526034   FDSN.IR.VLKR.--    ??? Pb       Pg       1 2006-02-06 04:08:20.900   1.03  60.87  0.800 10   -1.087                             RSTT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8         22526035   FDSN.IR.VLKR.--    ??? Sb       Lg       0 2006-02-06 04:08:35.100   1.03  60.87  1.500 10   -1.584                             RSTT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10        16641866   FDSN.IR.DUS.--     ??? Pn       Pg       1 2006-02-06 04:08:21.414   1.04 115.84  0.800 10   -0.980                             RSTT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10        16641867   FDSN.IR.DUS.--     ??? Sb       Lg       0 2006-02-06 04:08:36.490   1.04 115.84  1.500 10   -0.728                             </a:t>
            </a:r>
            <a:r>
              <a:rPr lang="mr-IN" sz="800" dirty="0" smtClean="0">
                <a:solidFill>
                  <a:srgbClr val="008000"/>
                </a:solidFill>
                <a:latin typeface="Monaco"/>
                <a:cs typeface="Monaco"/>
              </a:rPr>
              <a:t>RSTT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 smtClean="0">
                <a:solidFill>
                  <a:srgbClr val="008000"/>
                </a:solidFill>
                <a:latin typeface="Monaco"/>
                <a:cs typeface="Monaco"/>
              </a:rPr>
              <a:t>...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 smtClean="0">
                <a:solidFill>
                  <a:srgbClr val="008000"/>
                </a:solidFill>
                <a:latin typeface="Monaco"/>
                <a:cs typeface="Monaco"/>
              </a:rPr>
              <a:t>    </a:t>
            </a: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112       22604244   FDSN.IR.VAN.--     ??? Pn       Pn       1 2006-02-06 04:10:52.900  12.11 107.42  0.800 10   -0.226                             RSTT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113       09649640   FDSN.IR.ABKT.--    ??? Pn       Pn       1 2006-02-06 04:10:52.900  12.12 107.48  0.800 10   -0.465            702.7      ??? 0 RSTT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114       00640762   FDSN.IR.EDRB.--    ??? Pn       Pn       1 2006-02-06 04:10:57.300  12.41 272.39  0.800 10   -1.052                             RSTT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115       22892835   FDSN.IR.VRI.--     ??? Pn       P        1 2006-02-06 04:11:07.295  12.45 291.14  0.800 10   -3.199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 smtClean="0">
                <a:solidFill>
                  <a:srgbClr val="008000"/>
                </a:solidFill>
                <a:latin typeface="Monaco"/>
                <a:cs typeface="Monaco"/>
              </a:rPr>
              <a:t>    118       </a:t>
            </a: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11849352   FDSN.IR.AKASG.--   ??? Pn       Pn       1 2006-02-06 04:11:00.550  12.71 314.77  0.800 10   -1.099              3.1      ??? 0 RSTT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 smtClean="0">
                <a:solidFill>
                  <a:srgbClr val="008000"/>
                </a:solidFill>
                <a:latin typeface="Monaco"/>
                <a:cs typeface="Monaco"/>
              </a:rPr>
              <a:t>    118       </a:t>
            </a: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22525810   FDSN.IR.AKASG.--   ??? Pn       P        0 2006-02-06 04:11:00.600  12.71 314.77  0.800 00  -12.777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118       22892437   FDSN.IR.AKASG.--   ??? Sn       Sn       0 2006-02-06 04:13:18.673  12.71 314.77  1.500 10   -3.896                             RSTT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 smtClean="0">
                <a:solidFill>
                  <a:srgbClr val="008000"/>
                </a:solidFill>
                <a:latin typeface="Monaco"/>
                <a:cs typeface="Monaco"/>
              </a:rPr>
              <a:t>    118       </a:t>
            </a: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11849354   FDSN.IR.AKASG.--   ??? Lg       Lg       0 2006-02-06 04:14:47.050  12.71 314.77        00    9.561                             RSTT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 smtClean="0">
                <a:solidFill>
                  <a:srgbClr val="008000"/>
                </a:solidFill>
                <a:latin typeface="Monaco"/>
                <a:cs typeface="Monaco"/>
              </a:rPr>
              <a:t>    119       </a:t>
            </a: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22525921   FDSN.IR.KIEV.--    ??? Pn       Pn       1 2006-02-06 04:11:02.000  12.72 314.72  0.800 10    0.309                             RSTT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116       22525812   FDSN.IR.AKTK.--    ??? Pn       Pn       1 2006-02-06 04:10:59.500  12.75  46.80  0.800 10   -1.636                             RSTT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116       22892439   FDSN.IR.AKTK.--    ??? Pn       P        0 2006-02-06 04:10:59.530  12.75  46.80  0.800 00  -14.297                             ak135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116       22525813   FDSN.IR.AKTK.--    ??? Sn       Sn       0 2006-02-06 04:13:15.200  12.75  46.80  1.500 10   -0.324                             RSTT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mr-IN" sz="800" dirty="0" smtClean="0">
                <a:solidFill>
                  <a:srgbClr val="008000"/>
                </a:solidFill>
                <a:latin typeface="Monaco"/>
                <a:cs typeface="Monaco"/>
              </a:rPr>
              <a:t>.</a:t>
            </a: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.</a:t>
            </a:r>
            <a:r>
              <a:rPr lang="mr-IN" sz="800" dirty="0" smtClean="0">
                <a:solidFill>
                  <a:srgbClr val="008000"/>
                </a:solidFill>
                <a:latin typeface="Monaco"/>
                <a:cs typeface="Monaco"/>
              </a:rPr>
              <a:t>.</a:t>
            </a:r>
          </a:p>
          <a:p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</a:t>
            </a:r>
            <a:r>
              <a:rPr lang="mr-IN" sz="800" dirty="0" smtClean="0">
                <a:solidFill>
                  <a:srgbClr val="008000"/>
                </a:solidFill>
                <a:latin typeface="Monaco"/>
                <a:cs typeface="Monaco"/>
              </a:rPr>
              <a:t>   570       </a:t>
            </a: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11849418   FDSN.IR.PDAR.--    ??? P        P        1 2006-02-06 04:21:08.550  91.66 340.46  0.800 10   -0.353 mb           1.9  0.9 ??? 1 ak135</a:t>
            </a:r>
          </a:p>
          <a:p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570       11849419   FDSN.IR.PDAR.--    ??? LR       LR       0 2006-02-06 05:03:50.170  91.66 340.46        00          MS         605.3 18.4 ??? 1 null</a:t>
            </a:r>
          </a:p>
          <a:p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571       22892738   FDSN.IR.PHWY.--    ??? P        P        1 2006-02-06 04:21:10.910  91.93 337.09  0.800 10    0.655                             ak135</a:t>
            </a:r>
          </a:p>
          <a:p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571       22892739   FDSN.IR.PHWY.--    ??? pP       sP       0 2006-02-06 04:21:18.440  91.93 337.09  1.300 10   -0.040                             ak135</a:t>
            </a:r>
          </a:p>
          <a:p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572       22892612   FDSN.IR.ISCO.--    ??? P        P        1 2006-02-06 04:21:17.395  93.37 336.62  0.800 10    0.485 mb          14.5  1.4 ??? 1 ak135</a:t>
            </a:r>
          </a:p>
          <a:p>
            <a:r>
              <a:rPr lang="mr-IN" sz="800" dirty="0" smtClean="0">
                <a:solidFill>
                  <a:srgbClr val="008000"/>
                </a:solidFill>
                <a:latin typeface="Monaco"/>
                <a:cs typeface="Monaco"/>
              </a:rPr>
              <a:t>    572       </a:t>
            </a: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22604693   FDSN.IR.ISCO.--    ??? pP       pP       0 2006-02-06 04:21:24.010  93.37 336.62  1.300 10    1.018                             ak135</a:t>
            </a:r>
          </a:p>
          <a:p>
            <a:r>
              <a:rPr lang="mr-IN" sz="800" dirty="0" smtClean="0">
                <a:solidFill>
                  <a:srgbClr val="008000"/>
                </a:solidFill>
                <a:latin typeface="Monaco"/>
                <a:cs typeface="Monaco"/>
              </a:rPr>
              <a:t>    572       </a:t>
            </a:r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22604692   FDSN.IR.ISCO.--    ??? pmax     pmax     0                          93.37 336.62        00          mb          14.0  1.4 ??? 0 null</a:t>
            </a:r>
          </a:p>
          <a:p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573       22892696   FDSN.IR.MOD.--     ??? P        P        1 2006-02-06 04:21:23.690  94.66 347.90  0.800 10    1.066 mb          11.4  1.1 ??? 1 ak135</a:t>
            </a:r>
          </a:p>
          <a:p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573       22892697   FDSN.IR.MOD.--     ??? pP       sP       0 2006-02-06 04:21:31.080  94.66 347.90  1.300 10    0.222                             ak135</a:t>
            </a:r>
          </a:p>
          <a:p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574       11849372   FDSN.IR.ELK.--     ??? P        P        1 2006-02-06 04:21:25.375  94.87 343.91  0.800 10    1.645 mb           2.4  0.8 ??? 1 ak135</a:t>
            </a:r>
          </a:p>
          <a:p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575       11849416   FDSN.IR.NVAR.--    ??? P        P        1 2006-02-06 04:21:36.050  97.71 345.63  0.800 10   -0.562 mb           0.2  0.6 ??? 1 ak135</a:t>
            </a:r>
          </a:p>
          <a:p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576       22604695   FDSN.IR.ANMO.--    ??? P        Pdif     1 2006-02-06 04:21:39.100  98.11 335.41        00    0.630                             ak135</a:t>
            </a:r>
          </a:p>
          <a:p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577       11849429   FDSN.IR.TXAR.--    ??? Pdif     Pdif     1 2006-02-06 04:21:56.550 102.32 330.97  2.800 10   -0.652              0.3      ??? 0 ak135</a:t>
            </a:r>
          </a:p>
          <a:p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578       11849436   FDSN.IR.WRA.--     ??? PP       PP       1 2006-02-06 04:26:25.809 103.84 104.35  0.000 00    4.576              1.0      ??? 0 ak135</a:t>
            </a:r>
          </a:p>
          <a:p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579       11849404   FDSN.IR.LVC.--     ??? PKPdf    PKPdf    1 2006-02-06 04:26:55.110 121.15 266.94  1.300 10    0.287              2.2      ??? 0 ak135</a:t>
            </a:r>
          </a:p>
          <a:p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580       11849420   FDSN.IR.PLCA.--    ??? PKPdf    PKPdf    1 2006-02-06 04:27:14.150 131.78 248.60  1.300 10   -0.082              4.3      ??? 0 ak135</a:t>
            </a:r>
          </a:p>
          <a:p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581       11849433   FDSN.IR.USHA.--    ??? PKPdf    PKPdf    1 2006-02-06 04:27:19.437 135.14 229.57  1.300 10   -0.481              4.9      ??? 0 ak135</a:t>
            </a:r>
          </a:p>
          <a:p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582       11849351   FDSN.IR.AFI.--     ??? PKPdf    PKPdf    1 2006-02-06 04:27:25.310 138.34  57.42  1.300 10   -1.889             18.8      ??? 0 ak135</a:t>
            </a:r>
          </a:p>
          <a:p>
            <a:r>
              <a:rPr lang="mr-IN" sz="800" dirty="0">
                <a:solidFill>
                  <a:srgbClr val="008000"/>
                </a:solidFill>
                <a:latin typeface="Monaco"/>
                <a:cs typeface="Monaco"/>
              </a:rPr>
              <a:t>    583       11849432   FDSN.IR.URZ.--     ??? PKPdf    PKPab    1 2006-02-06 04:27:35.156 144.80  98.93  1.300 10   -1.809             29.4      ??? 0 ak135</a:t>
            </a:r>
          </a:p>
        </p:txBody>
      </p:sp>
    </p:spTree>
    <p:extLst>
      <p:ext uri="{BB962C8B-B14F-4D97-AF65-F5344CB8AC3E}">
        <p14:creationId xmlns:p14="http://schemas.microsoft.com/office/powerpoint/2010/main" val="235345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21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err="1">
                <a:solidFill>
                  <a:schemeClr val="accent2"/>
                </a:solidFill>
                <a:latin typeface="Calibri"/>
                <a:cs typeface="Calibri"/>
              </a:rPr>
              <a:t>iLoc</a:t>
            </a:r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GB" sz="4000" dirty="0" err="1" smtClean="0">
                <a:solidFill>
                  <a:schemeClr val="accent2"/>
                </a:solidFill>
                <a:latin typeface="Calibri"/>
                <a:cs typeface="Calibri"/>
              </a:rPr>
              <a:t>logfile</a:t>
            </a:r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: Solution</a:t>
            </a:r>
            <a:endParaRPr lang="en-GB" sz="4000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287" y="842032"/>
            <a:ext cx="9768047" cy="6519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solidFill>
                <a:srgbClr val="008000"/>
              </a:solidFill>
              <a:latin typeface="Monaco"/>
              <a:cs typeface="Monaco"/>
            </a:endParaRPr>
          </a:p>
          <a:p>
            <a:pPr marL="185738" indent="-185738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ak135</a:t>
            </a:r>
            <a:endParaRPr lang="en-US" sz="2400" dirty="0">
              <a:latin typeface="Calibri"/>
              <a:cs typeface="Calibri"/>
            </a:endParaRPr>
          </a:p>
          <a:p>
            <a:r>
              <a:rPr lang="en-US" sz="1400" dirty="0" smtClean="0">
                <a:solidFill>
                  <a:srgbClr val="008000"/>
                </a:solidFill>
                <a:latin typeface="Monaco"/>
                <a:cs typeface="Monaco"/>
              </a:rPr>
              <a:t>final 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: Western Caucasus</a:t>
            </a:r>
          </a:p>
          <a:p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   OT = 2006-02-06 04:08:02.493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Lat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= 42.606 Lon = 43.477 Depth = 17.0</a:t>
            </a:r>
          </a:p>
          <a:p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etype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fe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nreading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=583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nass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=1427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ndef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=959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ndefsta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=553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nrank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=587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sdobs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=2.003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sgap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 11.3</a:t>
            </a:r>
          </a:p>
          <a:p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smajax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=2.7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sminax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=2.3 strike=20.6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stime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=0.227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sdepth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=1.2</a:t>
            </a:r>
          </a:p>
          <a:p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depdp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=17.00 +/- 3.86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ndp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=62</a:t>
            </a:r>
          </a:p>
          <a:p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   free-depth solution</a:t>
            </a:r>
          </a:p>
          <a:p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   local network: 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=16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ndef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=33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sgap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=103.4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dU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=0.328 ndefsta_10km=1 GT5cand=1</a:t>
            </a:r>
          </a:p>
          <a:p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mb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=5.34 +/- 0.22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=200</a:t>
            </a:r>
          </a:p>
          <a:p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   MS=4.93 +/- 0.21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=59</a:t>
            </a:r>
          </a:p>
          <a:p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   ML=5.47 +/- 1.02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=9</a:t>
            </a:r>
          </a:p>
          <a:p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mB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=6.40 +/- 0.24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=33</a:t>
            </a:r>
          </a:p>
          <a:p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Finished event 8079912 (30.13)</a:t>
            </a:r>
          </a:p>
          <a:p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EVENT 30.133472  </a:t>
            </a:r>
            <a:r>
              <a:rPr lang="en-US" sz="1400" dirty="0" smtClean="0">
                <a:solidFill>
                  <a:srgbClr val="008000"/>
                </a:solidFill>
                <a:latin typeface="Monaco"/>
                <a:cs typeface="Monaco"/>
              </a:rPr>
              <a:t>1427</a:t>
            </a:r>
          </a:p>
          <a:p>
            <a:endParaRPr lang="en-US" sz="1400" dirty="0" smtClean="0">
              <a:solidFill>
                <a:srgbClr val="008000"/>
              </a:solidFill>
              <a:latin typeface="Monaco"/>
              <a:cs typeface="Monaco"/>
            </a:endParaRPr>
          </a:p>
          <a:p>
            <a:pPr marL="185738" lvl="0" indent="-185738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RSTT</a:t>
            </a:r>
            <a:endParaRPr lang="en-US" sz="1400" dirty="0">
              <a:solidFill>
                <a:srgbClr val="008000"/>
              </a:solidFill>
              <a:latin typeface="Monaco"/>
              <a:cs typeface="Monaco"/>
            </a:endParaRPr>
          </a:p>
          <a:p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final : Western Caucasus</a:t>
            </a:r>
          </a:p>
          <a:p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   OT = 2006-02-06 04:08:02.317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Lat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= 42.550 Lon = 43.446 Depth = 16.5</a:t>
            </a:r>
          </a:p>
          <a:p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etype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fe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nreading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=583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nass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=1427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ndef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=955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ndefsta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=550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nrank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=580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sdobs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=1.993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sgap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 13.1</a:t>
            </a:r>
          </a:p>
          <a:p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smajax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=2.6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sminax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=2.4 strike=38.3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stime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=0.227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sdepth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=1.2</a:t>
            </a:r>
          </a:p>
          <a:p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depdp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=17.00 +/- 4.58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ndp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=61</a:t>
            </a:r>
          </a:p>
          <a:p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   free-depth solution</a:t>
            </a:r>
          </a:p>
          <a:p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   local network: 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=16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ndef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=33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sgap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=156.5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dU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=0.418 ndefsta_10km=1 GT5cand=0</a:t>
            </a:r>
          </a:p>
          <a:p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mb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=5.34 +/- 0.21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=201</a:t>
            </a:r>
          </a:p>
          <a:p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   MS=4.93 +/- 0.21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=59</a:t>
            </a:r>
          </a:p>
          <a:p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   ML=5.49 +/- 1.05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=9</a:t>
            </a:r>
          </a:p>
          <a:p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mB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=6.41 +/- 0.23 </a:t>
            </a:r>
            <a:r>
              <a:rPr lang="en-US" sz="1400" dirty="0" err="1">
                <a:solidFill>
                  <a:srgbClr val="008000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=32</a:t>
            </a:r>
          </a:p>
          <a:p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Finished event 8079912 (284.39)</a:t>
            </a:r>
          </a:p>
          <a:p>
            <a:r>
              <a:rPr lang="en-US" sz="1400" dirty="0">
                <a:solidFill>
                  <a:srgbClr val="008000"/>
                </a:solidFill>
                <a:latin typeface="Monaco"/>
                <a:cs typeface="Monaco"/>
              </a:rPr>
              <a:t>EVENT 284.393618  </a:t>
            </a:r>
            <a:r>
              <a:rPr lang="en-US" sz="1400" dirty="0" smtClean="0">
                <a:solidFill>
                  <a:srgbClr val="008000"/>
                </a:solidFill>
                <a:latin typeface="Monaco"/>
                <a:cs typeface="Monaco"/>
              </a:rPr>
              <a:t>1427</a:t>
            </a:r>
            <a:endParaRPr lang="de-DE" sz="1600" dirty="0">
              <a:solidFill>
                <a:srgbClr val="008000"/>
              </a:solidFill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92850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22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RSTT and ak135 solutions are 6 km apart</a:t>
            </a:r>
            <a:endParaRPr lang="en-GB" sz="4000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49" y="897340"/>
            <a:ext cx="7884907" cy="648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81056" y="1947060"/>
            <a:ext cx="1083620" cy="640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solidFill>
                <a:srgbClr val="008000"/>
              </a:solidFill>
              <a:latin typeface="Monaco"/>
              <a:cs typeface="Monaco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Calibri"/>
                <a:cs typeface="Calibri"/>
              </a:rPr>
              <a:t>ak135</a:t>
            </a:r>
            <a:endParaRPr lang="en-US" sz="24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3726" y="4419002"/>
            <a:ext cx="1083620" cy="640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solidFill>
                <a:srgbClr val="008000"/>
              </a:solidFill>
              <a:latin typeface="Monaco"/>
              <a:cs typeface="Monaco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Calibri"/>
                <a:cs typeface="Calibri"/>
              </a:rPr>
              <a:t>RSTT</a:t>
            </a:r>
            <a:endParaRPr lang="en-US" sz="24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2876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23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Using RSTT 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287" y="1254824"/>
            <a:ext cx="9768047" cy="339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RSTT </a:t>
            </a:r>
            <a:r>
              <a:rPr lang="en-US" sz="3200" dirty="0" err="1" smtClean="0">
                <a:solidFill>
                  <a:srgbClr val="000000"/>
                </a:solidFill>
                <a:latin typeface="Calibri"/>
                <a:cs typeface="Calibri"/>
              </a:rPr>
              <a:t>Pn</a:t>
            </a:r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Calibri"/>
                <a:cs typeface="Calibri"/>
              </a:rPr>
              <a:t>Sn</a:t>
            </a:r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 and </a:t>
            </a:r>
            <a:r>
              <a:rPr lang="en-US" sz="3200" dirty="0" err="1" smtClean="0">
                <a:solidFill>
                  <a:srgbClr val="000000"/>
                </a:solidFill>
                <a:latin typeface="Calibri"/>
                <a:cs typeface="Calibri"/>
              </a:rPr>
              <a:t>Pg</a:t>
            </a:r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Calibri"/>
                <a:cs typeface="Calibri"/>
              </a:rPr>
              <a:t>Lg</a:t>
            </a:r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 prediction can be turned on and off </a:t>
            </a: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separately (</a:t>
            </a:r>
            <a:r>
              <a:rPr lang="en-US" sz="3200" dirty="0" err="1" smtClean="0">
                <a:solidFill>
                  <a:srgbClr val="000000"/>
                </a:solidFill>
                <a:latin typeface="Calibri"/>
                <a:cs typeface="Calibri"/>
              </a:rPr>
              <a:t>config.txt</a:t>
            </a:r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 or instruction)</a:t>
            </a:r>
          </a:p>
          <a:p>
            <a:pPr lvl="0">
              <a:spcAft>
                <a:spcPts val="600"/>
              </a:spcAft>
            </a:pPr>
            <a:endParaRPr lang="en-US" dirty="0" smtClean="0">
              <a:solidFill>
                <a:srgbClr val="FF0000"/>
              </a:solidFill>
              <a:latin typeface="Monaco"/>
              <a:cs typeface="Monaco"/>
            </a:endParaRPr>
          </a:p>
          <a:p>
            <a:pPr lvl="0">
              <a:spcAft>
                <a:spcPts val="600"/>
              </a:spcAft>
            </a:pPr>
            <a:r>
              <a:rPr lang="en-US" dirty="0" err="1" smtClean="0">
                <a:solidFill>
                  <a:srgbClr val="FF0000"/>
                </a:solidFill>
                <a:latin typeface="Monaco"/>
                <a:cs typeface="Monaco"/>
              </a:rPr>
              <a:t>use_RSTT_PnSn</a:t>
            </a:r>
            <a:r>
              <a:rPr lang="en-US" dirty="0" smtClean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dirty="0">
                <a:solidFill>
                  <a:srgbClr val="FF0000"/>
                </a:solidFill>
                <a:latin typeface="Monaco"/>
                <a:cs typeface="Monaco"/>
              </a:rPr>
              <a:t>= </a:t>
            </a:r>
            <a:r>
              <a:rPr lang="en-US" dirty="0" smtClean="0">
                <a:solidFill>
                  <a:srgbClr val="FF0000"/>
                </a:solidFill>
                <a:latin typeface="Monaco"/>
                <a:cs typeface="Monaco"/>
              </a:rPr>
              <a:t>1               </a:t>
            </a:r>
            <a:r>
              <a:rPr lang="en-US" dirty="0">
                <a:solidFill>
                  <a:srgbClr val="FF0000"/>
                </a:solidFill>
                <a:latin typeface="Monaco"/>
                <a:cs typeface="Monaco"/>
              </a:rPr>
              <a:t># use RSTT </a:t>
            </a:r>
            <a:r>
              <a:rPr lang="en-US" dirty="0" err="1">
                <a:solidFill>
                  <a:srgbClr val="FF0000"/>
                </a:solidFill>
                <a:latin typeface="Monaco"/>
                <a:cs typeface="Monaco"/>
              </a:rPr>
              <a:t>PnSn</a:t>
            </a:r>
            <a:r>
              <a:rPr lang="en-US" dirty="0">
                <a:solidFill>
                  <a:srgbClr val="FF0000"/>
                </a:solidFill>
                <a:latin typeface="Monaco"/>
                <a:cs typeface="Monaco"/>
              </a:rPr>
              <a:t> predictions?</a:t>
            </a:r>
          </a:p>
          <a:p>
            <a:pPr lvl="0">
              <a:spcAft>
                <a:spcPts val="600"/>
              </a:spcAft>
            </a:pPr>
            <a:r>
              <a:rPr lang="en-US" dirty="0" err="1">
                <a:solidFill>
                  <a:srgbClr val="FF0000"/>
                </a:solidFill>
                <a:latin typeface="Monaco"/>
                <a:cs typeface="Monaco"/>
              </a:rPr>
              <a:t>use_RSTT_PgLg</a:t>
            </a:r>
            <a:r>
              <a:rPr lang="en-US" dirty="0">
                <a:solidFill>
                  <a:srgbClr val="FF0000"/>
                </a:solidFill>
                <a:latin typeface="Monaco"/>
                <a:cs typeface="Monaco"/>
              </a:rPr>
              <a:t> = 0               # use RSTT </a:t>
            </a:r>
            <a:r>
              <a:rPr lang="en-US" dirty="0" err="1">
                <a:solidFill>
                  <a:srgbClr val="FF0000"/>
                </a:solidFill>
                <a:latin typeface="Monaco"/>
                <a:cs typeface="Monaco"/>
              </a:rPr>
              <a:t>Pg</a:t>
            </a:r>
            <a:r>
              <a:rPr lang="en-US" dirty="0">
                <a:solidFill>
                  <a:srgbClr val="FF0000"/>
                </a:solidFill>
                <a:latin typeface="Monaco"/>
                <a:cs typeface="Monaco"/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Monaco"/>
                <a:cs typeface="Monaco"/>
              </a:rPr>
              <a:t>Lg</a:t>
            </a:r>
            <a:r>
              <a:rPr lang="en-US" dirty="0">
                <a:solidFill>
                  <a:srgbClr val="FF0000"/>
                </a:solidFill>
                <a:latin typeface="Monaco"/>
                <a:cs typeface="Monaco"/>
              </a:rPr>
              <a:t> predictions</a:t>
            </a:r>
            <a:r>
              <a:rPr lang="en-US" dirty="0" smtClean="0">
                <a:solidFill>
                  <a:srgbClr val="FF0000"/>
                </a:solidFill>
                <a:latin typeface="Monaco"/>
                <a:cs typeface="Monaco"/>
              </a:rPr>
              <a:t>?</a:t>
            </a:r>
          </a:p>
          <a:p>
            <a:endParaRPr lang="en-US" dirty="0" smtClean="0">
              <a:solidFill>
                <a:srgbClr val="3333CC"/>
              </a:solidFill>
              <a:latin typeface="Monaco"/>
              <a:cs typeface="Monaco"/>
            </a:endParaRPr>
          </a:p>
          <a:p>
            <a:pPr lvl="0">
              <a:spcAft>
                <a:spcPts val="60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You can specify your own RSTT </a:t>
            </a: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model (</a:t>
            </a:r>
            <a:r>
              <a:rPr lang="en-US" sz="3200" dirty="0" err="1" smtClean="0">
                <a:solidFill>
                  <a:srgbClr val="000000"/>
                </a:solidFill>
                <a:latin typeface="Calibri"/>
                <a:cs typeface="Calibri"/>
              </a:rPr>
              <a:t>config.txt</a:t>
            </a:r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lang="en-US" sz="3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0"/>
            <a:endParaRPr lang="en-US" dirty="0" smtClean="0">
              <a:solidFill>
                <a:srgbClr val="FF0000"/>
              </a:solidFill>
              <a:latin typeface="Monaco"/>
              <a:cs typeface="Monaco"/>
            </a:endParaRPr>
          </a:p>
          <a:p>
            <a:pPr lvl="0"/>
            <a:r>
              <a:rPr lang="en-US" dirty="0" err="1" smtClean="0">
                <a:solidFill>
                  <a:srgbClr val="FF0000"/>
                </a:solidFill>
                <a:latin typeface="Monaco"/>
                <a:cs typeface="Monaco"/>
              </a:rPr>
              <a:t>rstt_model</a:t>
            </a:r>
            <a:r>
              <a:rPr lang="en-US" dirty="0">
                <a:solidFill>
                  <a:srgbClr val="FF0000"/>
                </a:solidFill>
                <a:latin typeface="Monaco"/>
                <a:cs typeface="Monaco"/>
              </a:rPr>
              <a:t>=/Users/</a:t>
            </a:r>
            <a:r>
              <a:rPr lang="en-US" dirty="0" err="1">
                <a:solidFill>
                  <a:srgbClr val="FF0000"/>
                </a:solidFill>
                <a:latin typeface="Monaco"/>
                <a:cs typeface="Monaco"/>
              </a:rPr>
              <a:t>istvan</a:t>
            </a:r>
            <a:r>
              <a:rPr lang="en-US" dirty="0">
                <a:solidFill>
                  <a:srgbClr val="FF0000"/>
                </a:solidFill>
                <a:latin typeface="Monaco"/>
                <a:cs typeface="Monaco"/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Monaco"/>
                <a:cs typeface="Monaco"/>
              </a:rPr>
              <a:t>CostaRica</a:t>
            </a:r>
            <a:r>
              <a:rPr lang="en-US" dirty="0">
                <a:solidFill>
                  <a:srgbClr val="FF0000"/>
                </a:solidFill>
                <a:latin typeface="Monaco"/>
                <a:cs typeface="Monaco"/>
              </a:rPr>
              <a:t>/rstt201404um.geotess</a:t>
            </a:r>
            <a:endParaRPr lang="en-US" dirty="0" smtClean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152886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24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Using a local velocity model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287" y="1145064"/>
            <a:ext cx="9768047" cy="448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Local velocity model can be specified (</a:t>
            </a:r>
            <a:r>
              <a:rPr lang="en-US" sz="3200" dirty="0" err="1" smtClean="0">
                <a:solidFill>
                  <a:srgbClr val="000000"/>
                </a:solidFill>
                <a:latin typeface="Calibri"/>
                <a:cs typeface="Calibri"/>
              </a:rPr>
              <a:t>config.txt</a:t>
            </a:r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lvl="0">
              <a:spcAft>
                <a:spcPts val="600"/>
              </a:spcAft>
            </a:pPr>
            <a:endParaRPr lang="en-US" dirty="0" smtClean="0">
              <a:solidFill>
                <a:srgbClr val="FF0000"/>
              </a:solidFill>
              <a:latin typeface="Monaco"/>
              <a:cs typeface="Monaco"/>
            </a:endParaRPr>
          </a:p>
          <a:p>
            <a:pPr lvl="0">
              <a:spcAft>
                <a:spcPts val="600"/>
              </a:spcAft>
            </a:pPr>
            <a:r>
              <a:rPr lang="en-US" dirty="0" err="1" smtClean="0">
                <a:solidFill>
                  <a:srgbClr val="FF0000"/>
                </a:solidFill>
                <a:latin typeface="Monaco"/>
                <a:cs typeface="Monaco"/>
              </a:rPr>
              <a:t>localvmodelfile</a:t>
            </a:r>
            <a:r>
              <a:rPr lang="en-US" dirty="0" smtClean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dirty="0">
                <a:solidFill>
                  <a:srgbClr val="FF0000"/>
                </a:solidFill>
                <a:latin typeface="Monaco"/>
                <a:cs typeface="Monaco"/>
              </a:rPr>
              <a:t>= </a:t>
            </a:r>
            <a:r>
              <a:rPr lang="en-US" dirty="0" smtClean="0">
                <a:solidFill>
                  <a:srgbClr val="FF0000"/>
                </a:solidFill>
                <a:latin typeface="Monaco"/>
                <a:cs typeface="Monaco"/>
              </a:rPr>
              <a:t>full pathname </a:t>
            </a:r>
            <a:r>
              <a:rPr lang="en-US" dirty="0">
                <a:solidFill>
                  <a:srgbClr val="FF0000"/>
                </a:solidFill>
                <a:latin typeface="Monaco"/>
                <a:cs typeface="Monaco"/>
              </a:rPr>
              <a:t>for </a:t>
            </a:r>
            <a:r>
              <a:rPr lang="en-US" dirty="0" smtClean="0">
                <a:solidFill>
                  <a:srgbClr val="FF0000"/>
                </a:solidFill>
                <a:latin typeface="Monaco"/>
                <a:cs typeface="Monaco"/>
              </a:rPr>
              <a:t>the local </a:t>
            </a:r>
            <a:r>
              <a:rPr lang="en-US" dirty="0">
                <a:solidFill>
                  <a:srgbClr val="FF0000"/>
                </a:solidFill>
                <a:latin typeface="Monaco"/>
                <a:cs typeface="Monaco"/>
              </a:rPr>
              <a:t>velocity </a:t>
            </a:r>
            <a:r>
              <a:rPr lang="en-US" dirty="0" smtClean="0">
                <a:solidFill>
                  <a:srgbClr val="FF0000"/>
                </a:solidFill>
                <a:latin typeface="Monaco"/>
                <a:cs typeface="Monaco"/>
              </a:rPr>
              <a:t>model</a:t>
            </a:r>
          </a:p>
          <a:p>
            <a:pPr lvl="0">
              <a:spcAft>
                <a:spcPts val="600"/>
              </a:spcAft>
            </a:pPr>
            <a:endParaRPr lang="en-US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Calibri"/>
                <a:cs typeface="Calibri"/>
              </a:rPr>
              <a:t>Format for the 1D velocity model</a:t>
            </a:r>
            <a:endParaRPr lang="en-US" sz="3200" dirty="0">
              <a:latin typeface="Calibri"/>
              <a:cs typeface="Calibri"/>
            </a:endParaRPr>
          </a:p>
          <a:p>
            <a:r>
              <a:rPr lang="en-US" dirty="0">
                <a:latin typeface="Monaco"/>
                <a:cs typeface="Monaco"/>
              </a:rPr>
              <a:t>#</a:t>
            </a:r>
          </a:p>
          <a:p>
            <a:r>
              <a:rPr lang="en-US" dirty="0">
                <a:latin typeface="Monaco"/>
                <a:cs typeface="Monaco"/>
              </a:rPr>
              <a:t># ak135</a:t>
            </a:r>
          </a:p>
          <a:p>
            <a:r>
              <a:rPr lang="en-US" dirty="0">
                <a:latin typeface="Monaco"/>
                <a:cs typeface="Monaco"/>
              </a:rPr>
              <a:t>#</a:t>
            </a:r>
          </a:p>
          <a:p>
            <a:r>
              <a:rPr lang="en-US" dirty="0">
                <a:latin typeface="Monaco"/>
                <a:cs typeface="Monaco"/>
              </a:rPr>
              <a:t># number of layers</a:t>
            </a:r>
          </a:p>
          <a:p>
            <a:r>
              <a:rPr lang="en-US" dirty="0">
                <a:latin typeface="Monaco"/>
                <a:cs typeface="Monaco"/>
              </a:rPr>
              <a:t>4</a:t>
            </a:r>
          </a:p>
          <a:p>
            <a:r>
              <a:rPr lang="en-US" dirty="0">
                <a:latin typeface="Monaco"/>
                <a:cs typeface="Monaco"/>
              </a:rPr>
              <a:t>     0.000    5.8000    3.4600 x</a:t>
            </a:r>
          </a:p>
          <a:p>
            <a:r>
              <a:rPr lang="en-US" dirty="0">
                <a:latin typeface="Monaco"/>
                <a:cs typeface="Monaco"/>
              </a:rPr>
              <a:t>    20.000    6.5000    3.8500 CONRAD</a:t>
            </a:r>
          </a:p>
          <a:p>
            <a:r>
              <a:rPr lang="de-DE" dirty="0">
                <a:latin typeface="Monaco"/>
                <a:cs typeface="Monaco"/>
              </a:rPr>
              <a:t>    35.000    8.0400    4.4800 MOHO</a:t>
            </a:r>
          </a:p>
          <a:p>
            <a:r>
              <a:rPr lang="de-DE" dirty="0">
                <a:latin typeface="Monaco"/>
                <a:cs typeface="Monaco"/>
              </a:rPr>
              <a:t>    77.500    8.0400    4.4800 x</a:t>
            </a:r>
          </a:p>
        </p:txBody>
      </p:sp>
    </p:spTree>
    <p:extLst>
      <p:ext uri="{BB962C8B-B14F-4D97-AF65-F5344CB8AC3E}">
        <p14:creationId xmlns:p14="http://schemas.microsoft.com/office/powerpoint/2010/main" val="3591246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25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Exercises: examine the input data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287" y="791141"/>
            <a:ext cx="9924338" cy="6692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latin typeface="Calibri"/>
                <a:cs typeface="Calibri"/>
              </a:rPr>
              <a:t>Locate event 2017/07/07, Eastern </a:t>
            </a:r>
            <a:r>
              <a:rPr lang="en-US" sz="2800" dirty="0" smtClean="0">
                <a:latin typeface="Calibri"/>
                <a:cs typeface="Calibri"/>
              </a:rPr>
              <a:t>Caucasus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 smtClean="0">
                <a:latin typeface="Calibri"/>
                <a:cs typeface="Calibri"/>
              </a:rPr>
              <a:t>There is no ISC solution yet, but most data are already at ISC</a:t>
            </a:r>
          </a:p>
          <a:p>
            <a:pPr marL="185738" indent="-185738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Recent event, not all agencies reported it yet</a:t>
            </a:r>
          </a:p>
          <a:p>
            <a:pPr marL="185738" indent="-185738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Local/regional: TIF and NSSP </a:t>
            </a:r>
          </a:p>
          <a:p>
            <a:pPr marL="185738" indent="-185738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Global: NEIC, IDC, GFZ, MOS, </a:t>
            </a:r>
            <a:r>
              <a:rPr lang="en-US" sz="2400" dirty="0" smtClean="0">
                <a:latin typeface="Calibri"/>
                <a:cs typeface="Calibri"/>
              </a:rPr>
              <a:t>BJI</a:t>
            </a:r>
          </a:p>
          <a:p>
            <a:endParaRPr lang="en-US" sz="2400" dirty="0" smtClean="0">
              <a:latin typeface="Calibri"/>
              <a:cs typeface="Calibri"/>
            </a:endParaRPr>
          </a:p>
          <a:p>
            <a:r>
              <a:rPr lang="mr-IN" sz="1400" dirty="0" smtClean="0">
                <a:solidFill>
                  <a:srgbClr val="3366FF"/>
                </a:solidFill>
                <a:latin typeface="Monaco"/>
                <a:cs typeface="Monaco"/>
              </a:rPr>
              <a:t>DATA_TYPE </a:t>
            </a:r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BULLETIN IMS1.0:short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ISC Bulletin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Event 610666945 Eastern Caucasus</a:t>
            </a:r>
          </a:p>
          <a:p>
            <a:endParaRPr lang="mr-IN" sz="1400" dirty="0">
              <a:solidFill>
                <a:srgbClr val="3366FF"/>
              </a:solidFill>
              <a:latin typeface="Monaco"/>
              <a:cs typeface="Monaco"/>
            </a:endParaRP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Date       Time        Err   RMS Latitude Longitude  Smaj  Smin  Az Depth   Err Ndef Nsta Gap  mdist  Mdist Qual   Author      OrigID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2017/06/07 18:25:39.00   0.00 1.380  41.4000   45.8000                  10.0         54      320  22.80  59.40     uk BJI       09071424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2017/06/07 18:25:40.80               41.4600   45.7300                  10.0              20                          MOS       08550849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2017/06/07 18:25:41                  41.4580   45.9220                  10.0                                          NEIC      08550868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2017/06/07 18:25:41.80               41.6100   46.0500                  10.0              72                          GFZ       08550837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2017/06/07 18:25:41.80        0.350  41.4056   45.7956                  29.4   1.1   84       20   0.47               TIF       08895762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2017/06/07 18:25:42.80               41.3667   45.7167                  12.0                                          NSSP      08907501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2017/06/07 18:25:38.90   0.48 0.950  41.3974   45.8021   7.4   6.8   7   0.0f        42       68   1.48  75.26     uk IDC       08901563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(#PRIME)</a:t>
            </a:r>
          </a:p>
        </p:txBody>
      </p:sp>
    </p:spTree>
    <p:extLst>
      <p:ext uri="{BB962C8B-B14F-4D97-AF65-F5344CB8AC3E}">
        <p14:creationId xmlns:p14="http://schemas.microsoft.com/office/powerpoint/2010/main" val="395384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26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Exercises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78" y="829618"/>
            <a:ext cx="7884908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79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27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Exercises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287" y="791141"/>
            <a:ext cx="9924338" cy="320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 smtClean="0">
                <a:latin typeface="Calibri"/>
                <a:cs typeface="Calibri"/>
              </a:rPr>
              <a:t>Reported magnitudes</a:t>
            </a:r>
            <a:endParaRPr lang="en-US" sz="2000" dirty="0" smtClean="0">
              <a:latin typeface="Monaco"/>
              <a:cs typeface="Monaco"/>
            </a:endParaRP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Magnitude  Err Nsta Author      OrigID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mb     4.8       48 BJI       09071424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mB     4.8       21 BJI       09071424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Ms     4.2       13 BJI       09071424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Ms7    3.9       13 BJI       09071424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MB     4.8          MOS       08550849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   4.7          NEIC      08550868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mb     4.5       72 GFZ       08550837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Ms     4.9          NSSP      08907501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mb     4.2 0.1   22 IDC       08901563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mbtmp  4.3 0.1   32 IDC       08901563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ML     3.8 0.2    9 IDC       08901563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MS     3.7 0.0   49 IDC       08901563</a:t>
            </a:r>
          </a:p>
        </p:txBody>
      </p:sp>
    </p:spTree>
    <p:extLst>
      <p:ext uri="{BB962C8B-B14F-4D97-AF65-F5344CB8AC3E}">
        <p14:creationId xmlns:p14="http://schemas.microsoft.com/office/powerpoint/2010/main" val="230681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28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Exercises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287" y="791141"/>
            <a:ext cx="9924338" cy="5467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 smtClean="0">
                <a:latin typeface="Calibri"/>
                <a:cs typeface="Calibri"/>
              </a:rPr>
              <a:t>Reported phases (ordered by </a:t>
            </a:r>
            <a:r>
              <a:rPr lang="en-US" sz="2800" dirty="0" err="1" smtClean="0">
                <a:latin typeface="Calibri"/>
                <a:cs typeface="Calibri"/>
              </a:rPr>
              <a:t>sta</a:t>
            </a:r>
            <a:r>
              <a:rPr lang="en-US" sz="2800" dirty="0" smtClean="0">
                <a:latin typeface="Calibri"/>
                <a:cs typeface="Calibri"/>
              </a:rPr>
              <a:t>, </a:t>
            </a:r>
            <a:r>
              <a:rPr lang="en-US" sz="2800" dirty="0" err="1" smtClean="0">
                <a:latin typeface="Calibri"/>
                <a:cs typeface="Calibri"/>
              </a:rPr>
              <a:t>dist</a:t>
            </a:r>
            <a:r>
              <a:rPr lang="en-US" sz="2800" dirty="0" smtClean="0">
                <a:latin typeface="Calibri"/>
                <a:cs typeface="Calibri"/>
              </a:rPr>
              <a:t>; no calculated residuals) </a:t>
            </a:r>
            <a:endParaRPr lang="en-US" sz="2000" dirty="0" smtClean="0">
              <a:latin typeface="Monaco"/>
              <a:cs typeface="Monaco"/>
            </a:endParaRP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Sta     Dist  EvAz Phase        Time      TRes  Azim AzRes   Slow   SRes Def   SNR       Amp   Per Qual Magnitude    ArrID</a:t>
            </a: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DDFL    0.24  78.4 Pg       18:25:51.3     7.8                           ___                        __            87629787</a:t>
            </a: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DDFL    0.24  78.4 S        18:25:58.76                                  ___                        __            87629788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LGD     0.55  36.9 Pn       18:25:53.31    0.7                           ___                        __            87629793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LGD     0.55  36.9 S        18:26:02.01                                  ___                        __            87629794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SEAG    0.83 296.4 Pn       18:25:57.89    0.1                           ___                        __            87629801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SEAG    0.83 296.4 S        18:26:09.92                                  ___                        __            87629802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KZRT    1.06 269.9 Pb       18:26:00.46    0.4                           ___                        __            87629791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KZRT    1.06 269.9 S        18:26:14.52                                  ___                        __            87629792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STE     1.15 250.3 P        18:26:02.18                                  ___                        ci            87861232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STE     1.15 250.3 S        18:26:17.31                                  ___                        ci            87861233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KMKR    1.22  52.5 P        18:26:04.3                                   ___                        ci            85738126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TRLG    1.29 276.9 Pb       18:26:04.06    0.0                           ___                        __            87629807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TRLG    1.29 276.9 S        18:26:21                                     ___                        __            87629808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BTLR    1.30  13.8 P        18:26:06.2                                   ___                        _i            85738127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SHTL    1.35 339.2 Pb       18:26:06.24    1.1                           ___                        __            87629803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SHTL    1.35 339.2 S        18:26:23.88                                  ___                        __            87629804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KAPZ    1.36 218.3 P        18:26:06.49                                  ___                        ci            87861244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KAPZ    1.36 218.3 S        18:26:25.01                                  ___                        di            87861245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AKT     1.45  86.1 P        18:26:07.5                                   ___                        _i            85738128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GUDG    1.45 317.6 Pb       18:26:08.16    1.2                           ___                        __            87629789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GUDG    1.45 317.6 S        18:26:27.67                                  ___                        __            87629790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GNI     1.48 213.2          18:26:09.1         215.0                     ___                        __            85737847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GNI     1.48 213.2 P        18:26:09.0                                   ___                        _i            85738129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GNI     1.48 213.2 Pg       18:26:08.995       347.5         1.80        ___  3609    1597.1  0.33  __            87770954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GNI     1.48 213.2 Lg       18:26:28.495       127.0        22.90        ___   8.4    4590.5  0.33  __            87770955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GNI     1.48 213.2 LR       18:26:55.856        24.0        51.90        ___           765.7 18.31  __            87770956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GNI     1.48 213.2 P        18:26:08.92                                  ___                        di            87861228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GNI     1.48 213.2 S        18:26:29.27                                  ___                        di            87861229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BRNG    1.50 279.3 Pb       18:26:08.37    0.6                           ___                        __            87629785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BRNG    1.50 279.3 S        18:26:28.69                                  ___                        __            87629786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PNSH    1.52 324.8 Pb       18:26:09.26    1.2                           ___                        __            87629799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PNSH    1.52 324.8 S        18:26:29.61                                  ___                        __            87629800</a:t>
            </a:r>
          </a:p>
          <a:p>
            <a:r>
              <a:rPr lang="mr-IN" sz="1000" dirty="0" smtClean="0">
                <a:solidFill>
                  <a:srgbClr val="3366FF"/>
                </a:solidFill>
                <a:latin typeface="Monaco"/>
                <a:cs typeface="Monaco"/>
              </a:rPr>
              <a:t>...</a:t>
            </a:r>
            <a:endParaRPr lang="mr-IN" sz="1000" dirty="0">
              <a:solidFill>
                <a:srgbClr val="3366FF"/>
              </a:solidFill>
              <a:latin typeface="Monaco"/>
              <a:cs typeface="Monac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8852" y="6332180"/>
            <a:ext cx="6840334" cy="440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5738" indent="-185738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C</a:t>
            </a:r>
            <a:r>
              <a:rPr lang="en-US" sz="2400" dirty="0" smtClean="0">
                <a:latin typeface="Calibri"/>
                <a:cs typeface="Calibri"/>
              </a:rPr>
              <a:t>losest station DDFL with a large reported residual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2249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29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Exercises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287" y="791141"/>
            <a:ext cx="9924338" cy="5675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1000" dirty="0" smtClean="0">
                <a:solidFill>
                  <a:srgbClr val="3366FF"/>
                </a:solidFill>
                <a:latin typeface="Monaco"/>
                <a:cs typeface="Monaco"/>
              </a:rPr>
              <a:t>Sta     </a:t>
            </a:r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Dist  EvAz Phase        Time      TRes  Azim AzRes   Slow   SRes Def   SNR       Amp   Per Qual Magnitude    ArrID</a:t>
            </a:r>
          </a:p>
          <a:p>
            <a:r>
              <a:rPr lang="mr-IN" sz="1000" dirty="0" smtClean="0">
                <a:solidFill>
                  <a:srgbClr val="3366FF"/>
                </a:solidFill>
                <a:latin typeface="Monaco"/>
                <a:cs typeface="Monaco"/>
              </a:rPr>
              <a:t>...</a:t>
            </a:r>
            <a:endParaRPr lang="mr-IN" sz="1000" dirty="0">
              <a:solidFill>
                <a:srgbClr val="3366FF"/>
              </a:solidFill>
              <a:latin typeface="Monaco"/>
              <a:cs typeface="Monaco"/>
            </a:endParaRP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ALIG    1.76 294.4 Pb       18:26:12.2     0.1                           ___                        __            87629779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ALIG    1.76 294.4 S        18:26:35.69                                  ___                        __            87629780</a:t>
            </a: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METS    1.81 226.9 Pg       18:26:13.92    0.4                           ___                        __            87629795</a:t>
            </a: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METS    1.81 226.9 S        18:26:36.88                                  ___                        __            87629796</a:t>
            </a: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METS    1.81 226.9 P        18:26:13.85                                  ___                        ci            87861238</a:t>
            </a: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METS    1.81 226.9 S        18:26:37.43                                  ___                        ci            87861239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GRO     1.92 358.9 P        18:26:15.2                                   ___                        _i            85738131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GRS     1.94 167.8 P        18:26:16.24                                  ___                        ci            87861234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GRS     1.94 167.8 S        18:26:41.29                                  ___                        ci            87861235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VNNZ    1.98 230.0 P        18:26:17.61                                  ___                        di            87861242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VNNZ    1.98 230.0 S        18:26:43.91                                  ___                        ci            87861243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ZEI     1.98 315.1 P        18:26:16.6                                   ___                        _e            85738132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DRN     2.00  70.7 P        18:26:17.4                                   ___                        _i            85738134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MAK     2.01  38.4 P        18:26:18.0                                   ___                        _i            85738133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ONI     2.12 305.0 P        18:26:17.8                                   ___                        _e            85738135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ONI     2.12 305.0 Pb       18:26:17.62    0.6                           ___                        __            87629797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ONI     2.12 305.0 S        18:26:48.17                                  ___                        __            87629798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ABS     2.27 280.1 Pb       18:26:19.42    1.4                           ___                        __            87629777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ABS     2.27 280.1 S        18:26:51.36                                  ___                        __            87629778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TKB     2.30 295.4 Pb       18:26:19.93    1.4                           ___                        __            87629805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TKB     2.30 295.4 S        18:26:52.13                                  ___                        __            87629806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NCK     2.66 322.8 P        18:26:23.3                                   ___                        _e            85738136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NEY     2.94 310.0 P        18:26:29.5                                   ___                        _e            85738137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BATM    3.09 275.2 Pn       18:26:31.4     2.4                           ___                        __            87629781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BATM    3.09 275.2 S        18:27:16.32                                  ___                        __            87629782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KBZ     3.17 318.3 P        18:26:30.7                                   ___                        _i            85738138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KBZ     3.17 318.3 Pn       18:26:33.525       184.9         9.30        ___  40.3       9.4  0.33  __ ML     3.7 87770968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KBZ     3.17 318.3 Pg       18:26:38.475       147.7        12.10        ___  85.9      84.9  0.33  __            87770969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KBZ     3.17 318.3 Lg       18:27:19.825       324.3        19.50        ___  13.4     109.1  0.33  __            87770970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KBZ     3.17 318.3                                                       ___            59.1  0.50  __ mbtmp  4.1 87770971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KVAR    3.43 319.2 Pn       18:26:36.351       275.7        22.80        ___                        __ ML     3.1 87770985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KVAR    3.43 319.2 Pg       18:26:43.626        99.5        22.80        ___                        __            87770986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KVAR    3.43 319.2 Lg       18:27:28.851       137.7        12.60        ___                        __            87770987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KVAR    3.43 319.2                                                       ___             6.2  0.44  __ mbtmp  3.3 87770988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KIV     3.44 319.1          18:26:36.5         315.0                     ___                        __            85737848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KIV     3.44 319.1 P        18:26:33.8                                   ___                        ci            85738139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RPOR    4.69 301.2 P        18:26:52.6                                   ___                        _i            </a:t>
            </a:r>
            <a:r>
              <a:rPr lang="mr-IN" sz="1000" dirty="0" smtClean="0">
                <a:solidFill>
                  <a:srgbClr val="3366FF"/>
                </a:solidFill>
                <a:latin typeface="Monaco"/>
                <a:cs typeface="Monaco"/>
              </a:rPr>
              <a:t>85738140</a:t>
            </a:r>
            <a:endParaRPr lang="mr-IN" sz="1000" dirty="0">
              <a:solidFill>
                <a:srgbClr val="3366FF"/>
              </a:solidFill>
              <a:latin typeface="Monaco"/>
              <a:cs typeface="Monac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201" y="6572904"/>
            <a:ext cx="9904424" cy="783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Duplicate readings from stations that are picked/reported by several agencies</a:t>
            </a:r>
          </a:p>
          <a:p>
            <a:r>
              <a:rPr lang="en-US" sz="2400" dirty="0" smtClean="0">
                <a:latin typeface="Calibri"/>
                <a:cs typeface="Calibri"/>
              </a:rPr>
              <a:t>Can’t tell who picked and who reported the phase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91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C7A869-C21E-EE4A-9C3E-EAA5C40B778D}" type="slidenum">
              <a:rPr lang="en-GB"/>
              <a:pPr/>
              <a:t>3</a:t>
            </a:fld>
            <a:endParaRPr lang="en-GB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</a:rPr>
              <a:t>Set environment variables</a:t>
            </a:r>
            <a:endParaRPr lang="en-GB" sz="4000" dirty="0">
              <a:solidFill>
                <a:schemeClr val="accent2"/>
              </a:solidFill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452" y="958850"/>
            <a:ext cx="9820303" cy="6416675"/>
          </a:xfrm>
        </p:spPr>
        <p:txBody>
          <a:bodyPr/>
          <a:lstStyle/>
          <a:p>
            <a:pPr marL="107950" indent="0">
              <a:buNone/>
            </a:pPr>
            <a:r>
              <a:rPr lang="en-GB" sz="2800" dirty="0" smtClean="0">
                <a:latin typeface="Calibri"/>
                <a:cs typeface="Calibri"/>
              </a:rPr>
              <a:t>ILOCROOT</a:t>
            </a:r>
          </a:p>
          <a:p>
            <a:r>
              <a:rPr lang="en-GB" sz="2400" dirty="0" smtClean="0">
                <a:latin typeface="Calibri"/>
                <a:cs typeface="Calibri"/>
              </a:rPr>
              <a:t>Directory </a:t>
            </a:r>
            <a:r>
              <a:rPr lang="en-GB" sz="2400" dirty="0">
                <a:latin typeface="Calibri"/>
                <a:cs typeface="Calibri"/>
              </a:rPr>
              <a:t>pathname for </a:t>
            </a:r>
            <a:r>
              <a:rPr lang="en-GB" sz="2400" dirty="0" err="1" smtClean="0">
                <a:latin typeface="Calibri"/>
                <a:cs typeface="Calibri"/>
              </a:rPr>
              <a:t>iLoc</a:t>
            </a:r>
            <a:r>
              <a:rPr lang="en-GB" sz="2400" dirty="0" smtClean="0">
                <a:latin typeface="Calibri"/>
                <a:cs typeface="Calibri"/>
              </a:rPr>
              <a:t> data files (TT tables, </a:t>
            </a:r>
            <a:r>
              <a:rPr lang="en-GB" sz="2400" dirty="0" err="1" smtClean="0">
                <a:latin typeface="Calibri"/>
                <a:cs typeface="Calibri"/>
              </a:rPr>
              <a:t>etc</a:t>
            </a:r>
            <a:r>
              <a:rPr lang="en-GB" sz="2400" dirty="0" smtClean="0">
                <a:latin typeface="Calibri"/>
                <a:cs typeface="Calibri"/>
              </a:rPr>
              <a:t>). </a:t>
            </a:r>
            <a:endParaRPr lang="en-GB" sz="2400" dirty="0">
              <a:latin typeface="Calibri"/>
              <a:cs typeface="Calibri"/>
            </a:endParaRPr>
          </a:p>
          <a:p>
            <a:pPr marL="107950" indent="0">
              <a:buNone/>
            </a:pPr>
            <a:r>
              <a:rPr lang="en-GB" sz="2800" dirty="0" smtClean="0">
                <a:latin typeface="Calibri"/>
                <a:cs typeface="Calibri"/>
              </a:rPr>
              <a:t>SLBMROOT</a:t>
            </a:r>
          </a:p>
          <a:p>
            <a:r>
              <a:rPr lang="en-GB" sz="2400" dirty="0" smtClean="0">
                <a:latin typeface="Calibri"/>
                <a:cs typeface="Calibri"/>
              </a:rPr>
              <a:t>Directory </a:t>
            </a:r>
            <a:r>
              <a:rPr lang="en-GB" sz="2400" dirty="0">
                <a:latin typeface="Calibri"/>
                <a:cs typeface="Calibri"/>
              </a:rPr>
              <a:t>pathname for the RSTT root directory</a:t>
            </a:r>
            <a:r>
              <a:rPr lang="en-GB" sz="2400" dirty="0" smtClean="0">
                <a:latin typeface="Calibri"/>
                <a:cs typeface="Calibri"/>
              </a:rPr>
              <a:t>.</a:t>
            </a:r>
          </a:p>
          <a:p>
            <a:pPr marL="107950" indent="0">
              <a:buNone/>
            </a:pPr>
            <a:r>
              <a:rPr lang="en-GB" sz="2800" dirty="0" smtClean="0">
                <a:latin typeface="Calibri"/>
                <a:cs typeface="Calibri"/>
              </a:rPr>
              <a:t>Example .</a:t>
            </a:r>
            <a:r>
              <a:rPr lang="en-GB" sz="2800" i="1" dirty="0" err="1" smtClean="0">
                <a:latin typeface="Calibri"/>
                <a:cs typeface="Calibri"/>
              </a:rPr>
              <a:t>bashrc</a:t>
            </a:r>
            <a:r>
              <a:rPr lang="en-GB" sz="2800" dirty="0" smtClean="0">
                <a:latin typeface="Calibri"/>
                <a:cs typeface="Calibri"/>
              </a:rPr>
              <a:t> excerpt:</a:t>
            </a:r>
            <a:endParaRPr lang="en-GB" dirty="0" smtClean="0">
              <a:latin typeface="Calibri"/>
              <a:cs typeface="Calibri"/>
            </a:endParaRPr>
          </a:p>
          <a:p>
            <a:pPr marL="10800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dirty="0" smtClean="0">
                <a:latin typeface="Monaco"/>
                <a:cs typeface="Monaco"/>
              </a:rPr>
              <a:t>#</a:t>
            </a:r>
            <a:endParaRPr lang="en-US" sz="2000" dirty="0">
              <a:latin typeface="Monaco"/>
              <a:cs typeface="Monaco"/>
            </a:endParaRPr>
          </a:p>
          <a:p>
            <a:pPr marL="10800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dirty="0">
                <a:latin typeface="Monaco"/>
                <a:cs typeface="Monaco"/>
              </a:rPr>
              <a:t># 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RSTT, </a:t>
            </a:r>
            <a:r>
              <a:rPr lang="en-US" sz="2000" dirty="0" err="1" smtClean="0">
                <a:solidFill>
                  <a:srgbClr val="FF0000"/>
                </a:solidFill>
                <a:latin typeface="Monaco"/>
                <a:cs typeface="Monaco"/>
              </a:rPr>
              <a:t>iLoc</a:t>
            </a:r>
            <a:endParaRPr lang="en-US" sz="2000" dirty="0">
              <a:solidFill>
                <a:srgbClr val="FF0000"/>
              </a:solidFill>
              <a:latin typeface="Monaco"/>
              <a:cs typeface="Monaco"/>
            </a:endParaRPr>
          </a:p>
          <a:p>
            <a:pPr marL="10800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dirty="0">
                <a:latin typeface="Monaco"/>
                <a:cs typeface="Monaco"/>
              </a:rPr>
              <a:t>#</a:t>
            </a:r>
          </a:p>
          <a:p>
            <a:pPr marL="10800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export SLBMROOT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=~/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SLBM_Root.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3.0.5.Linux</a:t>
            </a:r>
            <a:endParaRPr lang="en-US" sz="2000" dirty="0">
              <a:solidFill>
                <a:srgbClr val="FF0000"/>
              </a:solidFill>
              <a:latin typeface="Monaco"/>
              <a:cs typeface="Monaco"/>
            </a:endParaRPr>
          </a:p>
          <a:p>
            <a:pPr marL="101600" indent="0">
              <a:lnSpc>
                <a:spcPct val="100000"/>
              </a:lnSpc>
              <a:spcAft>
                <a:spcPts val="0"/>
              </a:spcAft>
              <a:buSzPct val="70000"/>
              <a:buNone/>
            </a:pP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export ILOCROOT=~/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iLocRelease1.60</a:t>
            </a:r>
          </a:p>
          <a:p>
            <a:pPr marL="101600" indent="0">
              <a:lnSpc>
                <a:spcPct val="100000"/>
              </a:lnSpc>
              <a:spcAft>
                <a:spcPts val="0"/>
              </a:spcAft>
              <a:buSzPct val="70000"/>
              <a:buNone/>
            </a:pP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export PATH=$PATH:~/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bin</a:t>
            </a:r>
            <a:endParaRPr lang="en-US" sz="2000" dirty="0">
              <a:solidFill>
                <a:srgbClr val="FF0000"/>
              </a:solidFill>
              <a:latin typeface="Monaco"/>
              <a:cs typeface="Monaco"/>
            </a:endParaRPr>
          </a:p>
          <a:p>
            <a:pPr marL="101600" indent="0">
              <a:lnSpc>
                <a:spcPct val="100000"/>
              </a:lnSpc>
              <a:spcAft>
                <a:spcPts val="0"/>
              </a:spcAft>
              <a:buSzPct val="70000"/>
              <a:buNone/>
            </a:pP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export LD_LIBRARY_PATH=/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usr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/lib:/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usr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/local/lib:$SLBMROOT/lib</a:t>
            </a:r>
          </a:p>
          <a:p>
            <a:pPr marL="85725" indent="0">
              <a:lnSpc>
                <a:spcPct val="100000"/>
              </a:lnSpc>
              <a:spcAft>
                <a:spcPts val="0"/>
              </a:spcAft>
              <a:buSzPct val="70000"/>
              <a:buNone/>
            </a:pPr>
            <a:endParaRPr lang="en-US" sz="1400" dirty="0"/>
          </a:p>
          <a:p>
            <a:pPr marL="85725" indent="0">
              <a:lnSpc>
                <a:spcPct val="100000"/>
              </a:lnSpc>
              <a:spcAft>
                <a:spcPts val="0"/>
              </a:spcAft>
              <a:buSzPct val="70000"/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6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30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Exercises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287" y="791141"/>
            <a:ext cx="9924338" cy="524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1000" dirty="0" smtClean="0">
                <a:solidFill>
                  <a:srgbClr val="3366FF"/>
                </a:solidFill>
                <a:latin typeface="Monaco"/>
                <a:cs typeface="Monaco"/>
              </a:rPr>
              <a:t>Sta     </a:t>
            </a:r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Dist  EvAz Phase        Time      TRes  Azim AzRes   Slow   SRes Def   SNR       Amp   Per Qual Magnitude    </a:t>
            </a:r>
            <a:r>
              <a:rPr lang="mr-IN" sz="1000" dirty="0" smtClean="0">
                <a:solidFill>
                  <a:srgbClr val="3366FF"/>
                </a:solidFill>
                <a:latin typeface="Monaco"/>
                <a:cs typeface="Monaco"/>
              </a:rPr>
              <a:t>ArrID</a:t>
            </a:r>
            <a:endParaRPr lang="mr-IN" sz="1000" dirty="0">
              <a:solidFill>
                <a:srgbClr val="3366FF"/>
              </a:solidFill>
              <a:latin typeface="Monaco"/>
              <a:cs typeface="Monaco"/>
            </a:endParaRP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ARCR   16.37 297.5 P        18:29:37.0                                   ___            14.8  1.26 a__            85737766</a:t>
            </a: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ARCR   16.37 297.5 P        18:29:37.0                                   ___            14.8  1.26 a__            85737776</a:t>
            </a: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ARCR   16.37 297.5 P        18:29:37.0                                   ___            14.8  1.26 a__            85737787</a:t>
            </a: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ARCR   16.37 297.5 P        18:29:37.0                                   ___         11759.2       a__            85737804</a:t>
            </a: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ARCR   16.37 297.5 P        18:29:37.0                                   ___         11759.2       a__            85737823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ARCR   16.37 297.5          18:29:33.3         297.0                     ___            14.8  1.30  __            85737868</a:t>
            </a: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ARCR   16.37 297.5 P        18:29:37.0                                   ___         11759.2       a__            85737905</a:t>
            </a: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ARCR   16.37 297.5 P        18:29:37.0                                   ___         11759.2       a__            85829156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ZKR    16.60 254.2          18:29:33.7         254.0                     ___            39.7  0.90  __            85737869</a:t>
            </a: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CJR    16.80 295.9 P        18:29:42.4                                   ___            59.0  1.12 a__            85737768</a:t>
            </a: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CJR    16.80 295.9 P        18:29:42.4                                   ___           716.4       a__            85737778</a:t>
            </a: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CJR    16.80 295.9 P        18:29:42.4                                   ___           716.4       a__            85737789</a:t>
            </a: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CJR    16.80 295.9 P        18:29:42.4                                   ___           716.4       a__            85737805</a:t>
            </a: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CJR    16.80 295.9 P        18:29:42.4                                   ___           716.4       a__            85737824</a:t>
            </a: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CJR    16.80 295.9 P        18:29:42.4                                   ___           716.4       a__            85737906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CJR    16.80 295.9 P        18:29:35.8                                   ___           718.8       m__            85829157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CJR    16.80 295.9 P        18:29:39.045   1.2                           ___                        c_            87432866</a:t>
            </a: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VTS    16.81 281.7 P        18:29:39.4                                   ___            27.9  0.99 a__            85737767</a:t>
            </a: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VTS    16.81 281.7 P        18:29:39.4                                   ___            27.9  0.99 a__            85737777</a:t>
            </a: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VTS    16.81 281.7 P        18:29:39.4                                   ___            27.9  0.99 a__            85737788</a:t>
            </a: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VTS    16.81 281.7 P        18:29:39.4                                   ___            27.9  0.99 a__            85737806</a:t>
            </a: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VTS    16.81 281.7 P        18:29:39.4                                   ___            27.9  0.99 a__            85737825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VTS    16.81 281.7          18:29:39.0         281.0                     ___            27.3  1.00  __            85737871</a:t>
            </a: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VTS    16.81 281.7 P        18:29:39.4                                   ___            27.9  0.99 a__            85737907</a:t>
            </a: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VTS    16.81 281.7 P        18:29:39.4                                   ___            27.9  0.99 a__            85829158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VTS    16.81 281.7 P        18:29:35.972   2.1                           ___                        d_            87432865</a:t>
            </a:r>
          </a:p>
          <a:p>
            <a:r>
              <a:rPr lang="mr-IN" sz="1000" dirty="0" smtClean="0">
                <a:solidFill>
                  <a:srgbClr val="3366FF"/>
                </a:solidFill>
                <a:latin typeface="Monaco"/>
                <a:cs typeface="Monaco"/>
              </a:rPr>
              <a:t>...</a:t>
            </a:r>
            <a:endParaRPr lang="mr-IN" sz="1000" dirty="0">
              <a:solidFill>
                <a:srgbClr val="3366FF"/>
              </a:solidFill>
              <a:latin typeface="Monaco"/>
              <a:cs typeface="Monaco"/>
            </a:endParaRP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GZR    17.19 291.2 P        18:29:43.3                                   ___            13.5  1.36 a__            85737770</a:t>
            </a: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GZR    17.19 291.2 P        18:29:43.3                                   ___            13.5  1.36 a__            85737779</a:t>
            </a: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GZR    17.19 291.2 P        18:29:43.3                                   ___            13.5  1.36 a__            85737790</a:t>
            </a: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GZR    17.19 291.2 P        18:29:43.3                                   ___            13.5  1.36 a__            85737807</a:t>
            </a: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GZR    17.19 291.2 P        18:29:43.3                                   ___            13.5  1.36 a__            85737826</a:t>
            </a: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GZR    17.19 291.2 P        18:29:43.3                                   ___            13.5  1.36 a__            85737908</a:t>
            </a:r>
          </a:p>
          <a:p>
            <a:r>
              <a:rPr lang="mr-IN" sz="1000" dirty="0">
                <a:solidFill>
                  <a:srgbClr val="FF6600"/>
                </a:solidFill>
                <a:latin typeface="Monaco"/>
                <a:cs typeface="Monaco"/>
              </a:rPr>
              <a:t>GZR    17.19 291.2 P        18:29:43.3                                   ___            13.5  1.36 a__            85829159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GZR    17.19 291.2 P        18:29:42.863   0.8                           ___                        c_            </a:t>
            </a:r>
            <a:r>
              <a:rPr lang="mr-IN" sz="1000" dirty="0" smtClean="0">
                <a:solidFill>
                  <a:srgbClr val="3366FF"/>
                </a:solidFill>
                <a:latin typeface="Monaco"/>
                <a:cs typeface="Monaco"/>
              </a:rPr>
              <a:t>87432869</a:t>
            </a:r>
            <a:endParaRPr lang="mr-IN" sz="1000" dirty="0">
              <a:solidFill>
                <a:srgbClr val="3366FF"/>
              </a:solidFill>
              <a:latin typeface="Monaco"/>
              <a:cs typeface="Monac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132" y="6132698"/>
            <a:ext cx="8712866" cy="112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Duplicate readings represent perfectly correlated picks </a:t>
            </a:r>
          </a:p>
          <a:p>
            <a:pPr marL="185738" indent="-185738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T</a:t>
            </a:r>
            <a:r>
              <a:rPr lang="en-US" sz="2400" dirty="0" smtClean="0">
                <a:latin typeface="Calibri"/>
                <a:cs typeface="Calibri"/>
              </a:rPr>
              <a:t>hey could introduce location bias  </a:t>
            </a:r>
          </a:p>
          <a:p>
            <a:pPr marL="185738" indent="-185738">
              <a:buFont typeface="Arial"/>
              <a:buChar char="•"/>
            </a:pPr>
            <a:r>
              <a:rPr lang="en-US" sz="2400" dirty="0" err="1" smtClean="0">
                <a:latin typeface="Calibri"/>
                <a:cs typeface="Calibri"/>
              </a:rPr>
              <a:t>iLoc</a:t>
            </a:r>
            <a:r>
              <a:rPr lang="en-US" sz="2400" dirty="0" smtClean="0">
                <a:latin typeface="Calibri"/>
                <a:cs typeface="Calibri"/>
              </a:rPr>
              <a:t> takes care of this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91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31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Heavily unbalanced network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pic>
        <p:nvPicPr>
          <p:cNvPr id="4" name="Picture 3" descr="Sta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31" y="976132"/>
            <a:ext cx="6562647" cy="651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8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32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Exercises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287" y="791141"/>
            <a:ext cx="9924338" cy="5818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1000" dirty="0" smtClean="0">
                <a:solidFill>
                  <a:srgbClr val="3366FF"/>
                </a:solidFill>
                <a:latin typeface="Monaco"/>
                <a:cs typeface="Monaco"/>
              </a:rPr>
              <a:t>Sta     </a:t>
            </a:r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Dist  EvAz Phase        Time      TRes  Azim AzRes   Slow   SRes Def   SNR       Amp   Per Qual Magnitude    ArrID</a:t>
            </a:r>
          </a:p>
          <a:p>
            <a:r>
              <a:rPr lang="mr-IN" sz="1000" dirty="0" smtClean="0">
                <a:solidFill>
                  <a:srgbClr val="3366FF"/>
                </a:solidFill>
                <a:latin typeface="Monaco"/>
                <a:cs typeface="Monaco"/>
              </a:rPr>
              <a:t>NACGM  18.45 323.5 P        18:29:55.63    0.3                           ___                        _e            87626052</a:t>
            </a:r>
          </a:p>
          <a:p>
            <a:r>
              <a:rPr lang="mr-IN" sz="1000" dirty="0" smtClean="0">
                <a:solidFill>
                  <a:srgbClr val="3366FF"/>
                </a:solidFill>
                <a:latin typeface="Monaco"/>
                <a:cs typeface="Monaco"/>
              </a:rPr>
              <a:t>NACGM  </a:t>
            </a:r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18.45 323.5 P        18:29:55.63                                  ___            11.0  0.85  _e            87626053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NACGM  18.45 323.5 P        18:29:56.16                                  ___                        _e            87626054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NACGM  18.45 323.5 PP       18:30:08.24                                  ___                        _e            87626055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NACGM  18.45 323.5 PPP      18:30:22.27                                  ___                        _e            87626056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NACGM  18.45 323.5 S        18:33:19.03                                  ___                        __            87626057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NACGM  18.45 323.5 SS       18:33:33.79                                  ___                        __            87626058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NACGM  18.45 323.5 SSS      18:33:50.05                                  ___                        __            87626059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NACGM  18.45 323.5 LQ       18:35:29.14                                  ___                        __            87626060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NACGM  18.45 323.5 LR       18:36:22.75                                  ___                        __            87626061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NACGM  18.45 323.5 LRM      18:37:34.1                                   ___           245.0 18.50  __            87626062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NACGM  18.45 323.5 LRM      18:38:10.14                                  ___          6218.0 18.25  __            87626063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NACGM  18.45 323.5 LRM      18:38:13.67                                  ___          6566.0 18.13  __            87626064</a:t>
            </a:r>
          </a:p>
          <a:p>
            <a:r>
              <a:rPr lang="mr-IN" sz="1000" dirty="0" smtClean="0">
                <a:solidFill>
                  <a:srgbClr val="3366FF"/>
                </a:solidFill>
                <a:latin typeface="Monaco"/>
                <a:cs typeface="Monaco"/>
              </a:rPr>
              <a:t>...</a:t>
            </a:r>
          </a:p>
          <a:p>
            <a:r>
              <a:rPr lang="mr-IN" sz="1000" dirty="0" smtClean="0">
                <a:solidFill>
                  <a:srgbClr val="3366FF"/>
                </a:solidFill>
                <a:latin typeface="Monaco"/>
                <a:cs typeface="Monaco"/>
              </a:rPr>
              <a:t>LZH    </a:t>
            </a:r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44.86  77.0 P        18:33:56.3                                   ___                        _e            24107223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LZH    44.86  77.0 pP       18:34:03.7                                   ___                        __            24107224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LZH    44.86  77.0 sP       18:34:07.4                                   ___                        __            24107225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LZH    44.86  77.0 pmax                                                  ___            24.0  1.10  __            24107226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LZH    44.86  77.0 LR                                                    ___           220.0 15.80  __            24107227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LZH    44.86  77.0 LR                                                    ___           160.0 16.60  __            24107228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LZH    44.86  77.0 LR                                                    ___           250.0 15.80  __            24107229</a:t>
            </a:r>
          </a:p>
          <a:p>
            <a:r>
              <a:rPr lang="mr-IN" sz="1000" dirty="0" smtClean="0">
                <a:solidFill>
                  <a:srgbClr val="3366FF"/>
                </a:solidFill>
                <a:latin typeface="Monaco"/>
                <a:cs typeface="Monaco"/>
              </a:rPr>
              <a:t>XAN    </a:t>
            </a:r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49.49  76.9 P        18:34:31.0                                   ___                        d_            24107244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XAN    49.49  76.9 pP       18:34:35.8                                   ___                        __            24107245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XAN    49.49  76.9 S        18:41:38.9                                   ___                        __            24107246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XAN    49.49  76.9 sS       18:41:46.8                                   ___                        __            24107247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XAN    49.49  76.9 pmax                                                  ___            23.0  0.90  __            24107248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XAN    49.49  76.9 pmax                                                  ___           110.0  4.50  __            24107249</a:t>
            </a:r>
          </a:p>
          <a:p>
            <a:r>
              <a:rPr lang="mr-IN" sz="1000" dirty="0" smtClean="0">
                <a:solidFill>
                  <a:srgbClr val="3366FF"/>
                </a:solidFill>
                <a:latin typeface="Monaco"/>
                <a:cs typeface="Monaco"/>
              </a:rPr>
              <a:t>HEH    </a:t>
            </a:r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54.86  51.0 P        18:35:10.7                                   ___                        __            24107211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HEH    54.86  51.0 sP       18:35:20.7                                   ___                        __            24107212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HEH    54.86  51.0 PcP      18:36:15.9                                   ___                        __            24107213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HEH    54.86  51.0 pmax                                                  ___             5.0  0.60  __            24107214</a:t>
            </a:r>
          </a:p>
          <a:p>
            <a:r>
              <a:rPr lang="mr-IN" sz="1000" dirty="0" smtClean="0">
                <a:solidFill>
                  <a:srgbClr val="3366FF"/>
                </a:solidFill>
                <a:latin typeface="Monaco"/>
                <a:cs typeface="Monaco"/>
              </a:rPr>
              <a:t>...</a:t>
            </a:r>
            <a:endParaRPr lang="mr-IN" sz="1000" dirty="0">
              <a:solidFill>
                <a:srgbClr val="3366FF"/>
              </a:solidFill>
              <a:latin typeface="Monaco"/>
              <a:cs typeface="Monaco"/>
            </a:endParaRP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CN2    56.48  58.7 P        18:35:22.5                                   ___                        _e            24107202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CN2    56.48  58.7 PP       18:37:29.2                                   ___                        _e            24107203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CN2    56.48  58.7 S        18:43:09.7                                   ___                        _e            24107204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CN2    56.48  58.7 LR                                                    ___           250.0 22.00  __            24107205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CN2    56.48  58.7 LR                                                    ___           160.0 22.00  __            24107206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CN2    56.48  58.7 LR                                                    ___           120.0 23.00  __            </a:t>
            </a:r>
            <a:r>
              <a:rPr lang="mr-IN" sz="1000" dirty="0" smtClean="0">
                <a:solidFill>
                  <a:srgbClr val="3366FF"/>
                </a:solidFill>
                <a:latin typeface="Monaco"/>
                <a:cs typeface="Monaco"/>
              </a:rPr>
              <a:t>24107207</a:t>
            </a:r>
            <a:endParaRPr lang="mr-IN" sz="1000" dirty="0">
              <a:solidFill>
                <a:srgbClr val="3366FF"/>
              </a:solidFill>
              <a:latin typeface="Monaco"/>
              <a:cs typeface="Monac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064" y="6657558"/>
            <a:ext cx="8712866" cy="44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Overly eager analysts are prone to pick predicted phases </a:t>
            </a:r>
          </a:p>
        </p:txBody>
      </p:sp>
    </p:spTree>
    <p:extLst>
      <p:ext uri="{BB962C8B-B14F-4D97-AF65-F5344CB8AC3E}">
        <p14:creationId xmlns:p14="http://schemas.microsoft.com/office/powerpoint/2010/main" val="272993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33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Exercises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287" y="791141"/>
            <a:ext cx="9924338" cy="467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1000" dirty="0" smtClean="0">
                <a:solidFill>
                  <a:srgbClr val="3366FF"/>
                </a:solidFill>
                <a:latin typeface="Monaco"/>
                <a:cs typeface="Monaco"/>
              </a:rPr>
              <a:t>Sta     </a:t>
            </a:r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Dist  EvAz Phase        Time      TRes  Azim AzRes   Slow   SRes Def   SNR       Amp   Per Qual Magnitude    ArrID</a:t>
            </a:r>
          </a:p>
          <a:p>
            <a:r>
              <a:rPr lang="mr-IN" sz="1000" dirty="0" smtClean="0">
                <a:solidFill>
                  <a:srgbClr val="3366FF"/>
                </a:solidFill>
                <a:latin typeface="Monaco"/>
                <a:cs typeface="Monaco"/>
              </a:rPr>
              <a:t>USRK   </a:t>
            </a:r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60.42  55.6 P        18:35:49.25        280.7         7.50        ___   6.2       0.9  0.52  __ mbtmp  4.0 87771021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USRK   60.42  55.6                                                       ___             0.9  0.52  __ mb     4.0 87771022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SEY    60.82  30.1 P        18:35:53.3                                   ___                        ce            85738159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KSRS   61.25  64.0 P        18:35:55.4         294.5         6.90        ___   6.6       1.5  0.63  __ mbtmp  4.1 87770979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KSRS   61.25  64.0 LR       19:02:45.797       280.0        36.40        ___            47.8 19.90  __ MS     3.6 87770980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KSRS   61.25  64.0                                                       ___             1.5  0.63  __ mb     4.1 87770981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MA2    62.08  33.8 LR       19:04:55.521       302.0        38.00        ___            55.7 18.83  __ MS     3.7 87770990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FRB    63.12 333.0 LR       19:04:34.207       190.0        37.00        ___            60.0 19.25  __ MS     3.7 87770949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JNU    65.64  66.6 LR       19:07:58.301       300.0        38.70        ___            59.8 19.29  __ MS     3.7 87770966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TSUM   65.72 209.4 LR       19:05:00.122       141.0        35.90        ___            84.2 18.10  __ MS     3.9 87771020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ASAJ   66.87  51.1 LR       19:09:42.812       185.5        39.50        ___            58.5 18.34  __ MS     3.8 87770964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MJAR   68.59  59.8 LR       19:08:25.802       314.5        37.40        ___            84.8 21.30  __ MS     3.9 87770992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LBTB   68.68 199.7 LR       19:10:05.233       173.5        38.80        ___           154.7 19.78  __ MS     4.2 87770989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PETK   69.12  36.8 LR       19:14:11.492       300.1        42.10        ___            42.8 18.08  __ MS     3.7 87771010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ILAR   73.70   5.6 LR       19:13:29.164       257.5        38.90        ___            23.8 18.01  __ MS     3.4 87770963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YKA    75.27 350.7 P        18:37:24.225        12.5         8.90        ___   3.6       0.3  0.51  __ mbtmp  3.6 87771029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YKA    75.27 350.7 LR       19:12:07.3         335.5        37.10        ___            38.7 19.02  __ MS     3.6 87771030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YKA    75.27 350.7                                                       ___             0.3  0.51  __ mb     3.6 87771031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DAV    77.70  91.4 LR       19:14:15.043        43.5        37.50        ___            63.9 20.40  __ MS     3.8 87770937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KDAK   79.99   9.9 LR       19:17:22.663        23.4        38.80        ___            42.6 18.05  __ MS     3.7 87770972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KAPI   81.37 104.5 LR       19:24:21.74        266.0        43.30        ___            90.1 18.23  __ MS     4.1 87770967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BBB    86.65 356.3 LR       19:22:21.61         21.5        39.30        ___            29.6 18.89  __ MS     3.6 87770924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GUMO   87.79  73.9 LR       19:21:09.51        357.5        37.90        ___            13.0 20.45  __ MS     3.2 87770957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PDAR   93.32 342.1 LR       19:22:45.597        31.0        36.70        ___            27.8 18.20  __ MS     3.6 87771009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YBH    96.60 351.4 LR       19:25:39.879       334.0        37.30        ___            46.9 18.13  __ MS     3.9 87771028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NVAR   99.24 347.4 LR       19:25:38.52         45.0        36.30        ___            25.1 19.66  __ MS     3.6 87771006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GARM   99.29 350.6          18:30:00.7          90.0                     ___           203.3  0.90  __            85737878</a:t>
            </a: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ANMO   99.87 337.2 LR       19:25:29.159       103.5        36.00        ___            38.5 18.24  __ MS     3.8 87770917</a:t>
            </a:r>
          </a:p>
          <a:p>
            <a:endParaRPr lang="mr-IN" sz="1000" dirty="0">
              <a:solidFill>
                <a:srgbClr val="3366FF"/>
              </a:solidFill>
              <a:latin typeface="Monaco"/>
              <a:cs typeface="Monaco"/>
            </a:endParaRPr>
          </a:p>
          <a:p>
            <a:endParaRPr lang="mr-IN" sz="1000" dirty="0">
              <a:solidFill>
                <a:srgbClr val="3366FF"/>
              </a:solidFill>
              <a:latin typeface="Monaco"/>
              <a:cs typeface="Monaco"/>
            </a:endParaRPr>
          </a:p>
          <a:p>
            <a:r>
              <a:rPr lang="mr-IN" sz="1000" dirty="0">
                <a:solidFill>
                  <a:srgbClr val="3366FF"/>
                </a:solidFill>
                <a:latin typeface="Monaco"/>
                <a:cs typeface="Monaco"/>
              </a:rPr>
              <a:t>STOP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4722" y="5929526"/>
            <a:ext cx="8712866" cy="44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LR without body wave detections </a:t>
            </a:r>
          </a:p>
        </p:txBody>
      </p:sp>
    </p:spTree>
    <p:extLst>
      <p:ext uri="{BB962C8B-B14F-4D97-AF65-F5344CB8AC3E}">
        <p14:creationId xmlns:p14="http://schemas.microsoft.com/office/powerpoint/2010/main" val="53620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34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Exercises: location, location, location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287" y="858865"/>
            <a:ext cx="9924338" cy="6729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latin typeface="Calibri"/>
                <a:cs typeface="Calibri"/>
              </a:rPr>
              <a:t>Locate event </a:t>
            </a:r>
            <a:r>
              <a:rPr lang="en-US" sz="2800" dirty="0" smtClean="0">
                <a:latin typeface="Calibri"/>
                <a:cs typeface="Calibri"/>
              </a:rPr>
              <a:t>2017/07/07, Eastern </a:t>
            </a:r>
            <a:r>
              <a:rPr lang="en-US" sz="2800" dirty="0">
                <a:latin typeface="Calibri"/>
                <a:cs typeface="Calibri"/>
              </a:rPr>
              <a:t>C</a:t>
            </a:r>
            <a:r>
              <a:rPr lang="en-US" sz="2800" dirty="0" smtClean="0">
                <a:latin typeface="Calibri"/>
                <a:cs typeface="Calibri"/>
              </a:rPr>
              <a:t>aucasus  with ak135 predictions (one line!)</a:t>
            </a:r>
            <a:endParaRPr lang="en-US" sz="2800" dirty="0">
              <a:latin typeface="Calibri"/>
              <a:cs typeface="Calibri"/>
            </a:endParaRPr>
          </a:p>
          <a:p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echo "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isf_infile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=</a:t>
            </a:r>
            <a:r>
              <a:rPr lang="is-IS" sz="2000" dirty="0">
                <a:solidFill>
                  <a:srgbClr val="FF0000"/>
                </a:solidFill>
                <a:latin typeface="Monaco"/>
                <a:cs typeface="Monaco"/>
              </a:rPr>
              <a:t>20170607182541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.</a:t>
            </a:r>
            <a:r>
              <a:rPr lang="en-US" sz="2000" dirty="0" err="1" smtClean="0">
                <a:solidFill>
                  <a:srgbClr val="FF0000"/>
                </a:solidFill>
                <a:latin typeface="Monaco"/>
                <a:cs typeface="Monaco"/>
              </a:rPr>
              <a:t>isf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Monaco"/>
                <a:cs typeface="Monaco"/>
              </a:rPr>
              <a:t>do_gridsearch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=0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use_RSTT_PnSn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=0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use_RSTT_PgLg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=0" |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iloc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Monaco"/>
                <a:cs typeface="Monaco"/>
              </a:rPr>
              <a:t>isf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&gt; </a:t>
            </a:r>
            <a:r>
              <a:rPr lang="is-IS" sz="2000" dirty="0" smtClean="0">
                <a:solidFill>
                  <a:srgbClr val="FF0000"/>
                </a:solidFill>
                <a:latin typeface="Monaco"/>
                <a:cs typeface="Monaco"/>
              </a:rPr>
              <a:t>20170607182541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.log</a:t>
            </a:r>
            <a:endParaRPr lang="en-US" sz="2000" dirty="0">
              <a:solidFill>
                <a:srgbClr val="FF0000"/>
              </a:solidFill>
              <a:latin typeface="Monaco"/>
              <a:cs typeface="Monaco"/>
            </a:endParaRPr>
          </a:p>
          <a:p>
            <a:endParaRPr lang="en-US" sz="2000" dirty="0" smtClean="0">
              <a:solidFill>
                <a:srgbClr val="FF0000"/>
              </a:solidFill>
              <a:latin typeface="Monaco"/>
              <a:cs typeface="Monaco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Monaco"/>
                <a:cs typeface="Monaco"/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  <a:latin typeface="Monaco"/>
                <a:cs typeface="Monaco"/>
              </a:rPr>
              <a:t>at </a:t>
            </a:r>
            <a:r>
              <a:rPr lang="is-IS" sz="2000" dirty="0">
                <a:solidFill>
                  <a:srgbClr val="FF0000"/>
                </a:solidFill>
                <a:latin typeface="Monaco"/>
                <a:cs typeface="Monaco"/>
              </a:rPr>
              <a:t>20170607182541</a:t>
            </a:r>
            <a:r>
              <a:rPr lang="is-IS" sz="2000" dirty="0" smtClean="0">
                <a:solidFill>
                  <a:srgbClr val="FF0000"/>
                </a:solidFill>
                <a:latin typeface="Monaco"/>
                <a:cs typeface="Monaco"/>
              </a:rPr>
              <a:t>.log</a:t>
            </a:r>
            <a:endParaRPr lang="en-US" sz="2000" b="1" dirty="0">
              <a:solidFill>
                <a:srgbClr val="FF0000"/>
              </a:solidFill>
              <a:latin typeface="Monaco"/>
              <a:cs typeface="Monaco"/>
            </a:endParaRPr>
          </a:p>
          <a:p>
            <a:endParaRPr lang="mr-IN" sz="1400" dirty="0" smtClean="0">
              <a:solidFill>
                <a:srgbClr val="008000"/>
              </a:solidFill>
              <a:latin typeface="Monaco"/>
              <a:cs typeface="Monaco"/>
            </a:endParaRP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Initial hypocentre: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OT = 2017-06-07 18:25:41.000 Lat =  41.406 Lon =   45.800 Depth = </a:t>
            </a:r>
            <a:r>
              <a:rPr lang="mr-IN" sz="1400" dirty="0" smtClean="0">
                <a:solidFill>
                  <a:srgbClr val="3366FF"/>
                </a:solidFill>
                <a:latin typeface="Monaco"/>
                <a:cs typeface="Monaco"/>
              </a:rPr>
              <a:t>10.0</a:t>
            </a:r>
          </a:p>
          <a:p>
            <a:r>
              <a:rPr lang="mr-IN" sz="1400" dirty="0" smtClean="0">
                <a:solidFill>
                  <a:srgbClr val="3366FF"/>
                </a:solidFill>
                <a:latin typeface="Monaco"/>
                <a:cs typeface="Monaco"/>
              </a:rPr>
              <a:t>...</a:t>
            </a:r>
            <a:endParaRPr lang="mr-IN" sz="1400" dirty="0">
              <a:solidFill>
                <a:srgbClr val="3366FF"/>
              </a:solidFill>
              <a:latin typeface="Monaco"/>
              <a:cs typeface="Monaco"/>
            </a:endParaRP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</a:t>
            </a:r>
            <a:r>
              <a:rPr lang="mr-IN" sz="800" dirty="0" smtClean="0">
                <a:solidFill>
                  <a:srgbClr val="3366FF"/>
                </a:solidFill>
                <a:latin typeface="Monaco"/>
                <a:cs typeface="Monaco"/>
              </a:rPr>
              <a:t>   RDID      </a:t>
            </a:r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ARRID      STA                PCH REPORTED IASPEI   I TIME                     DELTA   ESAZ DELTIM TF RESIDUAL MTYPE        AMP  PER ACH M MODEL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         87629787   FDSN.IR.DDFL.--    ??? Pg       Pg       1 2017-06-07 18:25:51.300   0.24  82.48  0.800 00    4.939                             ak135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         87629788   FDSN.IR.DDFL.--    ??? S        Sg       0 2017-06-07 18:25:58.760   0.24  82.48  1.500 00    8.758                             ak135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2         87629793   FDSN.IR.LGD.--     ??? Pn       Pb       1 2017-06-07 18:25:53.310   0.54  38.22  0.800 10    1.184                             ak135</a:t>
            </a:r>
            <a:endParaRPr lang="en-US" sz="800" dirty="0" smtClean="0">
              <a:solidFill>
                <a:srgbClr val="3366FF"/>
              </a:solidFill>
              <a:latin typeface="Monaco"/>
              <a:cs typeface="Monaco"/>
            </a:endParaRP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..</a:t>
            </a:r>
            <a:r>
              <a:rPr lang="mr-IN" sz="1400" dirty="0" smtClean="0">
                <a:solidFill>
                  <a:srgbClr val="3366FF"/>
                </a:solidFill>
                <a:latin typeface="Monaco"/>
                <a:cs typeface="Monaco"/>
              </a:rPr>
              <a:t>.</a:t>
            </a:r>
            <a:endParaRPr lang="en-US" sz="1400" dirty="0" smtClean="0">
              <a:solidFill>
                <a:srgbClr val="3366FF"/>
              </a:solidFill>
              <a:latin typeface="Monaco"/>
              <a:cs typeface="Monaco"/>
            </a:endParaRPr>
          </a:p>
          <a:p>
            <a:r>
              <a:rPr lang="en-US" sz="1400" dirty="0" smtClean="0">
                <a:solidFill>
                  <a:srgbClr val="3366FF"/>
                </a:solidFill>
                <a:latin typeface="Monaco"/>
                <a:cs typeface="Monaco"/>
              </a:rPr>
              <a:t>final 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: Eastern Caucasus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OT = 2017-06-07 18:25:40.993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Lat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= 41.415 Lon = 45.799 Depth = 14.9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etype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uk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nreading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=229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nass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=542 </a:t>
            </a:r>
            <a:r>
              <a:rPr lang="en-US" sz="1400" dirty="0" err="1">
                <a:solidFill>
                  <a:srgbClr val="FF0000"/>
                </a:solidFill>
                <a:latin typeface="Monaco"/>
                <a:cs typeface="Monaco"/>
              </a:rPr>
              <a:t>ndef</a:t>
            </a:r>
            <a:r>
              <a:rPr lang="en-US" sz="1400" dirty="0">
                <a:solidFill>
                  <a:srgbClr val="FF0000"/>
                </a:solidFill>
                <a:latin typeface="Monaco"/>
                <a:cs typeface="Monaco"/>
              </a:rPr>
              <a:t>=347 </a:t>
            </a:r>
            <a:r>
              <a:rPr lang="en-US" sz="1400" dirty="0" err="1">
                <a:solidFill>
                  <a:srgbClr val="FF0000"/>
                </a:solidFill>
                <a:latin typeface="Monaco"/>
                <a:cs typeface="Monaco"/>
              </a:rPr>
              <a:t>ndefsta</a:t>
            </a:r>
            <a:r>
              <a:rPr lang="en-US" sz="1400" dirty="0">
                <a:solidFill>
                  <a:srgbClr val="FF0000"/>
                </a:solidFill>
                <a:latin typeface="Monaco"/>
                <a:cs typeface="Monaco"/>
              </a:rPr>
              <a:t>=187 </a:t>
            </a:r>
            <a:r>
              <a:rPr lang="en-US" sz="1400" dirty="0" err="1">
                <a:solidFill>
                  <a:srgbClr val="FF0000"/>
                </a:solidFill>
                <a:latin typeface="Monaco"/>
                <a:cs typeface="Monaco"/>
              </a:rPr>
              <a:t>nrank</a:t>
            </a:r>
            <a:r>
              <a:rPr lang="en-US" sz="1400" dirty="0">
                <a:solidFill>
                  <a:srgbClr val="FF0000"/>
                </a:solidFill>
                <a:latin typeface="Monaco"/>
                <a:cs typeface="Monaco"/>
              </a:rPr>
              <a:t>=207 </a:t>
            </a:r>
            <a:r>
              <a:rPr lang="en-US" sz="1400" dirty="0" err="1">
                <a:solidFill>
                  <a:srgbClr val="FF0000"/>
                </a:solidFill>
                <a:latin typeface="Monaco"/>
                <a:cs typeface="Monaco"/>
              </a:rPr>
              <a:t>sdobs</a:t>
            </a:r>
            <a:r>
              <a:rPr lang="en-US" sz="1400" dirty="0">
                <a:solidFill>
                  <a:srgbClr val="FF0000"/>
                </a:solidFill>
                <a:latin typeface="Monaco"/>
                <a:cs typeface="Monaco"/>
              </a:rPr>
              <a:t>=2.238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sgap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 44.1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smajax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=2.9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sminax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=2.7 strike=113.0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stime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=0.331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sdepth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=2.0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depdp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=15.00 +/- 3.84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ndp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=14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free-depth solution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local network: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=8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ndef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=14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sgap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=215.7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dU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=0.421 ndefsta_10km=0 GT5cand=0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mb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=4.68 +/- 0.24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=49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MS=3.74 +/- 0.14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=44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ML=4.93 +/- 0.29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=7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mB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=5.44 +/- 0.52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=45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Finished event 610666945 (0.21)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EVENT 0.214577  542</a:t>
            </a:r>
            <a:endParaRPr lang="en-US" sz="1400" dirty="0" smtClean="0">
              <a:solidFill>
                <a:srgbClr val="3366FF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123571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35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Exercises: location, location, location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287" y="791141"/>
            <a:ext cx="9924338" cy="6854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latin typeface="Calibri"/>
                <a:cs typeface="Calibri"/>
              </a:rPr>
              <a:t>Locate event 2017/07/07, Eastern Caucasus  with </a:t>
            </a:r>
            <a:r>
              <a:rPr lang="en-US" sz="2800" dirty="0" smtClean="0">
                <a:latin typeface="Calibri"/>
                <a:cs typeface="Calibri"/>
              </a:rPr>
              <a:t>ak135 predictions and grid search (one line!)</a:t>
            </a:r>
            <a:endParaRPr lang="en-US" sz="2800" dirty="0">
              <a:latin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echo "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isf_infile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</a:t>
            </a:r>
            <a:r>
              <a:rPr lang="is-IS" sz="2000" dirty="0">
                <a:solidFill>
                  <a:srgbClr val="FF0000"/>
                </a:solidFill>
                <a:latin typeface="Monaco"/>
                <a:cs typeface="Monaco"/>
              </a:rPr>
              <a:t>20170607182541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.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isf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do_gridsearch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=1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use_RSTT_PnSn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=0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use_RSTT_PgLg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=0" |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iloc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isf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endParaRPr lang="en-US" sz="2000" dirty="0" smtClean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spcAft>
                <a:spcPts val="600"/>
              </a:spcAft>
            </a:pPr>
            <a:endParaRPr lang="mr-IN" sz="1600" dirty="0" smtClean="0">
              <a:solidFill>
                <a:srgbClr val="3366FF"/>
              </a:solidFill>
              <a:latin typeface="Monaco"/>
              <a:cs typeface="Monaco"/>
            </a:endParaRPr>
          </a:p>
          <a:p>
            <a:r>
              <a:rPr lang="mr-IN" sz="1400" dirty="0" smtClean="0">
                <a:solidFill>
                  <a:srgbClr val="3366FF"/>
                </a:solidFill>
                <a:latin typeface="Monaco"/>
                <a:cs typeface="Monaco"/>
              </a:rPr>
              <a:t>Initial </a:t>
            </a:r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hypocentre: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OT = 2017-06-07 18:25:41.000 Lat =  41.406 Lon =   45.800 Depth = 10.0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Neighbourhood algorithm (0.0089)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Best fitting hypocentre from grid search: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OT = 2017-06-07 18:25:42.228 Lat =  41.593 Lon =   45.827 Depth = 10.0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Distance from initial guess = 21.0 </a:t>
            </a:r>
            <a:r>
              <a:rPr lang="mr-IN" sz="1400" dirty="0" smtClean="0">
                <a:solidFill>
                  <a:srgbClr val="3366FF"/>
                </a:solidFill>
                <a:latin typeface="Monaco"/>
                <a:cs typeface="Monaco"/>
              </a:rPr>
              <a:t>km</a:t>
            </a:r>
          </a:p>
          <a:p>
            <a:r>
              <a:rPr lang="mr-IN" sz="1400" dirty="0" smtClean="0">
                <a:solidFill>
                  <a:srgbClr val="3366FF"/>
                </a:solidFill>
                <a:latin typeface="Monaco"/>
                <a:cs typeface="Monaco"/>
              </a:rPr>
              <a:t>…</a:t>
            </a:r>
          </a:p>
          <a:p>
            <a:r>
              <a:rPr lang="mr-IN" sz="800" dirty="0" smtClean="0">
                <a:solidFill>
                  <a:srgbClr val="3366FF"/>
                </a:solidFill>
                <a:latin typeface="Monaco"/>
                <a:cs typeface="Monaco"/>
              </a:rPr>
              <a:t>    RDID      ARRID      STA                PCH REPORTED IASPEI   I TIME                     DELTA   ESAZ DELTIM TF RESIDUAL MTYPE        AMP  PER ACH M MODEL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</a:t>
            </a:r>
            <a:r>
              <a:rPr lang="mr-IN" sz="800" dirty="0" smtClean="0">
                <a:solidFill>
                  <a:srgbClr val="3366FF"/>
                </a:solidFill>
                <a:latin typeface="Monaco"/>
                <a:cs typeface="Monaco"/>
              </a:rPr>
              <a:t>   1         </a:t>
            </a:r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87629787   FDSN.IR.DDFL.--    ??? Pg                1 2017-06-07 18:25:51.300   0.23  98.68  0.800 00                                      ak135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         87629788   FDSN.IR.DDFL.--    ??? S        Sb       0 2017-06-07 18:25:58.760   0.23  98.68  1.500 00    7.491                             ak135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2         87629793   FDSN.IR.LGD.--     ??? Pn       Pn       1 2017-06-07 18:25:53.310   0.48  41.71  0.800 10   -0.449                             </a:t>
            </a:r>
            <a:r>
              <a:rPr lang="mr-IN" sz="800" dirty="0" smtClean="0">
                <a:solidFill>
                  <a:srgbClr val="3366FF"/>
                </a:solidFill>
                <a:latin typeface="Monaco"/>
                <a:cs typeface="Monaco"/>
              </a:rPr>
              <a:t>ak135</a:t>
            </a:r>
          </a:p>
          <a:p>
            <a:r>
              <a:rPr lang="mr-IN" sz="1400" dirty="0" smtClean="0">
                <a:solidFill>
                  <a:srgbClr val="3366FF"/>
                </a:solidFill>
                <a:latin typeface="Monaco"/>
                <a:cs typeface="Monaco"/>
              </a:rPr>
              <a:t>...</a:t>
            </a:r>
          </a:p>
          <a:p>
            <a:r>
              <a:rPr lang="en-US" sz="1400" dirty="0" smtClean="0">
                <a:solidFill>
                  <a:srgbClr val="3366FF"/>
                </a:solidFill>
                <a:latin typeface="Monaco"/>
                <a:cs typeface="Monaco"/>
              </a:rPr>
              <a:t>final 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: Eastern Caucasus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OT = 2017-06-07 18:25:41.602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Lat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= 41.481 Lon = 45.819 Depth = 16.3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etype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uk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nreading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=229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nass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=542 </a:t>
            </a:r>
            <a:r>
              <a:rPr lang="en-US" sz="1400" dirty="0" err="1">
                <a:solidFill>
                  <a:srgbClr val="FF0000"/>
                </a:solidFill>
                <a:latin typeface="Monaco"/>
                <a:cs typeface="Monaco"/>
              </a:rPr>
              <a:t>ndef</a:t>
            </a:r>
            <a:r>
              <a:rPr lang="en-US" sz="1400" dirty="0">
                <a:solidFill>
                  <a:srgbClr val="FF0000"/>
                </a:solidFill>
                <a:latin typeface="Monaco"/>
                <a:cs typeface="Monaco"/>
              </a:rPr>
              <a:t>=361 </a:t>
            </a:r>
            <a:r>
              <a:rPr lang="en-US" sz="1400" dirty="0" err="1">
                <a:solidFill>
                  <a:srgbClr val="FF0000"/>
                </a:solidFill>
                <a:latin typeface="Monaco"/>
                <a:cs typeface="Monaco"/>
              </a:rPr>
              <a:t>ndefsta</a:t>
            </a:r>
            <a:r>
              <a:rPr lang="en-US" sz="1400" dirty="0">
                <a:solidFill>
                  <a:srgbClr val="FF0000"/>
                </a:solidFill>
                <a:latin typeface="Monaco"/>
                <a:cs typeface="Monaco"/>
              </a:rPr>
              <a:t>=190 </a:t>
            </a:r>
            <a:r>
              <a:rPr lang="en-US" sz="1400" dirty="0" err="1">
                <a:solidFill>
                  <a:srgbClr val="FF0000"/>
                </a:solidFill>
                <a:latin typeface="Monaco"/>
                <a:cs typeface="Monaco"/>
              </a:rPr>
              <a:t>nrank</a:t>
            </a:r>
            <a:r>
              <a:rPr lang="en-US" sz="1400" dirty="0">
                <a:solidFill>
                  <a:srgbClr val="FF0000"/>
                </a:solidFill>
                <a:latin typeface="Monaco"/>
                <a:cs typeface="Monaco"/>
              </a:rPr>
              <a:t>=265 </a:t>
            </a:r>
            <a:r>
              <a:rPr lang="en-US" sz="1400" dirty="0" err="1">
                <a:solidFill>
                  <a:srgbClr val="FF0000"/>
                </a:solidFill>
                <a:latin typeface="Monaco"/>
                <a:cs typeface="Monaco"/>
              </a:rPr>
              <a:t>sdobs</a:t>
            </a:r>
            <a:r>
              <a:rPr lang="en-US" sz="1400" dirty="0">
                <a:solidFill>
                  <a:srgbClr val="FF0000"/>
                </a:solidFill>
                <a:latin typeface="Monaco"/>
                <a:cs typeface="Monaco"/>
              </a:rPr>
              <a:t>=2.217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sgap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 42.7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smajax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=3.4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sminax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=2.9 strike=176.5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stime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=0.340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sdepth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=1.9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depdp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=16.00 +/- 3.84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ndp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=14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free-depth solution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local network: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=8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ndef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=14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sgap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=210.1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dU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=0.406 ndefsta_10km=0 GT5cand=0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mb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=4.68 +/- 0.24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=49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MS=3.74 +/- 0.14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=44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ML=4.94 +/- 0.29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=7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mB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=5.43 +/- 0.52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=44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Finished event 610666945 (9.73)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EVENT 9.728229  </a:t>
            </a:r>
            <a:r>
              <a:rPr lang="en-US" sz="1400" dirty="0" smtClean="0">
                <a:solidFill>
                  <a:srgbClr val="3366FF"/>
                </a:solidFill>
                <a:latin typeface="Monaco"/>
                <a:cs typeface="Monaco"/>
              </a:rPr>
              <a:t>542</a:t>
            </a:r>
            <a:endParaRPr lang="en-US" sz="1400" dirty="0">
              <a:solidFill>
                <a:srgbClr val="3366FF"/>
              </a:solidFill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30946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36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Exercises: location, location, location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287" y="858865"/>
            <a:ext cx="9924338" cy="6158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latin typeface="Calibri"/>
                <a:cs typeface="Calibri"/>
              </a:rPr>
              <a:t>Locate event 2017/07/07, Eastern Caucasus </a:t>
            </a:r>
            <a:r>
              <a:rPr lang="en-US" sz="2800" dirty="0" smtClean="0">
                <a:latin typeface="Calibri"/>
                <a:cs typeface="Calibri"/>
              </a:rPr>
              <a:t>with ak135 predictions, no grid search and with initial depth 15km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echo 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"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isf_infile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</a:t>
            </a:r>
            <a:r>
              <a:rPr lang="is-IS" sz="2000" dirty="0">
                <a:solidFill>
                  <a:srgbClr val="FF0000"/>
                </a:solidFill>
                <a:latin typeface="Monaco"/>
                <a:cs typeface="Monaco"/>
              </a:rPr>
              <a:t>20170607182541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.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isf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do_gridsearch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=0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use_RSTT_PnSn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=0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use_RSTT_PgLg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0 depth=15" 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|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iloc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Monaco"/>
                <a:cs typeface="Monaco"/>
              </a:rPr>
              <a:t>isf</a:t>
            </a:r>
            <a:endParaRPr lang="en-US" sz="2000" dirty="0" smtClean="0">
              <a:solidFill>
                <a:srgbClr val="FF0000"/>
              </a:solidFill>
              <a:latin typeface="Monaco"/>
              <a:cs typeface="Monaco"/>
            </a:endParaRPr>
          </a:p>
          <a:p>
            <a:endParaRPr lang="en-US" sz="1400" dirty="0" smtClean="0">
              <a:solidFill>
                <a:srgbClr val="3366FF"/>
              </a:solidFill>
              <a:latin typeface="Monaco"/>
              <a:cs typeface="Monaco"/>
            </a:endParaRPr>
          </a:p>
          <a:p>
            <a:r>
              <a:rPr lang="en-US" sz="1400" dirty="0" smtClean="0">
                <a:solidFill>
                  <a:srgbClr val="3366FF"/>
                </a:solidFill>
                <a:latin typeface="Monaco"/>
                <a:cs typeface="Monaco"/>
              </a:rPr>
              <a:t>Initial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hypocentre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: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OT = 2017-06-07 18:25:41.000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Lat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=  41.406 Lon =   45.800 Depth = </a:t>
            </a:r>
            <a:r>
              <a:rPr lang="en-US" sz="1400" dirty="0" smtClean="0">
                <a:solidFill>
                  <a:srgbClr val="3366FF"/>
                </a:solidFill>
                <a:latin typeface="Monaco"/>
                <a:cs typeface="Monaco"/>
              </a:rPr>
              <a:t>15.0</a:t>
            </a:r>
          </a:p>
          <a:p>
            <a:r>
              <a:rPr lang="mr-IN" sz="1400" dirty="0" smtClean="0">
                <a:solidFill>
                  <a:srgbClr val="3366FF"/>
                </a:solidFill>
                <a:latin typeface="Monaco"/>
                <a:cs typeface="Monaco"/>
              </a:rPr>
              <a:t>…</a:t>
            </a:r>
            <a:endParaRPr lang="en-US" sz="1400" dirty="0" smtClean="0">
              <a:solidFill>
                <a:srgbClr val="3366FF"/>
              </a:solidFill>
              <a:latin typeface="Monaco"/>
              <a:cs typeface="Monaco"/>
            </a:endParaRP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RDID      ARRID      STA                PCH REPORTED IASPEI   I TIME                     DELTA   ESAZ DELTIM TF RESIDUAL MTYPE        AMP  PER ACH M MODEL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         87629787   FDSN.IR.DDFL.--    ??? Pg       Pb       1 2017-06-07 18:25:51.300   0.25  84.01  0.800 10    3.781                             ak135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         87629788   FDSN.IR.DDFL.--    ??? S        Sb       0 2017-06-07 18:25:58.760   0.25  84.01  1.500 10    7.176                             ak135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2         87629793   FDSN.IR.LGD.--     ??? Pn       Pn       1 2017-06-07 18:25:53.310   0.53  39.14  0.800 10   -1.000                             ak135</a:t>
            </a:r>
          </a:p>
          <a:p>
            <a:r>
              <a:rPr lang="mr-IN" sz="1400" dirty="0" smtClean="0">
                <a:solidFill>
                  <a:srgbClr val="3366FF"/>
                </a:solidFill>
                <a:latin typeface="Monaco"/>
                <a:cs typeface="Monaco"/>
              </a:rPr>
              <a:t>...</a:t>
            </a:r>
          </a:p>
          <a:p>
            <a:r>
              <a:rPr lang="mr-IN" sz="1400" dirty="0" smtClean="0">
                <a:solidFill>
                  <a:srgbClr val="3366FF"/>
                </a:solidFill>
                <a:latin typeface="Monaco"/>
                <a:cs typeface="Monaco"/>
              </a:rPr>
              <a:t>final </a:t>
            </a:r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: Eastern Caucasus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OT = 2017-06-07 18:25:41.461 Lat = 41.420 Lon = 45.790 Depth = 17.3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etype=uk nreading=229 nass=542 </a:t>
            </a:r>
            <a:r>
              <a:rPr lang="mr-IN" sz="1400" dirty="0">
                <a:solidFill>
                  <a:srgbClr val="FF0000"/>
                </a:solidFill>
                <a:latin typeface="Monaco"/>
                <a:cs typeface="Monaco"/>
              </a:rPr>
              <a:t>ndef=353 ndefsta=182 nrank=214 sdobs=2.428 </a:t>
            </a:r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sgap= 43.9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smajax=2.8 sminax=2.7 strike=16.7 stime=0.330 sdepth=1.9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depdp=18.00 +/- 3.84 ndp=16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free-depth solution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local network:  nsta=9 ndef=16 sgap=195.5 dU=0.331 ndefsta_10km=0 GT5cand=0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mb=4.67 +/- 0.23 nsta=49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MS=3.74 +/- 0.14 nsta=44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ML=4.92 +/- 0.29 nsta=7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mB=5.39 +/- 0.56 nsta=43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Finished event 610666945 (0.20)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EVENT 0.195679  542</a:t>
            </a:r>
            <a:endParaRPr lang="en-US" sz="1400" dirty="0">
              <a:solidFill>
                <a:srgbClr val="3366FF"/>
              </a:solidFill>
              <a:latin typeface="Monaco"/>
              <a:cs typeface="Monaco"/>
            </a:endParaRPr>
          </a:p>
          <a:p>
            <a:endParaRPr lang="en-US" sz="2000" dirty="0">
              <a:solidFill>
                <a:srgbClr val="FF0000"/>
              </a:solidFill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100008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37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Exercises: location, location, location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287" y="858865"/>
            <a:ext cx="9924338" cy="678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latin typeface="Calibri"/>
                <a:cs typeface="Calibri"/>
              </a:rPr>
              <a:t>Locate event 2017/07/07, Eastern Caucasus </a:t>
            </a:r>
            <a:r>
              <a:rPr lang="en-US" sz="2800" dirty="0" smtClean="0">
                <a:latin typeface="Calibri"/>
                <a:cs typeface="Calibri"/>
              </a:rPr>
              <a:t>with ak135 predictions, no grid search and with initial </a:t>
            </a:r>
            <a:r>
              <a:rPr lang="en-US" sz="2800" dirty="0" err="1" smtClean="0">
                <a:latin typeface="Calibri"/>
                <a:cs typeface="Calibri"/>
              </a:rPr>
              <a:t>hypocentre</a:t>
            </a:r>
            <a:r>
              <a:rPr lang="en-US" sz="2800" dirty="0" smtClean="0">
                <a:latin typeface="Calibri"/>
                <a:cs typeface="Calibri"/>
              </a:rPr>
              <a:t> TIF </a:t>
            </a:r>
            <a:endParaRPr lang="en-US" sz="2800" dirty="0">
              <a:latin typeface="Calibri"/>
              <a:cs typeface="Calibri"/>
            </a:endParaRPr>
          </a:p>
          <a:p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echo "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isf_infile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</a:t>
            </a:r>
            <a:r>
              <a:rPr lang="is-IS" sz="2000" dirty="0">
                <a:solidFill>
                  <a:srgbClr val="FF0000"/>
                </a:solidFill>
                <a:latin typeface="Monaco"/>
                <a:cs typeface="Monaco"/>
              </a:rPr>
              <a:t>20170607182541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.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isf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do_gridsearch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=0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use_RSTT_PnSn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=0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use_RSTT_PgLg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0 time=TIF </a:t>
            </a:r>
            <a:r>
              <a:rPr lang="en-US" sz="2000" dirty="0" err="1" smtClean="0">
                <a:solidFill>
                  <a:srgbClr val="FF0000"/>
                </a:solidFill>
                <a:latin typeface="Monaco"/>
                <a:cs typeface="Monaco"/>
              </a:rPr>
              <a:t>lat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=TIF depth=TIF" 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|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iloc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Monaco"/>
                <a:cs typeface="Monaco"/>
              </a:rPr>
              <a:t>isf</a:t>
            </a:r>
            <a:endParaRPr lang="en-US" sz="2000" dirty="0" smtClean="0">
              <a:solidFill>
                <a:srgbClr val="FF0000"/>
              </a:solidFill>
              <a:latin typeface="Monaco"/>
              <a:cs typeface="Monaco"/>
            </a:endParaRPr>
          </a:p>
          <a:p>
            <a:endParaRPr lang="en-US" sz="1400" dirty="0" smtClean="0">
              <a:solidFill>
                <a:srgbClr val="3366FF"/>
              </a:solidFill>
              <a:latin typeface="Monaco"/>
              <a:cs typeface="Monaco"/>
            </a:endParaRP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Initial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hypocentre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: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OT = 2017-06-07 18:25:41.800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Lat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=  41.406 Lon =   45.796 Depth = 29.4</a:t>
            </a:r>
          </a:p>
          <a:p>
            <a:r>
              <a:rPr lang="en-US" sz="1400" dirty="0" smtClean="0">
                <a:solidFill>
                  <a:srgbClr val="3366FF"/>
                </a:solidFill>
                <a:latin typeface="Monaco"/>
                <a:cs typeface="Monaco"/>
              </a:rPr>
              <a:t>Event 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location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maximum number of iterations is reached!</a:t>
            </a:r>
          </a:p>
          <a:p>
            <a:r>
              <a:rPr lang="en-US" sz="1400" dirty="0" smtClean="0">
                <a:solidFill>
                  <a:srgbClr val="3366FF"/>
                </a:solidFill>
                <a:latin typeface="Monaco"/>
                <a:cs typeface="Monaco"/>
              </a:rPr>
              <a:t>Fix 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depth by default depth grid: 12.00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Initial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hypocentre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: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OT = 2017-06-07 18:25:40.060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Lat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=  41.406 Lon =   45.796 Depth = 12.0</a:t>
            </a:r>
          </a:p>
          <a:p>
            <a:r>
              <a:rPr lang="en-US" sz="800" dirty="0">
                <a:solidFill>
                  <a:srgbClr val="3366FF"/>
                </a:solidFill>
                <a:latin typeface="Monaco"/>
                <a:cs typeface="Monaco"/>
              </a:rPr>
              <a:t>...</a:t>
            </a:r>
          </a:p>
          <a:p>
            <a:r>
              <a:rPr lang="en-US" sz="800" dirty="0">
                <a:solidFill>
                  <a:srgbClr val="3366FF"/>
                </a:solidFill>
                <a:latin typeface="Monaco"/>
                <a:cs typeface="Monaco"/>
              </a:rPr>
              <a:t>    RDID      ARRID      STA                PCH REPORTED IASPEI   I TIME                     DELTA   ESAZ DELTIM TF RESIDUAL MTYPE        AMP  PER ACH M MODEL</a:t>
            </a:r>
          </a:p>
          <a:p>
            <a:r>
              <a:rPr lang="en-US" sz="800" dirty="0">
                <a:solidFill>
                  <a:srgbClr val="3366FF"/>
                </a:solidFill>
                <a:latin typeface="Monaco"/>
                <a:cs typeface="Monaco"/>
              </a:rPr>
              <a:t>    1         87629787   FDSN.IR.DDFL.--    ??? </a:t>
            </a:r>
            <a:r>
              <a:rPr lang="en-US" sz="800" dirty="0" err="1">
                <a:solidFill>
                  <a:srgbClr val="3366FF"/>
                </a:solidFill>
                <a:latin typeface="Monaco"/>
                <a:cs typeface="Monaco"/>
              </a:rPr>
              <a:t>Pg</a:t>
            </a:r>
            <a:r>
              <a:rPr lang="en-US" sz="800" dirty="0">
                <a:solidFill>
                  <a:srgbClr val="3366FF"/>
                </a:solidFill>
                <a:latin typeface="Monaco"/>
                <a:cs typeface="Monaco"/>
              </a:rPr>
              <a:t>       </a:t>
            </a:r>
            <a:r>
              <a:rPr lang="en-US" sz="800" dirty="0" err="1">
                <a:solidFill>
                  <a:srgbClr val="3366FF"/>
                </a:solidFill>
                <a:latin typeface="Monaco"/>
                <a:cs typeface="Monaco"/>
              </a:rPr>
              <a:t>Pb</a:t>
            </a:r>
            <a:r>
              <a:rPr lang="en-US" sz="800" dirty="0">
                <a:solidFill>
                  <a:srgbClr val="3366FF"/>
                </a:solidFill>
                <a:latin typeface="Monaco"/>
                <a:cs typeface="Monaco"/>
              </a:rPr>
              <a:t>       1 2017-06-07 18:25:51.300   0.26  85.77  0.800 10    4.132                             ak135</a:t>
            </a:r>
          </a:p>
          <a:p>
            <a:r>
              <a:rPr lang="en-US" sz="800" dirty="0">
                <a:solidFill>
                  <a:srgbClr val="3366FF"/>
                </a:solidFill>
                <a:latin typeface="Monaco"/>
                <a:cs typeface="Monaco"/>
              </a:rPr>
              <a:t>    1         87629788   FDSN.IR.DDFL.--    ??? S        </a:t>
            </a:r>
            <a:r>
              <a:rPr lang="en-US" sz="800" dirty="0" err="1">
                <a:solidFill>
                  <a:srgbClr val="3366FF"/>
                </a:solidFill>
                <a:latin typeface="Monaco"/>
                <a:cs typeface="Monaco"/>
              </a:rPr>
              <a:t>Sg</a:t>
            </a:r>
            <a:r>
              <a:rPr lang="en-US" sz="800" dirty="0">
                <a:solidFill>
                  <a:srgbClr val="3366FF"/>
                </a:solidFill>
                <a:latin typeface="Monaco"/>
                <a:cs typeface="Monaco"/>
              </a:rPr>
              <a:t>       0 2017-06-07 18:25:58.760   0.26  85.77  1.500 00    9.174                             ak135</a:t>
            </a:r>
          </a:p>
          <a:p>
            <a:r>
              <a:rPr lang="en-US" sz="800" dirty="0">
                <a:solidFill>
                  <a:srgbClr val="3366FF"/>
                </a:solidFill>
                <a:latin typeface="Monaco"/>
                <a:cs typeface="Monaco"/>
              </a:rPr>
              <a:t>    2         87629793   FDSN.IR.LGD.--     ??? </a:t>
            </a:r>
            <a:r>
              <a:rPr lang="en-US" sz="800" dirty="0" err="1">
                <a:solidFill>
                  <a:srgbClr val="3366FF"/>
                </a:solidFill>
                <a:latin typeface="Monaco"/>
                <a:cs typeface="Monaco"/>
              </a:rPr>
              <a:t>Pn</a:t>
            </a:r>
            <a:r>
              <a:rPr lang="en-US" sz="800" dirty="0">
                <a:solidFill>
                  <a:srgbClr val="3366FF"/>
                </a:solidFill>
                <a:latin typeface="Monaco"/>
                <a:cs typeface="Monaco"/>
              </a:rPr>
              <a:t>       </a:t>
            </a:r>
            <a:r>
              <a:rPr lang="en-US" sz="800" dirty="0" err="1">
                <a:solidFill>
                  <a:srgbClr val="3366FF"/>
                </a:solidFill>
                <a:latin typeface="Monaco"/>
                <a:cs typeface="Monaco"/>
              </a:rPr>
              <a:t>Pn</a:t>
            </a:r>
            <a:r>
              <a:rPr lang="en-US" sz="800" dirty="0">
                <a:solidFill>
                  <a:srgbClr val="3366FF"/>
                </a:solidFill>
                <a:latin typeface="Monaco"/>
                <a:cs typeface="Monaco"/>
              </a:rPr>
              <a:t>       1 2017-06-07 18:25:53.310   0.54  40.52  0.800 10   -0.718                             ak135</a:t>
            </a:r>
          </a:p>
          <a:p>
            <a:r>
              <a:rPr lang="en-US" sz="800" dirty="0">
                <a:solidFill>
                  <a:srgbClr val="3366FF"/>
                </a:solidFill>
                <a:latin typeface="Monaco"/>
                <a:cs typeface="Monaco"/>
              </a:rPr>
              <a:t>...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final : Eastern Caucasus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OT = 2017-06-07 18:25:40.511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Lat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= 41.427 Lon = 45.775 Depth = 12.0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etype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uk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nreading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=229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nass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=542 </a:t>
            </a:r>
            <a:r>
              <a:rPr lang="en-US" sz="1400" dirty="0" err="1">
                <a:solidFill>
                  <a:srgbClr val="FF0000"/>
                </a:solidFill>
                <a:latin typeface="Monaco"/>
                <a:cs typeface="Monaco"/>
              </a:rPr>
              <a:t>ndef</a:t>
            </a:r>
            <a:r>
              <a:rPr lang="en-US" sz="1400" dirty="0">
                <a:solidFill>
                  <a:srgbClr val="FF0000"/>
                </a:solidFill>
                <a:latin typeface="Monaco"/>
                <a:cs typeface="Monaco"/>
              </a:rPr>
              <a:t>=346 </a:t>
            </a:r>
            <a:r>
              <a:rPr lang="en-US" sz="1400" dirty="0" err="1">
                <a:solidFill>
                  <a:srgbClr val="FF0000"/>
                </a:solidFill>
                <a:latin typeface="Monaco"/>
                <a:cs typeface="Monaco"/>
              </a:rPr>
              <a:t>ndefsta</a:t>
            </a:r>
            <a:r>
              <a:rPr lang="en-US" sz="1400" dirty="0">
                <a:solidFill>
                  <a:srgbClr val="FF0000"/>
                </a:solidFill>
                <a:latin typeface="Monaco"/>
                <a:cs typeface="Monaco"/>
              </a:rPr>
              <a:t>=178 </a:t>
            </a:r>
            <a:r>
              <a:rPr lang="en-US" sz="1400" dirty="0" err="1">
                <a:solidFill>
                  <a:srgbClr val="FF0000"/>
                </a:solidFill>
                <a:latin typeface="Monaco"/>
                <a:cs typeface="Monaco"/>
              </a:rPr>
              <a:t>nrank</a:t>
            </a:r>
            <a:r>
              <a:rPr lang="en-US" sz="1400" dirty="0">
                <a:solidFill>
                  <a:srgbClr val="FF0000"/>
                </a:solidFill>
                <a:latin typeface="Monaco"/>
                <a:cs typeface="Monaco"/>
              </a:rPr>
              <a:t>=212 </a:t>
            </a:r>
            <a:r>
              <a:rPr lang="en-US" sz="1400" dirty="0" err="1">
                <a:solidFill>
                  <a:srgbClr val="FF0000"/>
                </a:solidFill>
                <a:latin typeface="Monaco"/>
                <a:cs typeface="Monaco"/>
              </a:rPr>
              <a:t>sdobs</a:t>
            </a:r>
            <a:r>
              <a:rPr lang="en-US" sz="1400" dirty="0">
                <a:solidFill>
                  <a:srgbClr val="FF0000"/>
                </a:solidFill>
                <a:latin typeface="Monaco"/>
                <a:cs typeface="Monaco"/>
              </a:rPr>
              <a:t>=2.435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sgap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 43.8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smajax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=2.6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sminax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=2.5 strike=118.9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stime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=0.292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depdp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=12.00 +/- 3.80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ndp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=14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depth fixed to default depth grid depth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local network: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=9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ndef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=15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sgap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=194.4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dU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=0.325 ndefsta_10km=0 GT5cand=0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mb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=4.69 +/- 0.25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=49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MS=3.74 +/- 0.14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=44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ML=4.92 +/- 0.29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=7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mB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=5.35 +/- 0.47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=44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Finished event 610666945 (0.44</a:t>
            </a:r>
            <a:r>
              <a:rPr lang="en-US" sz="1400" dirty="0" smtClean="0">
                <a:solidFill>
                  <a:srgbClr val="3366FF"/>
                </a:solidFill>
                <a:latin typeface="Monaco"/>
                <a:cs typeface="Monaco"/>
              </a:rPr>
              <a:t>)</a:t>
            </a:r>
            <a:endParaRPr lang="en-US" sz="1400" dirty="0">
              <a:solidFill>
                <a:srgbClr val="3366FF"/>
              </a:solidFill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11448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38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Exercises: location, location, location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287" y="858865"/>
            <a:ext cx="9924338" cy="587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latin typeface="Calibri"/>
                <a:cs typeface="Calibri"/>
              </a:rPr>
              <a:t>Locate event 2017/07/07, Eastern Caucasus </a:t>
            </a:r>
            <a:r>
              <a:rPr lang="en-US" sz="2800" dirty="0" smtClean="0">
                <a:latin typeface="Calibri"/>
                <a:cs typeface="Calibri"/>
              </a:rPr>
              <a:t>with ak135 predictions, start from TIF and fix depth to TIF </a:t>
            </a:r>
            <a:endParaRPr lang="en-US" sz="2800" dirty="0">
              <a:latin typeface="Calibri"/>
              <a:cs typeface="Calibri"/>
            </a:endParaRPr>
          </a:p>
          <a:p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echo "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isf_infile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</a:t>
            </a:r>
            <a:r>
              <a:rPr lang="is-IS" sz="2000" dirty="0">
                <a:solidFill>
                  <a:srgbClr val="FF0000"/>
                </a:solidFill>
                <a:latin typeface="Monaco"/>
                <a:cs typeface="Monaco"/>
              </a:rPr>
              <a:t>20170607182541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.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isf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do_gridsearch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=0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use_RSTT_PnSn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=0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use_RSTT_PgLg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0 time=TIF </a:t>
            </a:r>
            <a:r>
              <a:rPr lang="en-US" sz="2000" dirty="0" err="1" smtClean="0">
                <a:solidFill>
                  <a:srgbClr val="FF0000"/>
                </a:solidFill>
                <a:latin typeface="Monaco"/>
                <a:cs typeface="Monaco"/>
              </a:rPr>
              <a:t>lat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=TIF </a:t>
            </a:r>
            <a:r>
              <a:rPr lang="en-US" sz="2000" dirty="0" err="1" smtClean="0">
                <a:solidFill>
                  <a:srgbClr val="FF0000"/>
                </a:solidFill>
                <a:latin typeface="Monaco"/>
                <a:cs typeface="Monaco"/>
              </a:rPr>
              <a:t>fix_depth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=TIF" 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|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iloc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Monaco"/>
                <a:cs typeface="Monaco"/>
              </a:rPr>
              <a:t>isf</a:t>
            </a:r>
            <a:endParaRPr lang="en-US" sz="2000" dirty="0" smtClean="0">
              <a:solidFill>
                <a:srgbClr val="FF0000"/>
              </a:solidFill>
              <a:latin typeface="Monaco"/>
              <a:cs typeface="Monaco"/>
            </a:endParaRPr>
          </a:p>
          <a:p>
            <a:endParaRPr lang="en-US" sz="1400" dirty="0" smtClean="0">
              <a:solidFill>
                <a:srgbClr val="3366FF"/>
              </a:solidFill>
              <a:latin typeface="Monaco"/>
              <a:cs typeface="Monaco"/>
            </a:endParaRP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Initial hypocentre: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OT = 2017-06-07 18:25:41.800 Lat =  41.406 Lon =   45.796 Depth = </a:t>
            </a:r>
            <a:r>
              <a:rPr lang="mr-IN" sz="1400" dirty="0" smtClean="0">
                <a:solidFill>
                  <a:srgbClr val="3366FF"/>
                </a:solidFill>
                <a:latin typeface="Monaco"/>
                <a:cs typeface="Monaco"/>
              </a:rPr>
              <a:t>29.4</a:t>
            </a:r>
          </a:p>
          <a:p>
            <a:r>
              <a:rPr lang="mr-IN" sz="1400" dirty="0" smtClean="0">
                <a:solidFill>
                  <a:srgbClr val="3366FF"/>
                </a:solidFill>
                <a:latin typeface="Monaco"/>
                <a:cs typeface="Monaco"/>
              </a:rPr>
              <a:t>...</a:t>
            </a:r>
            <a:endParaRPr lang="mr-IN" sz="1400" dirty="0">
              <a:solidFill>
                <a:srgbClr val="3366FF"/>
              </a:solidFill>
              <a:latin typeface="Monaco"/>
              <a:cs typeface="Monaco"/>
            </a:endParaRP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RDID      ARRID      STA                PCH REPORTED IASPEI   I TIME                     DELTA   ESAZ DELTIM TF RESIDUAL MTYPE        AMP  PER ACH M MODEL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         87629787   FDSN.IR.DDFL.--    ??? Pg       Pn       1 2017-06-07 18:25:51.300   0.23  81.83  0.800 10    1.446                             ak135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         87629788   FDSN.IR.DDFL.--    ??? S        Sb       0 2017-06-07 18:25:58.760   0.23  81.83  1.500 10    5.343                             ak135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2         87629793   FDSN.IR.LGD.--     ??? Pn       Pn       1 2017-06-07 18:25:53.310   0.53  37.41  0.800 10   -0.596                             </a:t>
            </a:r>
            <a:r>
              <a:rPr lang="mr-IN" sz="800" dirty="0" smtClean="0">
                <a:solidFill>
                  <a:srgbClr val="3366FF"/>
                </a:solidFill>
                <a:latin typeface="Monaco"/>
                <a:cs typeface="Monaco"/>
              </a:rPr>
              <a:t>ak135</a:t>
            </a:r>
          </a:p>
          <a:p>
            <a:r>
              <a:rPr lang="mr-IN" sz="800" dirty="0" smtClean="0">
                <a:solidFill>
                  <a:srgbClr val="3366FF"/>
                </a:solidFill>
                <a:latin typeface="Monaco"/>
                <a:cs typeface="Monaco"/>
              </a:rPr>
              <a:t>...</a:t>
            </a:r>
            <a:endParaRPr lang="mr-IN" sz="800" dirty="0">
              <a:solidFill>
                <a:srgbClr val="3366FF"/>
              </a:solidFill>
              <a:latin typeface="Monaco"/>
              <a:cs typeface="Monaco"/>
            </a:endParaRP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final : Eastern Caucasus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OT = 2017-06-07 18:25:42.275 Lat = 41.413 Lon = 45.810 Depth = 29.4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etype=uk nreading=229 nass=542 </a:t>
            </a:r>
            <a:r>
              <a:rPr lang="mr-IN" sz="1400" dirty="0">
                <a:solidFill>
                  <a:srgbClr val="FF0000"/>
                </a:solidFill>
                <a:latin typeface="Monaco"/>
                <a:cs typeface="Monaco"/>
              </a:rPr>
              <a:t>ndef=348 ndefsta=178 nrank=209 sdobs=2.858</a:t>
            </a:r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sgap= 44.1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smajax=3.0 sminax=2.9 strike=123.9 stime=0.304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depdp=29.00 +/- 4.71 ndp=15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depth fixed to TIF depth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local network:  nsta=9 ndef=16 sgap=196.8 dU=0.337 ndefsta_10km=0 GT5cand=0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mb=4.62 +/- 0.20 nsta=50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MS=3.74 +/- 0.14 nsta=44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ML=4.93 +/- 0.29 nsta=7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mB=5.35 +/- 0.55 nsta=44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Finished event 610666945 (0.20)</a:t>
            </a:r>
          </a:p>
          <a:p>
            <a:endParaRPr lang="en-US" sz="1400" dirty="0">
              <a:solidFill>
                <a:srgbClr val="3366FF"/>
              </a:solidFill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9491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39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Exercises: location, location, location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287" y="858865"/>
            <a:ext cx="9924338" cy="5328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latin typeface="Calibri"/>
                <a:cs typeface="Calibri"/>
              </a:rPr>
              <a:t>Locate event 2017/07/07, Eastern Caucasus </a:t>
            </a:r>
            <a:r>
              <a:rPr lang="en-US" sz="2800" dirty="0" smtClean="0">
                <a:latin typeface="Calibri"/>
                <a:cs typeface="Calibri"/>
              </a:rPr>
              <a:t>with ak135 predictions, fix </a:t>
            </a:r>
            <a:r>
              <a:rPr lang="en-US" sz="2800" dirty="0" err="1" smtClean="0">
                <a:latin typeface="Calibri"/>
                <a:cs typeface="Calibri"/>
              </a:rPr>
              <a:t>hypocentre</a:t>
            </a:r>
            <a:r>
              <a:rPr lang="en-US" sz="2800" dirty="0" smtClean="0">
                <a:latin typeface="Calibri"/>
                <a:cs typeface="Calibri"/>
              </a:rPr>
              <a:t> to TIF </a:t>
            </a:r>
            <a:endParaRPr lang="en-US" sz="2800" dirty="0">
              <a:latin typeface="Calibri"/>
              <a:cs typeface="Calibri"/>
            </a:endParaRPr>
          </a:p>
          <a:p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echo "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isf_infile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</a:t>
            </a:r>
            <a:r>
              <a:rPr lang="is-IS" sz="2000" dirty="0">
                <a:solidFill>
                  <a:srgbClr val="FF0000"/>
                </a:solidFill>
                <a:latin typeface="Monaco"/>
                <a:cs typeface="Monaco"/>
              </a:rPr>
              <a:t>20170607182541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.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isf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do_gridsearch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=0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use_RSTT_PnSn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=0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use_RSTT_PgLg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0 </a:t>
            </a:r>
            <a:r>
              <a:rPr lang="en-US" sz="2000" dirty="0" err="1" smtClean="0">
                <a:solidFill>
                  <a:srgbClr val="FF0000"/>
                </a:solidFill>
                <a:latin typeface="Monaco"/>
                <a:cs typeface="Monaco"/>
              </a:rPr>
              <a:t>fix_hypo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=TIF" 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|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iloc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Monaco"/>
                <a:cs typeface="Monaco"/>
              </a:rPr>
              <a:t>isf</a:t>
            </a:r>
            <a:endParaRPr lang="en-US" sz="2000" dirty="0" smtClean="0">
              <a:solidFill>
                <a:srgbClr val="FF0000"/>
              </a:solidFill>
              <a:latin typeface="Monaco"/>
              <a:cs typeface="Monaco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Will not produce a location just calculate the residuals </a:t>
            </a:r>
            <a:r>
              <a:rPr lang="en-US" sz="2400" dirty="0" err="1" smtClean="0">
                <a:latin typeface="Calibri"/>
                <a:cs typeface="Calibri"/>
              </a:rPr>
              <a:t>w.r.t</a:t>
            </a:r>
            <a:r>
              <a:rPr lang="en-US" sz="2400" dirty="0" smtClean="0">
                <a:latin typeface="Calibri"/>
                <a:cs typeface="Calibri"/>
              </a:rPr>
              <a:t>. the fixed </a:t>
            </a:r>
            <a:r>
              <a:rPr lang="en-US" sz="2400" dirty="0" err="1" smtClean="0">
                <a:latin typeface="Calibri"/>
                <a:cs typeface="Calibri"/>
              </a:rPr>
              <a:t>hypocentre</a:t>
            </a:r>
            <a:endParaRPr lang="en-US" sz="2400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Useful to assess the quality of travel time predictions</a:t>
            </a:r>
          </a:p>
          <a:p>
            <a:endParaRPr lang="en-US" sz="1400" dirty="0" smtClean="0">
              <a:solidFill>
                <a:srgbClr val="3366FF"/>
              </a:solidFill>
              <a:latin typeface="Monaco"/>
              <a:cs typeface="Monaco"/>
            </a:endParaRP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Calculate residuals for fixed hypocentre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Calculating residuals for a fixed hypocentre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</a:t>
            </a:r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RDID      ARRID      STA                PCH REPORTED IASPEI   I TIME                     DELTA   ESAZ DELTIM TF RESIDUAL MTYPE        AMP  PER ACH M MODEL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         87629787   FDSN.IR.DDFL.--    ??? Pg       Pn       1 2017-06-07 18:25:51.300   0.25  80.50  0.800 10    1.757                             ak135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         87629788   FDSN.IR.DDFL.--    ??? S        Sb       0 2017-06-07 18:25:58.760   0.25  80.50  1.500 10    5.578                             ak135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2         87629793   FDSN.IR.LGD.--     ??? Pn       Pn       1 2017-06-07 18:25:53.310   0.54  37.85  0.800 10   -0.292                             ak135</a:t>
            </a:r>
          </a:p>
          <a:p>
            <a:endParaRPr lang="en-US" sz="1400" dirty="0" smtClean="0">
              <a:solidFill>
                <a:srgbClr val="3366FF"/>
              </a:solidFill>
              <a:latin typeface="Monaco"/>
              <a:cs typeface="Monaco"/>
            </a:endParaRPr>
          </a:p>
          <a:p>
            <a:endParaRPr lang="en-US" sz="1400" dirty="0">
              <a:solidFill>
                <a:srgbClr val="3366FF"/>
              </a:solidFill>
              <a:latin typeface="Monaco"/>
              <a:cs typeface="Monaco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Fits closest station better, but provides poor fit to far-regional and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teleseismic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 stations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261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08E1DDB-3D89-DB42-9D2D-F085EB4308B6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err="1" smtClean="0">
                <a:solidFill>
                  <a:schemeClr val="accent2"/>
                </a:solidFill>
                <a:latin typeface="Calibri"/>
                <a:cs typeface="Calibri"/>
              </a:rPr>
              <a:t>iLoc</a:t>
            </a:r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d</a:t>
            </a:r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ata files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225624"/>
              </p:ext>
            </p:extLst>
          </p:nvPr>
        </p:nvGraphicFramePr>
        <p:xfrm>
          <a:off x="321206" y="715962"/>
          <a:ext cx="9393237" cy="684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Document" r:id="rId3" imgW="6172200" imgH="4889500" progId="Word.Document.12">
                  <p:embed/>
                </p:oleObj>
              </mc:Choice>
              <mc:Fallback>
                <p:oleObj name="Document" r:id="rId3" imgW="6172200" imgH="4889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1206" y="715962"/>
                        <a:ext cx="9393237" cy="684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160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40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Exercises: location, location, location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287" y="858865"/>
            <a:ext cx="9924338" cy="515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latin typeface="Calibri"/>
                <a:cs typeface="Calibri"/>
              </a:rPr>
              <a:t>Locate event </a:t>
            </a:r>
            <a:r>
              <a:rPr lang="en-US" sz="2800" dirty="0" smtClean="0">
                <a:latin typeface="Calibri"/>
                <a:cs typeface="Calibri"/>
              </a:rPr>
              <a:t>2017/07/07, Eastern </a:t>
            </a:r>
            <a:r>
              <a:rPr lang="en-US" sz="2800" dirty="0">
                <a:latin typeface="Calibri"/>
                <a:cs typeface="Calibri"/>
              </a:rPr>
              <a:t>C</a:t>
            </a:r>
            <a:r>
              <a:rPr lang="en-US" sz="2800" dirty="0" smtClean="0">
                <a:latin typeface="Calibri"/>
                <a:cs typeface="Calibri"/>
              </a:rPr>
              <a:t>aucasus  with RSTT predictions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echo 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"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isf_infile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=</a:t>
            </a:r>
            <a:r>
              <a:rPr lang="is-IS" sz="2000" dirty="0">
                <a:solidFill>
                  <a:srgbClr val="FF0000"/>
                </a:solidFill>
                <a:latin typeface="Monaco"/>
                <a:cs typeface="Monaco"/>
              </a:rPr>
              <a:t>20170607182541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.</a:t>
            </a:r>
            <a:r>
              <a:rPr lang="en-US" sz="2000" dirty="0" err="1" smtClean="0">
                <a:solidFill>
                  <a:srgbClr val="FF0000"/>
                </a:solidFill>
                <a:latin typeface="Monaco"/>
                <a:cs typeface="Monaco"/>
              </a:rPr>
              <a:t>isf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Monaco"/>
                <a:cs typeface="Monaco"/>
              </a:rPr>
              <a:t>do_gridsearch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=0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use_RSTT_PnSn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=1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use_RSTT_PgLg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=1" 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|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iloc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Monaco"/>
                <a:cs typeface="Monaco"/>
              </a:rPr>
              <a:t>isf</a:t>
            </a:r>
            <a:endParaRPr lang="en-US" sz="2000" dirty="0" smtClean="0">
              <a:solidFill>
                <a:srgbClr val="FF0000"/>
              </a:solidFill>
              <a:latin typeface="Monaco"/>
              <a:cs typeface="Monaco"/>
            </a:endParaRPr>
          </a:p>
          <a:p>
            <a:endParaRPr lang="mr-IN" sz="1400" dirty="0" smtClean="0">
              <a:solidFill>
                <a:srgbClr val="008000"/>
              </a:solidFill>
              <a:latin typeface="Monaco"/>
              <a:cs typeface="Monaco"/>
            </a:endParaRP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Initial hypocentre: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OT = 2017-06-07 18:25:41.000 Lat =  41.406 Lon =   45.800 Depth = 10.0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...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RDID      ARRID      STA                PCH REPORTED IASPEI   I TIME                     DELTA   ESAZ DELTIM TF RESIDUAL MTYPE        AMP  PER ACH M MODEL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         87629787   FDSN.IR.DDFL.--    ??? Pg       Pg       1 2017-06-07 18:25:51.300   0.29  84.76  0.800 00    3.600                             RSTT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         87629788   FDSN.IR.DDFL.--    ??? S        Lg       0 2017-06-07 18:25:58.760   0.29  84.76  1.500 10    6.180                             RSTT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2         87629793   FDSN.IR.LGD.--     ??? Pn       Pg       1 2017-06-07 18:25:53.310   0.56  42.09  0.800 10    0.786                             RSTT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...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final : Eastern Caucasus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OT = 2017-06-07 18:25:41.105 Lat = 41.420 Lon = 45.741 Depth = 15.5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etype=uk nreading=229 nass=542 </a:t>
            </a:r>
            <a:r>
              <a:rPr lang="mr-IN" sz="1400" dirty="0">
                <a:solidFill>
                  <a:srgbClr val="FF0000"/>
                </a:solidFill>
                <a:latin typeface="Monaco"/>
                <a:cs typeface="Monaco"/>
              </a:rPr>
              <a:t>ndef=351 ndefsta=192 nrank=206 sdobs=2.349 </a:t>
            </a:r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sgap= 43.9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smajax=3.0 sminax=2.7 strike=134.8 stime=0.335 sdepth=1.9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depdp=16.00 +/- 4.58 ndp=14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free-depth solution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local network:  nsta=9 ndef=15 sgap=193.8 dU=0.322 ndefsta_10km=0 GT5cand=0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mb=4.68 +/- 0.24 nsta=49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MS=3.74 +/- 0.14 nsta=44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ML=4.92 +/- 0.29 nsta=7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mB=5.44 +/- 0.54 nsta=44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Finished event 610666945 (0.56)</a:t>
            </a:r>
          </a:p>
        </p:txBody>
      </p:sp>
    </p:spTree>
    <p:extLst>
      <p:ext uri="{BB962C8B-B14F-4D97-AF65-F5344CB8AC3E}">
        <p14:creationId xmlns:p14="http://schemas.microsoft.com/office/powerpoint/2010/main" val="2881531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41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Exercises: location, location, location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287" y="791141"/>
            <a:ext cx="9924338" cy="648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latin typeface="Calibri"/>
                <a:cs typeface="Calibri"/>
              </a:rPr>
              <a:t>Locate event 2017/07/07, Eastern Caucasus  with </a:t>
            </a:r>
            <a:r>
              <a:rPr lang="en-US" sz="2800" dirty="0" smtClean="0">
                <a:latin typeface="Calibri"/>
                <a:cs typeface="Calibri"/>
              </a:rPr>
              <a:t>RSTT predictions and grid search 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echo 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"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isf_infile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</a:t>
            </a:r>
            <a:r>
              <a:rPr lang="is-IS" sz="2000" dirty="0">
                <a:solidFill>
                  <a:srgbClr val="FF0000"/>
                </a:solidFill>
                <a:latin typeface="Monaco"/>
                <a:cs typeface="Monaco"/>
              </a:rPr>
              <a:t>20170607182541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.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isf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do_gridsearch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=1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use_RSTT_PnSn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=1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use_RSTT_PgLg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=1" 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|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iloc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isf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endParaRPr lang="en-US" sz="2000" dirty="0" smtClean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spcAft>
                <a:spcPts val="600"/>
              </a:spcAft>
            </a:pPr>
            <a:endParaRPr lang="mr-IN" sz="1600" dirty="0" smtClean="0">
              <a:solidFill>
                <a:srgbClr val="3366FF"/>
              </a:solidFill>
              <a:latin typeface="Monaco"/>
              <a:cs typeface="Monaco"/>
            </a:endParaRP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Initial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hypocentre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: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OT = 2017-06-07 18:25:41.000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Lat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=  41.406 Lon =   45.800 Depth = 10.0</a:t>
            </a:r>
          </a:p>
          <a:p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Neighbourhood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algorithm (0.1323)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Best fitting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hypocentre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from grid search: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OT = 2017-06-07 18:25:41.789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Lat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=  41.568 Lon =   45.830 Depth = 10.0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Distance from initial guess = 18.2 km</a:t>
            </a:r>
          </a:p>
          <a:p>
            <a:r>
              <a:rPr lang="en-US" sz="800" dirty="0">
                <a:solidFill>
                  <a:srgbClr val="3366FF"/>
                </a:solidFill>
                <a:latin typeface="Monaco"/>
                <a:cs typeface="Monaco"/>
              </a:rPr>
              <a:t>...</a:t>
            </a:r>
          </a:p>
          <a:p>
            <a:r>
              <a:rPr lang="en-US" sz="800" dirty="0">
                <a:solidFill>
                  <a:srgbClr val="3366FF"/>
                </a:solidFill>
                <a:latin typeface="Monaco"/>
                <a:cs typeface="Monaco"/>
              </a:rPr>
              <a:t>    RDID      ARRID      STA                PCH REPORTED IASPEI   I TIME                     DELTA   ESAZ DELTIM TF RESIDUAL MTYPE        AMP  PER ACH M MODEL</a:t>
            </a:r>
          </a:p>
          <a:p>
            <a:r>
              <a:rPr lang="en-US" sz="800" dirty="0">
                <a:solidFill>
                  <a:srgbClr val="3366FF"/>
                </a:solidFill>
                <a:latin typeface="Monaco"/>
                <a:cs typeface="Monaco"/>
              </a:rPr>
              <a:t>    1         87629787   FDSN.IR.DDFL.--    ??? </a:t>
            </a:r>
            <a:r>
              <a:rPr lang="en-US" sz="800" dirty="0" err="1">
                <a:solidFill>
                  <a:srgbClr val="3366FF"/>
                </a:solidFill>
                <a:latin typeface="Monaco"/>
                <a:cs typeface="Monaco"/>
              </a:rPr>
              <a:t>Pg</a:t>
            </a:r>
            <a:r>
              <a:rPr lang="en-US" sz="800" dirty="0">
                <a:solidFill>
                  <a:srgbClr val="3366FF"/>
                </a:solidFill>
                <a:latin typeface="Monaco"/>
                <a:cs typeface="Monaco"/>
              </a:rPr>
              <a:t>       </a:t>
            </a:r>
            <a:r>
              <a:rPr lang="en-US" sz="800" dirty="0" err="1">
                <a:solidFill>
                  <a:srgbClr val="3366FF"/>
                </a:solidFill>
                <a:latin typeface="Monaco"/>
                <a:cs typeface="Monaco"/>
              </a:rPr>
              <a:t>Pg</a:t>
            </a:r>
            <a:r>
              <a:rPr lang="en-US" sz="800" dirty="0">
                <a:solidFill>
                  <a:srgbClr val="3366FF"/>
                </a:solidFill>
                <a:latin typeface="Monaco"/>
                <a:cs typeface="Monaco"/>
              </a:rPr>
              <a:t>       1 2017-06-07 18:25:51.300   0.27  89.93  0.800 10    3.506                             RSTT</a:t>
            </a:r>
          </a:p>
          <a:p>
            <a:r>
              <a:rPr lang="en-US" sz="800" dirty="0">
                <a:solidFill>
                  <a:srgbClr val="3366FF"/>
                </a:solidFill>
                <a:latin typeface="Monaco"/>
                <a:cs typeface="Monaco"/>
              </a:rPr>
              <a:t>    1         87629788   FDSN.IR.DDFL.--    ??? S        </a:t>
            </a:r>
            <a:r>
              <a:rPr lang="en-US" sz="800" dirty="0" err="1">
                <a:solidFill>
                  <a:srgbClr val="3366FF"/>
                </a:solidFill>
                <a:latin typeface="Monaco"/>
                <a:cs typeface="Monaco"/>
              </a:rPr>
              <a:t>Lg</a:t>
            </a:r>
            <a:r>
              <a:rPr lang="en-US" sz="800" dirty="0">
                <a:solidFill>
                  <a:srgbClr val="3366FF"/>
                </a:solidFill>
                <a:latin typeface="Monaco"/>
                <a:cs typeface="Monaco"/>
              </a:rPr>
              <a:t>       0 2017-06-07 18:25:58.760   0.27  89.93  1.500 10    6.160                             RSTT</a:t>
            </a:r>
          </a:p>
          <a:p>
            <a:r>
              <a:rPr lang="en-US" sz="800" dirty="0">
                <a:solidFill>
                  <a:srgbClr val="3366FF"/>
                </a:solidFill>
                <a:latin typeface="Monaco"/>
                <a:cs typeface="Monaco"/>
              </a:rPr>
              <a:t>    2         87629793   FDSN.IR.LGD.--     ??? </a:t>
            </a:r>
            <a:r>
              <a:rPr lang="en-US" sz="800" dirty="0" err="1">
                <a:solidFill>
                  <a:srgbClr val="3366FF"/>
                </a:solidFill>
                <a:latin typeface="Monaco"/>
                <a:cs typeface="Monaco"/>
              </a:rPr>
              <a:t>Pn</a:t>
            </a:r>
            <a:r>
              <a:rPr lang="en-US" sz="800" dirty="0">
                <a:solidFill>
                  <a:srgbClr val="3366FF"/>
                </a:solidFill>
                <a:latin typeface="Monaco"/>
                <a:cs typeface="Monaco"/>
              </a:rPr>
              <a:t>       </a:t>
            </a:r>
            <a:r>
              <a:rPr lang="en-US" sz="800" dirty="0" err="1">
                <a:solidFill>
                  <a:srgbClr val="3366FF"/>
                </a:solidFill>
                <a:latin typeface="Monaco"/>
                <a:cs typeface="Monaco"/>
              </a:rPr>
              <a:t>Pg</a:t>
            </a:r>
            <a:r>
              <a:rPr lang="en-US" sz="800" dirty="0">
                <a:solidFill>
                  <a:srgbClr val="3366FF"/>
                </a:solidFill>
                <a:latin typeface="Monaco"/>
                <a:cs typeface="Monaco"/>
              </a:rPr>
              <a:t>       1 2017-06-07 18:25:53.310   0.53  43.04  0.800 10    1.033                             RSTT</a:t>
            </a:r>
          </a:p>
          <a:p>
            <a:r>
              <a:rPr lang="en-US" sz="800" dirty="0">
                <a:solidFill>
                  <a:srgbClr val="3366FF"/>
                </a:solidFill>
                <a:latin typeface="Monaco"/>
                <a:cs typeface="Monaco"/>
              </a:rPr>
              <a:t>...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final : Eastern Caucasus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OT = 2017-06-07 18:25:41.298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Lat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= 41.446 Lon = 45.756 Depth = 17.1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etype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uk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nreading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=229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nass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=542 </a:t>
            </a:r>
            <a:r>
              <a:rPr lang="en-US" sz="1400" dirty="0" err="1">
                <a:solidFill>
                  <a:srgbClr val="FF0000"/>
                </a:solidFill>
                <a:latin typeface="Monaco"/>
                <a:cs typeface="Monaco"/>
              </a:rPr>
              <a:t>ndef</a:t>
            </a:r>
            <a:r>
              <a:rPr lang="en-US" sz="1400" dirty="0">
                <a:solidFill>
                  <a:srgbClr val="FF0000"/>
                </a:solidFill>
                <a:latin typeface="Monaco"/>
                <a:cs typeface="Monaco"/>
              </a:rPr>
              <a:t>=362 </a:t>
            </a:r>
            <a:r>
              <a:rPr lang="en-US" sz="1400" dirty="0" err="1">
                <a:solidFill>
                  <a:srgbClr val="FF0000"/>
                </a:solidFill>
                <a:latin typeface="Monaco"/>
                <a:cs typeface="Monaco"/>
              </a:rPr>
              <a:t>ndefsta</a:t>
            </a:r>
            <a:r>
              <a:rPr lang="en-US" sz="1400" dirty="0">
                <a:solidFill>
                  <a:srgbClr val="FF0000"/>
                </a:solidFill>
                <a:latin typeface="Monaco"/>
                <a:cs typeface="Monaco"/>
              </a:rPr>
              <a:t>=192 </a:t>
            </a:r>
            <a:r>
              <a:rPr lang="en-US" sz="1400" dirty="0" err="1">
                <a:solidFill>
                  <a:srgbClr val="FF0000"/>
                </a:solidFill>
                <a:latin typeface="Monaco"/>
                <a:cs typeface="Monaco"/>
              </a:rPr>
              <a:t>nrank</a:t>
            </a:r>
            <a:r>
              <a:rPr lang="en-US" sz="1400" dirty="0">
                <a:solidFill>
                  <a:srgbClr val="FF0000"/>
                </a:solidFill>
                <a:latin typeface="Monaco"/>
                <a:cs typeface="Monaco"/>
              </a:rPr>
              <a:t>=207 </a:t>
            </a:r>
            <a:r>
              <a:rPr lang="en-US" sz="1400" dirty="0" err="1">
                <a:solidFill>
                  <a:srgbClr val="FF0000"/>
                </a:solidFill>
                <a:latin typeface="Monaco"/>
                <a:cs typeface="Monaco"/>
              </a:rPr>
              <a:t>sdobs</a:t>
            </a:r>
            <a:r>
              <a:rPr lang="en-US" sz="1400" dirty="0">
                <a:solidFill>
                  <a:srgbClr val="FF0000"/>
                </a:solidFill>
                <a:latin typeface="Monaco"/>
                <a:cs typeface="Monaco"/>
              </a:rPr>
              <a:t>=2.404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sgap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 43.3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smajax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=3.0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sminax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=2.7 strike=140.8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stime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=0.329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sdepth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=1.9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depdp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=17.00 +/- 3.89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ndp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=14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free-depth solution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local network: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=9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ndef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=16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sgap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=192.1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dU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=0.313 ndefsta_10km=0 GT5cand=0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mb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=4.67 +/- 0.24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=49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MS=3.74 +/- 0.14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=44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ML=4.92 +/- 0.29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=7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mB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=5.43 +/- 0.52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=43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Finished event 610666945 (133.93)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EVENT 133.933153  542</a:t>
            </a:r>
          </a:p>
        </p:txBody>
      </p:sp>
    </p:spTree>
    <p:extLst>
      <p:ext uri="{BB962C8B-B14F-4D97-AF65-F5344CB8AC3E}">
        <p14:creationId xmlns:p14="http://schemas.microsoft.com/office/powerpoint/2010/main" val="245160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42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Exercises: location, location, location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287" y="858865"/>
            <a:ext cx="9924338" cy="590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latin typeface="Calibri"/>
                <a:cs typeface="Calibri"/>
              </a:rPr>
              <a:t>Locate event 2017/07/07, Eastern Caucasus </a:t>
            </a:r>
            <a:r>
              <a:rPr lang="en-US" sz="2800" dirty="0" smtClean="0">
                <a:latin typeface="Calibri"/>
                <a:cs typeface="Calibri"/>
              </a:rPr>
              <a:t>with RSTT predictions, no grid search and with initial depth 15km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echo 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"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isf_infile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</a:t>
            </a:r>
            <a:r>
              <a:rPr lang="is-IS" sz="2000" dirty="0">
                <a:solidFill>
                  <a:srgbClr val="FF0000"/>
                </a:solidFill>
                <a:latin typeface="Monaco"/>
                <a:cs typeface="Monaco"/>
              </a:rPr>
              <a:t>20170607182541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.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isf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do_gridsearch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=0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use_RSTT_PnSn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=1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use_RSTT_PgLg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=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1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 depth=15" 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|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iloc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Monaco"/>
                <a:cs typeface="Monaco"/>
              </a:rPr>
              <a:t>isf</a:t>
            </a:r>
            <a:endParaRPr lang="en-US" sz="2000" dirty="0" smtClean="0">
              <a:solidFill>
                <a:srgbClr val="FF0000"/>
              </a:solidFill>
              <a:latin typeface="Monaco"/>
              <a:cs typeface="Monaco"/>
            </a:endParaRPr>
          </a:p>
          <a:p>
            <a:endParaRPr lang="en-US" sz="1400" dirty="0" smtClean="0">
              <a:solidFill>
                <a:srgbClr val="3366FF"/>
              </a:solidFill>
              <a:latin typeface="Monaco"/>
              <a:cs typeface="Monaco"/>
            </a:endParaRP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Initial hypocentre: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OT = 2017-06-07 18:25:41.000 Lat =  41.406 Lon =   45.800 Depth = 15.0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...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RDID      ARRID      STA                PCH REPORTED IASPEI   I TIME                     DELTA   ESAZ DELTIM TF RESIDUAL MTYPE        AMP  PER ACH M MODEL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         87629787   FDSN.IR.DDFL.--    ??? Pg       Pg       1 2017-06-07 18:25:51.300   0.31  86.48  0.800 10    2.127                             RSTT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         87629788   FDSN.IR.DDFL.--    ??? S        Lg       0 2017-06-07 18:25:58.760   0.31  86.48  1.500 10    4.027                             RSTT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2         87629793   FDSN.IR.LGD.--     ??? Pn       Pg       1 2017-06-07 18:25:53.310   0.57  44.70  0.800 10   -0.278                             RSTT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...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final : Eastern Caucasus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OT = 2017-06-07 18:25:41.628 Lat = 41.427 Lon = 45.702 Depth = 21.0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etype=uk nreading=229 nass=542 </a:t>
            </a:r>
            <a:r>
              <a:rPr lang="mr-IN" sz="1400" dirty="0">
                <a:solidFill>
                  <a:srgbClr val="FF0000"/>
                </a:solidFill>
                <a:latin typeface="Monaco"/>
                <a:cs typeface="Monaco"/>
              </a:rPr>
              <a:t>ndef=357 ndefsta=188 nrank=209 sdobs=2.433 </a:t>
            </a:r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sgap= 43.6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smajax=3.0 sminax=2.8 strike=129.1 stime=0.323 sdepth=3.1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depdp=21.00 +/- 4.60 ndp=15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free-depth solution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local network:  nsta=10 ndef=18 sgap=160.9 dU=0.273 ndefsta_10km=0 GT5cand=0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mb=4.66 +/- 0.23 nsta=49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MS=3.74 +/- 0.14 nsta=44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ML=4.91 +/- 0.29 nsta=7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mB=5.39 +/- 0.55 nsta=42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Finished event 610666945 (1.13)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EVENT 1.127983  542</a:t>
            </a:r>
          </a:p>
          <a:p>
            <a:endParaRPr lang="en-US" sz="2000" dirty="0">
              <a:solidFill>
                <a:srgbClr val="FF0000"/>
              </a:solidFill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48163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43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Exercises: location, location, location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287" y="858865"/>
            <a:ext cx="9924338" cy="5926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latin typeface="Calibri"/>
                <a:cs typeface="Calibri"/>
              </a:rPr>
              <a:t>Locate event 2017/07/07, Eastern Caucasus </a:t>
            </a:r>
            <a:r>
              <a:rPr lang="en-US" sz="2800" dirty="0" smtClean="0">
                <a:latin typeface="Calibri"/>
                <a:cs typeface="Calibri"/>
              </a:rPr>
              <a:t>with </a:t>
            </a:r>
            <a:r>
              <a:rPr lang="en-US" sz="2800" dirty="0" err="1" smtClean="0">
                <a:latin typeface="Calibri"/>
                <a:cs typeface="Calibri"/>
              </a:rPr>
              <a:t>RSTTpredictions</a:t>
            </a:r>
            <a:r>
              <a:rPr lang="en-US" sz="2800" dirty="0" smtClean="0">
                <a:latin typeface="Calibri"/>
                <a:cs typeface="Calibri"/>
              </a:rPr>
              <a:t>, no grid search and with initial </a:t>
            </a:r>
            <a:r>
              <a:rPr lang="en-US" sz="2800" dirty="0" err="1" smtClean="0">
                <a:latin typeface="Calibri"/>
                <a:cs typeface="Calibri"/>
              </a:rPr>
              <a:t>hypocentre</a:t>
            </a:r>
            <a:r>
              <a:rPr lang="en-US" sz="2800" dirty="0" smtClean="0">
                <a:latin typeface="Calibri"/>
                <a:cs typeface="Calibri"/>
              </a:rPr>
              <a:t> TIF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echo 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"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isf_infile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</a:t>
            </a:r>
            <a:r>
              <a:rPr lang="is-IS" sz="2000" dirty="0">
                <a:solidFill>
                  <a:srgbClr val="FF0000"/>
                </a:solidFill>
                <a:latin typeface="Monaco"/>
                <a:cs typeface="Monaco"/>
              </a:rPr>
              <a:t>20170607182541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.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isf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do_gridsearch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=0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use_RSTT_PnSn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=1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use_RSTT_PgLg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=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1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 time=TIF </a:t>
            </a:r>
            <a:r>
              <a:rPr lang="en-US" sz="2000" dirty="0" err="1" smtClean="0">
                <a:solidFill>
                  <a:srgbClr val="FF0000"/>
                </a:solidFill>
                <a:latin typeface="Monaco"/>
                <a:cs typeface="Monaco"/>
              </a:rPr>
              <a:t>lat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=TIF depth=TIF" 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|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iloc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Monaco"/>
                <a:cs typeface="Monaco"/>
              </a:rPr>
              <a:t>isf</a:t>
            </a:r>
            <a:endParaRPr lang="en-US" sz="2000" dirty="0" smtClean="0">
              <a:solidFill>
                <a:srgbClr val="FF0000"/>
              </a:solidFill>
              <a:latin typeface="Monaco"/>
              <a:cs typeface="Monaco"/>
            </a:endParaRPr>
          </a:p>
          <a:p>
            <a:endParaRPr lang="en-US" sz="1400" dirty="0" smtClean="0">
              <a:solidFill>
                <a:srgbClr val="3366FF"/>
              </a:solidFill>
              <a:latin typeface="Monaco"/>
              <a:cs typeface="Monaco"/>
            </a:endParaRP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Initial hypocentre: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OT = 2017-06-07 18:25:41.800 Lat =  41.406 Lon =   45.796 Depth = 29.4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...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RDID      ARRID      STA                PCH REPORTED IASPEI   I TIME                     DELTA   ESAZ DELTIM TF RESIDUAL MTYPE        AMP  PER ACH M MODEL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         87629787   FDSN.IR.DDFL.--    ??? Pg       Pg       1 2017-06-07 18:25:51.300   0.29  84.97  0.800 10    2.193                             RSTT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         87629788   FDSN.IR.DDFL.--    ??? S        Lg       0 2017-06-07 18:25:58.760   0.29  84.97  1.500 10    4.266                             RSTT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2         87629793   FDSN.IR.LGD.--     ??? Pn       Pg       1 2017-06-07 18:25:53.310   0.56  42.54  0.800 10   -0.316                             RSTT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...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final : Eastern Caucasus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OT = 2017-06-07 18:25:41.799 Lat = 41.421 Lon = 45.733 Depth = 22.6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etype=uk nreading=229 nass=542 </a:t>
            </a:r>
            <a:r>
              <a:rPr lang="mr-IN" sz="1400" dirty="0">
                <a:solidFill>
                  <a:srgbClr val="FF0000"/>
                </a:solidFill>
                <a:latin typeface="Monaco"/>
                <a:cs typeface="Monaco"/>
              </a:rPr>
              <a:t>ndef=352 ndefsta=187 nrank=213 sdobs=2.485</a:t>
            </a:r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sgap= 43.9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smajax=3.2 sminax=3.0 strike=5.7 stime=0.340 sdepth=2.2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depdp=23.00 +/- 4.60 ndp=15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free-depth solution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local network:  nsta=9 ndef=16 sgap=193.4 dU=0.321 ndefsta_10km=0 GT5cand=0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mb=4.65 +/- 0.23 nsta=49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MS=3.74 +/- 0.14 nsta=44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ML=4.92 +/- 0.29 nsta=7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mB=5.37 +/- 0.53 nsta=45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Finished event 610666945 (0.60)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EVENT 0.596550  542</a:t>
            </a:r>
          </a:p>
        </p:txBody>
      </p:sp>
    </p:spTree>
    <p:extLst>
      <p:ext uri="{BB962C8B-B14F-4D97-AF65-F5344CB8AC3E}">
        <p14:creationId xmlns:p14="http://schemas.microsoft.com/office/powerpoint/2010/main" val="277891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44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Exercises: location, location, location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287" y="858865"/>
            <a:ext cx="9924338" cy="5726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latin typeface="Calibri"/>
                <a:cs typeface="Calibri"/>
              </a:rPr>
              <a:t>Locate event 2017/07/07, Eastern Caucasus </a:t>
            </a:r>
            <a:r>
              <a:rPr lang="en-US" sz="2800" dirty="0" smtClean="0">
                <a:latin typeface="Calibri"/>
                <a:cs typeface="Calibri"/>
              </a:rPr>
              <a:t>with ak135 predictions, start from TIF and fix depth to TIF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echo 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"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isf_infile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</a:t>
            </a:r>
            <a:r>
              <a:rPr lang="is-IS" sz="2000" dirty="0">
                <a:solidFill>
                  <a:srgbClr val="FF0000"/>
                </a:solidFill>
                <a:latin typeface="Monaco"/>
                <a:cs typeface="Monaco"/>
              </a:rPr>
              <a:t>20170607182541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.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isf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do_gridsearch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=0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use_RSTT_PnSn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=1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use_RSTT_PgLg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=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1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 time=TIF </a:t>
            </a:r>
            <a:r>
              <a:rPr lang="en-US" sz="2000" dirty="0" err="1" smtClean="0">
                <a:solidFill>
                  <a:srgbClr val="FF0000"/>
                </a:solidFill>
                <a:latin typeface="Monaco"/>
                <a:cs typeface="Monaco"/>
              </a:rPr>
              <a:t>lat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=TIF </a:t>
            </a:r>
            <a:r>
              <a:rPr lang="en-US" sz="2000" dirty="0" err="1" smtClean="0">
                <a:solidFill>
                  <a:srgbClr val="FF0000"/>
                </a:solidFill>
                <a:latin typeface="Monaco"/>
                <a:cs typeface="Monaco"/>
              </a:rPr>
              <a:t>fix_depth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=TIF" 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|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iloc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Monaco"/>
                <a:cs typeface="Monaco"/>
              </a:rPr>
              <a:t>isf</a:t>
            </a:r>
            <a:endParaRPr lang="en-US" sz="2000" dirty="0" smtClean="0">
              <a:solidFill>
                <a:srgbClr val="FF0000"/>
              </a:solidFill>
              <a:latin typeface="Monaco"/>
              <a:cs typeface="Monaco"/>
            </a:endParaRPr>
          </a:p>
          <a:p>
            <a:endParaRPr lang="en-US" sz="1400" dirty="0" smtClean="0">
              <a:solidFill>
                <a:srgbClr val="3366FF"/>
              </a:solidFill>
              <a:latin typeface="Monaco"/>
              <a:cs typeface="Monaco"/>
            </a:endParaRP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Initial hypocentre: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OT = 2017-06-07 18:25:41.800 Lat =  41.406 Lon =   45.796 Depth = 29.4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...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RDID      ARRID      STA                PCH REPORTED IASPEI   I TIME                     DELTA   ESAZ DELTIM TF RESIDUAL MTYPE        AMP  PER ACH M MODEL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         87629787   FDSN.IR.DDFL.--    ??? Pg       Pg       1 2017-06-07 18:25:51.300   0.28  85.02  0.800 10    1.099                             RSTT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         87629788   FDSN.IR.DDFL.--    ??? S        Lg       0 2017-06-07 18:25:58.760   0.28  85.02  1.500 10    2.886                             RSTT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2         87629793   FDSN.IR.LGD.--     ??? Pn       Pg       1 2017-06-07 18:25:53.310   0.56  42.12  0.800 10   -1.102                             RSTT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...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final : Eastern Caucasus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OT = 2017-06-07 18:25:42.261 Lat = 41.422 Lon = 45.742 Depth = 29.4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etype=uk nreading=229 nass=542 </a:t>
            </a:r>
            <a:r>
              <a:rPr lang="mr-IN" sz="1400" dirty="0">
                <a:solidFill>
                  <a:srgbClr val="FF0000"/>
                </a:solidFill>
                <a:latin typeface="Monaco"/>
                <a:cs typeface="Monaco"/>
              </a:rPr>
              <a:t>ndef=356 ndefsta=187 nrank=213 sdobs=2.872 </a:t>
            </a:r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sgap= 43.8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smajax=3.1 sminax=3.0 strike=9.0 stime=0.307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depdp=29.00 +/- 4.71 ndp=15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depth fixed to TIF depth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local network:  nsta=9 ndef=16 sgap=193.7 dU=0.322 ndefsta_10km=0 GT5cand=0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mb=4.62 +/- 0.22 nsta=49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MS=3.74 +/- 0.14 nsta=44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ML=4.92 +/- 0.29 nsta=7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    mB=5.34 +/- 0.52 nsta=45</a:t>
            </a:r>
          </a:p>
          <a:p>
            <a:r>
              <a:rPr lang="mr-IN" sz="1400" dirty="0">
                <a:solidFill>
                  <a:srgbClr val="3366FF"/>
                </a:solidFill>
                <a:latin typeface="Monaco"/>
                <a:cs typeface="Monaco"/>
              </a:rPr>
              <a:t>Finished event 610666945 (0.47)</a:t>
            </a:r>
          </a:p>
        </p:txBody>
      </p:sp>
    </p:spTree>
    <p:extLst>
      <p:ext uri="{BB962C8B-B14F-4D97-AF65-F5344CB8AC3E}">
        <p14:creationId xmlns:p14="http://schemas.microsoft.com/office/powerpoint/2010/main" val="1286431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45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>
                <a:solidFill>
                  <a:schemeClr val="accent2"/>
                </a:solidFill>
                <a:latin typeface="Calibri"/>
                <a:cs typeface="Calibri"/>
              </a:rPr>
              <a:t>Exercises: location, location, location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287" y="858865"/>
            <a:ext cx="9924338" cy="6300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latin typeface="Calibri"/>
                <a:cs typeface="Calibri"/>
              </a:rPr>
              <a:t>Locate event 2017/07/07, Eastern Caucasus </a:t>
            </a:r>
            <a:r>
              <a:rPr lang="en-US" sz="2800" dirty="0" smtClean="0">
                <a:latin typeface="Calibri"/>
                <a:cs typeface="Calibri"/>
              </a:rPr>
              <a:t>with RSTT predictions, grid search and fix depth to 22 km</a:t>
            </a:r>
            <a:endParaRPr lang="en-US" sz="2800" dirty="0">
              <a:latin typeface="Calibri"/>
              <a:cs typeface="Calibri"/>
            </a:endParaRPr>
          </a:p>
          <a:p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echo "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isf_infile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</a:t>
            </a:r>
            <a:r>
              <a:rPr lang="is-IS" sz="2000" dirty="0">
                <a:solidFill>
                  <a:srgbClr val="FF0000"/>
                </a:solidFill>
                <a:latin typeface="Monaco"/>
                <a:cs typeface="Monaco"/>
              </a:rPr>
              <a:t>20170607182541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.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isf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do_gridsearch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=1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use_RSTT_PnSn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=1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use_RSTT_PgLg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=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1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Monaco"/>
                <a:cs typeface="Monaco"/>
              </a:rPr>
              <a:t>fix_depth</a:t>
            </a:r>
            <a:r>
              <a:rPr lang="en-US" sz="2000" dirty="0" smtClean="0">
                <a:solidFill>
                  <a:srgbClr val="FF0000"/>
                </a:solidFill>
                <a:latin typeface="Monaco"/>
                <a:cs typeface="Monaco"/>
              </a:rPr>
              <a:t>=22" 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|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iloc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Monaco"/>
                <a:cs typeface="Monaco"/>
              </a:rPr>
              <a:t>isf</a:t>
            </a:r>
            <a:endParaRPr lang="en-US" sz="2400" dirty="0" smtClean="0">
              <a:latin typeface="Calibri"/>
              <a:cs typeface="Calibri"/>
            </a:endParaRPr>
          </a:p>
          <a:p>
            <a:endParaRPr lang="en-US" sz="1400" dirty="0" smtClean="0">
              <a:solidFill>
                <a:srgbClr val="3366FF"/>
              </a:solidFill>
              <a:latin typeface="Monaco"/>
              <a:cs typeface="Monaco"/>
            </a:endParaRP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Initial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hypocentre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: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OT = 2017-06-07 18:25:41.000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Lat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=  41.406 Lon =   45.800 Depth = 22.0</a:t>
            </a:r>
          </a:p>
          <a:p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Neighbourhood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algorithm (0.1203)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Best fitting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hypocentre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from grid search: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OT = 2017-06-07 18:25:42.224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Lat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=  41.439 Lon =   45.708 Depth = 22.0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Distance from initial guess = 8.5 km</a:t>
            </a:r>
          </a:p>
          <a:p>
            <a:r>
              <a:rPr lang="en-US" sz="800" dirty="0">
                <a:solidFill>
                  <a:srgbClr val="3366FF"/>
                </a:solidFill>
                <a:latin typeface="Monaco"/>
                <a:cs typeface="Monaco"/>
              </a:rPr>
              <a:t>...</a:t>
            </a:r>
          </a:p>
          <a:p>
            <a:r>
              <a:rPr lang="en-US" sz="800" dirty="0">
                <a:solidFill>
                  <a:srgbClr val="3366FF"/>
                </a:solidFill>
                <a:latin typeface="Monaco"/>
                <a:cs typeface="Monaco"/>
              </a:rPr>
              <a:t>    RDID      ARRID      STA                PCH REPORTED IASPEI   I TIME                     DELTA   ESAZ DELTIM TF RESIDUAL MTYPE        AMP  PER ACH M MODEL</a:t>
            </a:r>
          </a:p>
          <a:p>
            <a:r>
              <a:rPr lang="en-US" sz="800" dirty="0">
                <a:solidFill>
                  <a:srgbClr val="3366FF"/>
                </a:solidFill>
                <a:latin typeface="Monaco"/>
                <a:cs typeface="Monaco"/>
              </a:rPr>
              <a:t>    1         87629787   FDSN.IR.DDFL.--    ??? </a:t>
            </a:r>
            <a:r>
              <a:rPr lang="en-US" sz="800" dirty="0" err="1">
                <a:solidFill>
                  <a:srgbClr val="3366FF"/>
                </a:solidFill>
                <a:latin typeface="Monaco"/>
                <a:cs typeface="Monaco"/>
              </a:rPr>
              <a:t>Pg</a:t>
            </a:r>
            <a:r>
              <a:rPr lang="en-US" sz="800" dirty="0">
                <a:solidFill>
                  <a:srgbClr val="3366FF"/>
                </a:solidFill>
                <a:latin typeface="Monaco"/>
                <a:cs typeface="Monaco"/>
              </a:rPr>
              <a:t>       </a:t>
            </a:r>
            <a:r>
              <a:rPr lang="en-US" sz="800" dirty="0" err="1">
                <a:solidFill>
                  <a:srgbClr val="3366FF"/>
                </a:solidFill>
                <a:latin typeface="Monaco"/>
                <a:cs typeface="Monaco"/>
              </a:rPr>
              <a:t>Pg</a:t>
            </a:r>
            <a:r>
              <a:rPr lang="en-US" sz="800" dirty="0">
                <a:solidFill>
                  <a:srgbClr val="3366FF"/>
                </a:solidFill>
                <a:latin typeface="Monaco"/>
                <a:cs typeface="Monaco"/>
              </a:rPr>
              <a:t>       1 2017-06-07 18:25:51.300   0.31  87.51  0.800 10    1.980                             RSTT</a:t>
            </a:r>
          </a:p>
          <a:p>
            <a:r>
              <a:rPr lang="en-US" sz="800" dirty="0">
                <a:solidFill>
                  <a:srgbClr val="3366FF"/>
                </a:solidFill>
                <a:latin typeface="Monaco"/>
                <a:cs typeface="Monaco"/>
              </a:rPr>
              <a:t>    1         87629788   FDSN.IR.DDFL.--    ??? S        </a:t>
            </a:r>
            <a:r>
              <a:rPr lang="en-US" sz="800" dirty="0" err="1">
                <a:solidFill>
                  <a:srgbClr val="3366FF"/>
                </a:solidFill>
                <a:latin typeface="Monaco"/>
                <a:cs typeface="Monaco"/>
              </a:rPr>
              <a:t>Lg</a:t>
            </a:r>
            <a:r>
              <a:rPr lang="en-US" sz="800" dirty="0">
                <a:solidFill>
                  <a:srgbClr val="3366FF"/>
                </a:solidFill>
                <a:latin typeface="Monaco"/>
                <a:cs typeface="Monaco"/>
              </a:rPr>
              <a:t>       0 2017-06-07 18:25:58.760   0.31  87.51  1.500 10    3.871                             RSTT</a:t>
            </a:r>
          </a:p>
          <a:p>
            <a:r>
              <a:rPr lang="en-US" sz="800" dirty="0">
                <a:solidFill>
                  <a:srgbClr val="3366FF"/>
                </a:solidFill>
                <a:latin typeface="Monaco"/>
                <a:cs typeface="Monaco"/>
              </a:rPr>
              <a:t>    2         87629793   FDSN.IR.LGD.--     ??? </a:t>
            </a:r>
            <a:r>
              <a:rPr lang="en-US" sz="800" dirty="0" err="1">
                <a:solidFill>
                  <a:srgbClr val="3366FF"/>
                </a:solidFill>
                <a:latin typeface="Monaco"/>
                <a:cs typeface="Monaco"/>
              </a:rPr>
              <a:t>Pn</a:t>
            </a:r>
            <a:r>
              <a:rPr lang="en-US" sz="800" dirty="0">
                <a:solidFill>
                  <a:srgbClr val="3366FF"/>
                </a:solidFill>
                <a:latin typeface="Monaco"/>
                <a:cs typeface="Monaco"/>
              </a:rPr>
              <a:t>       </a:t>
            </a:r>
            <a:r>
              <a:rPr lang="en-US" sz="800" dirty="0" err="1">
                <a:solidFill>
                  <a:srgbClr val="3366FF"/>
                </a:solidFill>
                <a:latin typeface="Monaco"/>
                <a:cs typeface="Monaco"/>
              </a:rPr>
              <a:t>Pg</a:t>
            </a:r>
            <a:r>
              <a:rPr lang="en-US" sz="800" dirty="0">
                <a:solidFill>
                  <a:srgbClr val="3366FF"/>
                </a:solidFill>
                <a:latin typeface="Monaco"/>
                <a:cs typeface="Monaco"/>
              </a:rPr>
              <a:t>       1 2017-06-07 18:25:53.310   0.57  44.81  0.800 10   -0.332                             </a:t>
            </a:r>
            <a:r>
              <a:rPr lang="en-US" sz="800" dirty="0" smtClean="0">
                <a:solidFill>
                  <a:srgbClr val="3366FF"/>
                </a:solidFill>
                <a:latin typeface="Monaco"/>
                <a:cs typeface="Monaco"/>
              </a:rPr>
              <a:t>RSTT</a:t>
            </a:r>
          </a:p>
          <a:p>
            <a:r>
              <a:rPr lang="mr-IN" sz="800" dirty="0" smtClean="0">
                <a:solidFill>
                  <a:srgbClr val="3366FF"/>
                </a:solidFill>
                <a:latin typeface="Monaco"/>
                <a:cs typeface="Monaco"/>
              </a:rPr>
              <a:t>…</a:t>
            </a:r>
            <a:endParaRPr lang="en-US" sz="800" dirty="0">
              <a:solidFill>
                <a:srgbClr val="3366FF"/>
              </a:solidFill>
              <a:latin typeface="Monaco"/>
              <a:cs typeface="Monaco"/>
            </a:endParaRP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final : Eastern Caucasus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OT = 2017-06-07 18:25:41.760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Lat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= 41.433 Lon = 45.707 Depth = 22.0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etype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uk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nreading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=229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nass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=542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ndef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=368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ndefsta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=190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nrank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=209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sdobs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=2.549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sgap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 43.5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smajax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=3.0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sminax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=2.9 strike=147.7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stime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=0.302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depdp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=22.00 +/- 4.64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ndp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=16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depth fixed by editor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local network: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=10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ndef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=18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sgap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=159.7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dU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=0.271 ndefsta_10km=0 GT5cand=0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mb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=4.65 +/- 0.23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=49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MS=3.74 +/- 0.14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=44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ML=4.91 +/- 0.29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=7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mB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=5.39 +/- 0.55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=42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Finished event 610666945 (226.61)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EVENT 226.612876  542</a:t>
            </a:r>
          </a:p>
        </p:txBody>
      </p:sp>
    </p:spTree>
    <p:extLst>
      <p:ext uri="{BB962C8B-B14F-4D97-AF65-F5344CB8AC3E}">
        <p14:creationId xmlns:p14="http://schemas.microsoft.com/office/powerpoint/2010/main" val="198182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46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Using a local velocity model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287" y="975754"/>
            <a:ext cx="9768047" cy="651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Local velocity model can be specified in </a:t>
            </a:r>
            <a:r>
              <a:rPr lang="en-US" sz="3200" dirty="0" err="1" smtClean="0">
                <a:solidFill>
                  <a:srgbClr val="000000"/>
                </a:solidFill>
                <a:latin typeface="Calibri"/>
                <a:cs typeface="Calibri"/>
              </a:rPr>
              <a:t>config.txt</a:t>
            </a: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or in the command line, the controlling parameters are</a:t>
            </a:r>
          </a:p>
          <a:p>
            <a:pPr lvl="0">
              <a:spcAft>
                <a:spcPts val="600"/>
              </a:spcAft>
            </a:pPr>
            <a:endParaRPr lang="en-US" dirty="0" smtClean="0">
              <a:solidFill>
                <a:srgbClr val="FF0000"/>
              </a:solidFill>
              <a:latin typeface="Monaco"/>
              <a:cs typeface="Monaco"/>
            </a:endParaRPr>
          </a:p>
          <a:p>
            <a:pPr lvl="0">
              <a:spcAft>
                <a:spcPts val="600"/>
              </a:spcAft>
            </a:pPr>
            <a:r>
              <a:rPr lang="en-US" dirty="0" err="1">
                <a:solidFill>
                  <a:srgbClr val="FF0000"/>
                </a:solidFill>
                <a:latin typeface="Monaco"/>
                <a:cs typeface="Monaco"/>
              </a:rPr>
              <a:t>l</a:t>
            </a:r>
            <a:r>
              <a:rPr lang="en-US" dirty="0" err="1" smtClean="0">
                <a:solidFill>
                  <a:srgbClr val="FF0000"/>
                </a:solidFill>
                <a:latin typeface="Monaco"/>
                <a:cs typeface="Monaco"/>
              </a:rPr>
              <a:t>ocalvmodelfile</a:t>
            </a:r>
            <a:r>
              <a:rPr lang="en-US" dirty="0" smtClean="0">
                <a:solidFill>
                  <a:srgbClr val="FF0000"/>
                </a:solidFill>
                <a:latin typeface="Monaco"/>
                <a:cs typeface="Monaco"/>
              </a:rPr>
              <a:t>=full pathname </a:t>
            </a:r>
            <a:r>
              <a:rPr lang="en-US" dirty="0">
                <a:solidFill>
                  <a:srgbClr val="FF0000"/>
                </a:solidFill>
                <a:latin typeface="Monaco"/>
                <a:cs typeface="Monaco"/>
              </a:rPr>
              <a:t>for </a:t>
            </a:r>
            <a:r>
              <a:rPr lang="en-US" dirty="0" smtClean="0">
                <a:solidFill>
                  <a:srgbClr val="FF0000"/>
                </a:solidFill>
                <a:latin typeface="Monaco"/>
                <a:cs typeface="Monaco"/>
              </a:rPr>
              <a:t>the local </a:t>
            </a:r>
            <a:r>
              <a:rPr lang="en-US" dirty="0">
                <a:solidFill>
                  <a:srgbClr val="FF0000"/>
                </a:solidFill>
                <a:latin typeface="Monaco"/>
                <a:cs typeface="Monaco"/>
              </a:rPr>
              <a:t>velocity </a:t>
            </a:r>
            <a:r>
              <a:rPr lang="en-US" dirty="0" smtClean="0">
                <a:solidFill>
                  <a:srgbClr val="FF0000"/>
                </a:solidFill>
                <a:latin typeface="Monaco"/>
                <a:cs typeface="Monaco"/>
              </a:rPr>
              <a:t>model</a:t>
            </a:r>
          </a:p>
          <a:p>
            <a:pPr>
              <a:spcAft>
                <a:spcPts val="600"/>
              </a:spcAft>
            </a:pPr>
            <a:r>
              <a:rPr lang="en-US" dirty="0" err="1" smtClean="0">
                <a:solidFill>
                  <a:srgbClr val="FF0000"/>
                </a:solidFill>
                <a:latin typeface="Monaco"/>
                <a:cs typeface="Monaco"/>
              </a:rPr>
              <a:t>max_localTT_delta</a:t>
            </a:r>
            <a:r>
              <a:rPr lang="en-US" dirty="0" smtClean="0">
                <a:solidFill>
                  <a:srgbClr val="FF0000"/>
                </a:solidFill>
                <a:latin typeface="Monaco"/>
                <a:cs typeface="Monaco"/>
              </a:rPr>
              <a:t>=3  (the validity range of the local model)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rgbClr val="FF0000"/>
              </a:solidFill>
              <a:latin typeface="Monaco"/>
              <a:cs typeface="Monaco"/>
            </a:endParaRP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Calibri"/>
                <a:cs typeface="Calibri"/>
              </a:rPr>
              <a:t>Format for the 1D local velocity model</a:t>
            </a:r>
            <a:endParaRPr lang="en-US" sz="3200" dirty="0">
              <a:latin typeface="Calibri"/>
              <a:cs typeface="Calibri"/>
            </a:endParaRPr>
          </a:p>
          <a:p>
            <a:r>
              <a:rPr lang="en-US" dirty="0">
                <a:latin typeface="Monaco"/>
                <a:cs typeface="Monaco"/>
              </a:rPr>
              <a:t>#</a:t>
            </a:r>
          </a:p>
          <a:p>
            <a:r>
              <a:rPr lang="en-US" dirty="0">
                <a:latin typeface="Monaco"/>
                <a:cs typeface="Monaco"/>
              </a:rPr>
              <a:t># </a:t>
            </a:r>
            <a:r>
              <a:rPr lang="en-US" dirty="0" smtClean="0">
                <a:latin typeface="Monaco"/>
                <a:cs typeface="Monaco"/>
              </a:rPr>
              <a:t>ak135</a:t>
            </a:r>
          </a:p>
          <a:p>
            <a:r>
              <a:rPr lang="en-US" dirty="0">
                <a:latin typeface="Monaco"/>
                <a:cs typeface="Monaco"/>
              </a:rPr>
              <a:t>#</a:t>
            </a:r>
          </a:p>
          <a:p>
            <a:r>
              <a:rPr lang="en-US" dirty="0" smtClean="0">
                <a:latin typeface="Monaco"/>
                <a:cs typeface="Monaco"/>
              </a:rPr>
              <a:t>#    depth    </a:t>
            </a:r>
            <a:r>
              <a:rPr lang="en-US" dirty="0" err="1" smtClean="0">
                <a:latin typeface="Monaco"/>
                <a:cs typeface="Monaco"/>
              </a:rPr>
              <a:t>Vp</a:t>
            </a:r>
            <a:r>
              <a:rPr lang="en-US" dirty="0" smtClean="0">
                <a:latin typeface="Monaco"/>
                <a:cs typeface="Monaco"/>
              </a:rPr>
              <a:t>        </a:t>
            </a:r>
            <a:r>
              <a:rPr lang="en-US" dirty="0" err="1" smtClean="0">
                <a:latin typeface="Monaco"/>
                <a:cs typeface="Monaco"/>
              </a:rPr>
              <a:t>Vs</a:t>
            </a:r>
            <a:r>
              <a:rPr lang="en-US" dirty="0" smtClean="0">
                <a:latin typeface="Monaco"/>
                <a:cs typeface="Monaco"/>
              </a:rPr>
              <a:t>     </a:t>
            </a:r>
            <a:r>
              <a:rPr lang="en-US" dirty="0" err="1" smtClean="0">
                <a:latin typeface="Monaco"/>
                <a:cs typeface="Monaco"/>
              </a:rPr>
              <a:t>layername</a:t>
            </a:r>
            <a:endParaRPr lang="en-US" dirty="0" smtClean="0">
              <a:latin typeface="Monaco"/>
              <a:cs typeface="Monaco"/>
            </a:endParaRPr>
          </a:p>
          <a:p>
            <a:r>
              <a:rPr lang="en-US" dirty="0">
                <a:latin typeface="Monaco"/>
                <a:cs typeface="Monaco"/>
              </a:rPr>
              <a:t>#</a:t>
            </a:r>
          </a:p>
          <a:p>
            <a:r>
              <a:rPr lang="en-US" dirty="0">
                <a:latin typeface="Monaco"/>
                <a:cs typeface="Monaco"/>
              </a:rPr>
              <a:t># number of layers</a:t>
            </a:r>
          </a:p>
          <a:p>
            <a:r>
              <a:rPr lang="en-US" dirty="0">
                <a:latin typeface="Monaco"/>
                <a:cs typeface="Monaco"/>
              </a:rPr>
              <a:t>4</a:t>
            </a:r>
          </a:p>
          <a:p>
            <a:r>
              <a:rPr lang="en-US" dirty="0">
                <a:latin typeface="Monaco"/>
                <a:cs typeface="Monaco"/>
              </a:rPr>
              <a:t>     0.000    5.8000    3.4600 x</a:t>
            </a:r>
          </a:p>
          <a:p>
            <a:r>
              <a:rPr lang="en-US" dirty="0">
                <a:latin typeface="Monaco"/>
                <a:cs typeface="Monaco"/>
              </a:rPr>
              <a:t>    20.000    6.5000    3.8500 CONRAD</a:t>
            </a:r>
          </a:p>
          <a:p>
            <a:r>
              <a:rPr lang="de-DE" dirty="0">
                <a:latin typeface="Monaco"/>
                <a:cs typeface="Monaco"/>
              </a:rPr>
              <a:t>    35.000    8.0400    4.4800 MOHO</a:t>
            </a:r>
          </a:p>
          <a:p>
            <a:r>
              <a:rPr lang="de-DE" dirty="0">
                <a:latin typeface="Monaco"/>
                <a:cs typeface="Monaco"/>
              </a:rPr>
              <a:t>    77.500    8.0400    4.4800 </a:t>
            </a:r>
            <a:r>
              <a:rPr lang="de-DE" dirty="0" smtClean="0">
                <a:latin typeface="Monaco"/>
                <a:cs typeface="Monaco"/>
              </a:rPr>
              <a:t>x</a:t>
            </a:r>
          </a:p>
          <a:p>
            <a:endParaRPr lang="de-DE" dirty="0">
              <a:latin typeface="Monaco"/>
              <a:cs typeface="Monaco"/>
            </a:endParaRPr>
          </a:p>
          <a:p>
            <a:pPr lvl="0">
              <a:spcAft>
                <a:spcPts val="60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You can have only one local velocity model specified!</a:t>
            </a:r>
            <a:endParaRPr lang="en-US" sz="3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526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47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Using a local velocity model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287" y="858865"/>
            <a:ext cx="9924338" cy="5899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latin typeface="Calibri"/>
                <a:cs typeface="Calibri"/>
              </a:rPr>
              <a:t>Locate event 2017/07/07, Eastern Caucasus </a:t>
            </a:r>
            <a:r>
              <a:rPr lang="en-US" sz="2800" dirty="0" smtClean="0">
                <a:latin typeface="Calibri"/>
                <a:cs typeface="Calibri"/>
              </a:rPr>
              <a:t>with local + RSTT + ak135 predictions with the local model valid up to 3 degrees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latin typeface="Calibri"/>
                <a:cs typeface="Calibri"/>
              </a:rPr>
              <a:t>﻿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echo "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isf_infile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=20170607182541.isf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do_gridsearch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=1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use_RSTT_PnSn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=1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use_RSTT_PgLg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=1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localvmodelfile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=/Users/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istvanbondar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/iLocRelease1.60/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etc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/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localmodels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/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graczer.localmodel.dat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max_localTT_delta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=3" |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iloc</a:t>
            </a:r>
            <a:r>
              <a:rPr lang="en-US" sz="20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onaco"/>
                <a:cs typeface="Monaco"/>
              </a:rPr>
              <a:t>isf</a:t>
            </a:r>
            <a:endParaRPr lang="en-US" sz="2000" dirty="0">
              <a:solidFill>
                <a:srgbClr val="FF0000"/>
              </a:solidFill>
              <a:latin typeface="Monaco"/>
              <a:cs typeface="Monaco"/>
            </a:endParaRPr>
          </a:p>
          <a:p>
            <a:r>
              <a:rPr lang="de-DE" sz="1600" dirty="0">
                <a:solidFill>
                  <a:srgbClr val="008000"/>
                </a:solidFill>
                <a:latin typeface="Monaco"/>
                <a:cs typeface="Monaco"/>
              </a:rPr>
              <a:t>﻿</a:t>
            </a:r>
            <a:endParaRPr lang="de-DE" sz="1600" dirty="0" smtClean="0">
              <a:solidFill>
                <a:srgbClr val="008000"/>
              </a:solidFill>
              <a:latin typeface="Monaco"/>
              <a:cs typeface="Monaco"/>
            </a:endParaRPr>
          </a:p>
          <a:p>
            <a:r>
              <a:rPr lang="de-DE" sz="1400" dirty="0" err="1" smtClean="0">
                <a:solidFill>
                  <a:srgbClr val="3366FF"/>
                </a:solidFill>
                <a:latin typeface="Monaco"/>
                <a:cs typeface="Monaco"/>
              </a:rPr>
              <a:t>Local</a:t>
            </a:r>
            <a:r>
              <a:rPr lang="de-DE" sz="1400" dirty="0" smtClean="0">
                <a:solidFill>
                  <a:srgbClr val="3366FF"/>
                </a:solidFill>
                <a:latin typeface="Monaco"/>
                <a:cs typeface="Monaco"/>
              </a:rPr>
              <a:t> 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velocity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 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model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 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from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 /Users/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istvanbondar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/iLocRelease1.60/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etc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/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localmodels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/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graczer.localmodel.dat</a:t>
            </a:r>
            <a:endParaRPr lang="de-DE" sz="1400" dirty="0">
              <a:solidFill>
                <a:srgbClr val="3366FF"/>
              </a:solidFill>
              <a:latin typeface="Monaco"/>
              <a:cs typeface="Monaco"/>
            </a:endParaRPr>
          </a:p>
          <a:p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    LAYER   DEPTH   VP    VS</a:t>
            </a:r>
          </a:p>
          <a:p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        0   0.000 5.300 3.046</a:t>
            </a:r>
          </a:p>
          <a:p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        1   3.000 5.740 3.299</a:t>
            </a:r>
          </a:p>
          <a:p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        2  19.000 6.290 3.615 CONRAD</a:t>
            </a:r>
          </a:p>
          <a:p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        3  26.000 7.930 4.558 MOHO</a:t>
            </a:r>
          </a:p>
          <a:p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        4  77.500 7.930 4.558</a:t>
            </a:r>
          </a:p>
          <a:p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    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read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 RSTT 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model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: /Users/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istvanbondar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/SLBM_Root.3.0.5.MacOSX/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models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/rstt201404um.geotess</a:t>
            </a:r>
          </a:p>
          <a:p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RSTT 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predictions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 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for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 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Pn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/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Sn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 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Pg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/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Lg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 will 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be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 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used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.</a:t>
            </a:r>
          </a:p>
          <a:p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Initial 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hypocentre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:</a:t>
            </a:r>
          </a:p>
          <a:p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  OT = 2017-06-07 18:25:41.000 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Lat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 =  41.406 Lon =   45.800 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Depth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 = 10.0</a:t>
            </a:r>
          </a:p>
          <a:p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Neighbourhood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 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algorithm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 (0.1021)</a:t>
            </a:r>
          </a:p>
          <a:p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Best 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fitting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 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hypocentre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 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from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 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grid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 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search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:</a:t>
            </a:r>
          </a:p>
          <a:p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  OT = 2017-06-07 18:25:40.342 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Lat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 =  41.377 Lon =   45.841 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Depth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 = 5.2</a:t>
            </a:r>
          </a:p>
          <a:p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Distance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 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from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 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initial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 </a:t>
            </a:r>
            <a:r>
              <a:rPr lang="de-DE" sz="1400" dirty="0" err="1">
                <a:solidFill>
                  <a:srgbClr val="3366FF"/>
                </a:solidFill>
                <a:latin typeface="Monaco"/>
                <a:cs typeface="Monaco"/>
              </a:rPr>
              <a:t>guess</a:t>
            </a:r>
            <a:r>
              <a:rPr lang="de-DE" sz="1400" dirty="0">
                <a:solidFill>
                  <a:srgbClr val="3366FF"/>
                </a:solidFill>
                <a:latin typeface="Monaco"/>
                <a:cs typeface="Monaco"/>
              </a:rPr>
              <a:t> = 4.7 km</a:t>
            </a:r>
          </a:p>
        </p:txBody>
      </p:sp>
    </p:spTree>
    <p:extLst>
      <p:ext uri="{BB962C8B-B14F-4D97-AF65-F5344CB8AC3E}">
        <p14:creationId xmlns:p14="http://schemas.microsoft.com/office/powerpoint/2010/main" val="324390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48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Using a local velocity model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287" y="858865"/>
            <a:ext cx="9924338" cy="581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RDID      ARRID      STA                PCH REPORTED IASPEI   I TIME                     DELTA   ESAZ DELTIM TF RESIDUAL MTYPE        AMP  PER ACH M MODEL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         87629787   FDSN.IR.DDFL.--    ??? Pg       Pn       1 2017-06-07 18:25:51.300   0.25  77.07  0.800 10    2.497                             local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         87629788   FDSN.IR.DDFL.--    ??? S        Sn       0 2017-06-07 18:25:58.760   0.25  77.07  1.500 10    3.885                             local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2         87629793   FDSN.IR.LGD.--     ??? Pn       Pn       1 2017-06-07 18:25:53.310   0.56  36.95  0.800 10    0.262                             local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2         87629794   FDSN.IR.LGD.--     ??? S        Sb       0 2017-06-07 18:26:02.010   0.56  36.95  1.500 10    0.803                             local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3         87629801   FDSN.IR.SEAG.--    ??? Pn       Pn       1 2017-06-07 18:25:57.890   0.83 297.01  0.800 10    0.984                             local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3         87629802   FDSN.IR.SEAG.--    ??? S        Lg       0 2017-06-07 18:26:09.920   0.83 297.01  1.500 10    0.795                             local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4         87629791   FDSN.IR.KZRT.--    ??? Pb       Pn       1 2017-06-07 18:26:00.460   1.05 270.26  0.800 10    0.503                             local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4         87629792   FDSN.IR.KZRT.--    ??? S        Sn       0 2017-06-07 18:26:14.520   1.05 270.26  1.500 10    0.235                             local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5         87861232   FDSN.IR.STE.--     ??? P        Pn       1 2017-06-07 18:26:02.180   1.14 250.53  0.800 10    0.844                             local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5         87861233   FDSN.IR.STE.--     ??? S        Sn       0 2017-06-07 18:26:17.310   1.14 250.53  1.500 10    0.639                             local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6         85738126   FDSN.IR.KMKR.--    ??? P        Pb       1 2017-06-07 18:26:04.300   1.22  52.39  0.800 10   -0.013                             local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7         87629807   FDSN.IR.TRLG.--    ??? Pb       Pn       1 2017-06-07 18:26:04.060   1.28 277.23  0.800 10    0.779                             local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7         87629808   FDSN.IR.TRLG.--    ??? S        Sn       0 2017-06-07 18:26:21.000   1.28 277.23  1.500 10    0.946                             local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8         85738127   FDSN.IR.BTLR.--    ??? P        Pb       1 2017-06-07 18:26:06.200   1.31  13.92  0.800 10    0.421                             local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10        87861244   FDSN.IR.KAPZ.--    ??? P        Pg       1 2017-06-07 18:26:06.490   1.35 218.26  0.800 10   -0.564                             local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10        87861245   FDSN.IR.KAPZ.--    ??? S        Lg       0 2017-06-07 18:26:25.010   1.35 218.26  1.500 10   -1.595                             local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9         87629803   FDSN.IR.SHTL.--    ??? Pb       Pb       1 2017-06-07 18:26:06.240   1.35 339.52  0.800 10   -0.292                             local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9         87629804   FDSN.IR.SHTL.--    ??? S        Sn       0 2017-06-07 18:26:23.880   1.35 339.52  1.500 10    2.096                             local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12        87629789   FDSN.IR.GUDG.--    ??? Pb       Pb       1 2017-06-07 18:26:08.160   1.46 317.96  0.800 10   -0.221                             local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12        87629790   FDSN.IR.GUDG.--    ??? S        Sn       0 2017-06-07 18:26:27.670   1.46 317.96  1.500 10    3.283                             local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11        85738128   FDSN.IR.AKT.--     ??? P        Pb       1 2017-06-07 18:26:07.500   1.46  85.84  0.800 10   -0.865                             local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13        87861228   FDSN.IR.GNI.--     ??? P        Pb       1 2017-06-07 18:26:08.972   1.48 213.17  0.800 10    0.285                             local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13        87770954   FDSN.IR.GNI.--     ??? Pg       Pb       0 2017-06-07 18:26:08.972   1.48 213.17  0.800 10    0.285 ML        1597.1      ??? 0 local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13        85738129   FDSN.IR.GNI.--     ??? P        Pb       0 2017-06-07 18:26:08.972   1.48 213.17  0.800 10    0.285                             local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13        85737847   FDSN.IR.GNI.--     ???                   0 2017-06-07 18:26:09.100   1.48 213.17  0.000 00                                      null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13        87770955   FDSN.IR.GNI.--     ??? Lg       Sb       0 2017-06-07 18:26:28.495   1.48 213.17  1.500 10   -0.935 ML        4590.5      ??? 1 local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13        87861229   FDSN.IR.GNI.--     ??? S        Lg       0 2017-06-07 18:26:29.270   1.48 213.17  1.500 10   -1.459                             local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13        87770956   FDSN.IR.GNI.--     ??? LR       LR       0 2017-06-07 18:26:55.856   1.48 213.17        00                     765.7      ??? 0 null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14        87629785   FDSN.IR.BRNG.--    ??? Pb       Pn       1 2017-06-07 18:26:08.370   1.50 279.60  0.800 10    2.080                             local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14        87629786   FDSN.IR.BRNG.--    ??? S        Sn       0 2017-06-07 18:26:28.690   1.50 279.60  1.500 10    3.403                             </a:t>
            </a:r>
            <a:r>
              <a:rPr lang="mr-IN" sz="800" dirty="0" smtClean="0">
                <a:solidFill>
                  <a:srgbClr val="3366FF"/>
                </a:solidFill>
                <a:latin typeface="Monaco"/>
                <a:cs typeface="Monaco"/>
              </a:rPr>
              <a:t>local</a:t>
            </a:r>
          </a:p>
          <a:p>
            <a:r>
              <a:rPr lang="mr-IN" sz="800" dirty="0" smtClean="0">
                <a:solidFill>
                  <a:srgbClr val="3366FF"/>
                </a:solidFill>
                <a:latin typeface="Monaco"/>
                <a:cs typeface="Monaco"/>
              </a:rPr>
              <a:t>...</a:t>
            </a:r>
            <a:endParaRPr lang="mr-IN" sz="800" dirty="0">
              <a:solidFill>
                <a:srgbClr val="3366FF"/>
              </a:solidFill>
              <a:latin typeface="Monaco"/>
              <a:cs typeface="Monaco"/>
            </a:endParaRPr>
          </a:p>
          <a:p>
            <a:r>
              <a:rPr lang="mr-IN" sz="800" dirty="0" smtClean="0">
                <a:solidFill>
                  <a:srgbClr val="3366FF"/>
                </a:solidFill>
                <a:latin typeface="Monaco"/>
                <a:cs typeface="Monaco"/>
              </a:rPr>
              <a:t>    32        </a:t>
            </a:r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85738136   FDSN.IR.NCK.--     ??? P        Pn       1 2017-06-07 18:26:23.300   2.66 323.01  0.800 10    0.896                             local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33        85738137   FDSN.IR.NEY.--     ??? P        Pn       1 2017-06-07 18:26:29.500   2.94 310.21  0.800 10    3.052                             local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34        87629781   FDSN.IR.BATM.--    ??? Pn       Pn       1 2017-06-07 18:26:31.400   3.09 275.32  0.800 10   -0.363                             RSTT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34        87629782   FDSN.IR.BATM.--    ??? S        Sn       0 2017-06-07 18:27:16.320   3.09 275.32  1.500 10    6.288                             RSTT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35        85738138   FDSN.IR.KBZ.--     ??? P        Pn       1 2017-06-07 18:26:30.700   3.17 318.48  0.800 10   -1.354                             RSTT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35        87770968   FDSN.IR.KBZ.--     ??? Pn       Pg       0 2017-06-07 18:26:33.525   3.17 318.48  0.800 00   -5.979 ML           9.4      ??? 0 RSTT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35        87770969   FDSN.IR.KBZ.--     ??? Pg       Pb       0 2017-06-07 18:26:38.475   3.17 318.48  0.800 10   -1.029 ML          84.9      ??? 0 RSTT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35        87770970   FDSN.IR.KBZ.--     ??? Lg       Lg       0 2017-06-07 18:27:19.825   3.17 318.48  1.500 10   -0.711 ML         109.1      ??? 1 RSTT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35        87770971   FDSN.IR.KBZ.--     ???          AMB      0                           3.17 318.48        00                      59.1      ??? 0 null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36        87770985   FDSN.IR.KVAR.--    ??? Pn       Pn       1 2017-06-07 18:26:36.351   3.43 319.32  0.800 10    0.229                             RSTT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36        87770986   FDSN.IR.KVAR.--    ??? Pg       Pg       0 2017-06-07 18:26:43.626   3.43 319.32  0.800 10   -1.003                             RSTT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36        87770987   FDSN.IR.KVAR.--    ??? Lg       Lg       0 2017-06-07 18:27:28.851   3.43 319.32  1.500 10   -0.447                             RSTT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36        87770988   FDSN.IR.KVAR.--    ???          AMB      0                           3.43 319.32        00                       6.2      ??? 0 null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37        85738139   FDSN.IR.KIV.--     ??? P        Pn       1 2017-06-07 18:26:33.800   3.44 319.24  0.800 10   -2.322                             RSTT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37        85737848   FDSN.IR.KIV.--     ???                   0 2017-06-07 18:26:36.500   3.44 319.24  0.000 00                                      null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38        85738140   FDSN.IR.RPOR.--    ??? P        Pn       1 2017-06-07 18:26:52.600   4.69 301.31  0.800 10   -0.905                             RSTT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39        85738141   FDSN.IR.VSLR.--    ??? P        Pn       1 2017-06-07 18:26:50.600   4.74 297.80  0.800 00   -3.836                             RSTT</a:t>
            </a:r>
          </a:p>
          <a:p>
            <a:r>
              <a:rPr lang="mr-IN" sz="800" dirty="0">
                <a:solidFill>
                  <a:srgbClr val="3366FF"/>
                </a:solidFill>
                <a:latin typeface="Monaco"/>
                <a:cs typeface="Monaco"/>
              </a:rPr>
              <a:t>    40        85738142   FDSN.IR.GUZR.--    ??? P        Pn       1 2017-06-07 18:26:57.000   4.93 303.79  0.800 10    0.097                             RSTT</a:t>
            </a:r>
            <a:endParaRPr lang="de-DE" sz="800" dirty="0">
              <a:solidFill>
                <a:srgbClr val="3366FF"/>
              </a:solidFill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1603825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49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Using a local velocity model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287" y="858865"/>
            <a:ext cx="9924338" cy="2699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final : Eastern Caucasus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OT = 2017-06-07 18:25:40.584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Lat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= 41.390 Lon = 45.794 Depth = 11.4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etype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uk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nreading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=229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nass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=542 </a:t>
            </a:r>
            <a:r>
              <a:rPr lang="en-US" sz="1400" dirty="0" err="1">
                <a:solidFill>
                  <a:srgbClr val="FF0000"/>
                </a:solidFill>
                <a:latin typeface="Monaco"/>
                <a:cs typeface="Monaco"/>
              </a:rPr>
              <a:t>ndef</a:t>
            </a:r>
            <a:r>
              <a:rPr lang="en-US" sz="1400" dirty="0">
                <a:solidFill>
                  <a:srgbClr val="FF0000"/>
                </a:solidFill>
                <a:latin typeface="Monaco"/>
                <a:cs typeface="Monaco"/>
              </a:rPr>
              <a:t>=355 </a:t>
            </a:r>
            <a:r>
              <a:rPr lang="en-US" sz="1400" dirty="0" err="1">
                <a:solidFill>
                  <a:srgbClr val="FF0000"/>
                </a:solidFill>
                <a:latin typeface="Monaco"/>
                <a:cs typeface="Monaco"/>
              </a:rPr>
              <a:t>ndefsta</a:t>
            </a:r>
            <a:r>
              <a:rPr lang="en-US" sz="1400" dirty="0">
                <a:solidFill>
                  <a:srgbClr val="FF0000"/>
                </a:solidFill>
                <a:latin typeface="Monaco"/>
                <a:cs typeface="Monaco"/>
              </a:rPr>
              <a:t>=193 </a:t>
            </a:r>
            <a:r>
              <a:rPr lang="en-US" sz="1400" dirty="0" err="1">
                <a:solidFill>
                  <a:srgbClr val="FF0000"/>
                </a:solidFill>
                <a:latin typeface="Monaco"/>
                <a:cs typeface="Monaco"/>
              </a:rPr>
              <a:t>nrank</a:t>
            </a:r>
            <a:r>
              <a:rPr lang="en-US" sz="1400" dirty="0">
                <a:solidFill>
                  <a:srgbClr val="FF0000"/>
                </a:solidFill>
                <a:latin typeface="Monaco"/>
                <a:cs typeface="Monaco"/>
              </a:rPr>
              <a:t>=208 </a:t>
            </a:r>
            <a:r>
              <a:rPr lang="en-US" sz="1400" dirty="0" err="1">
                <a:solidFill>
                  <a:srgbClr val="FF0000"/>
                </a:solidFill>
                <a:latin typeface="Monaco"/>
                <a:cs typeface="Monaco"/>
              </a:rPr>
              <a:t>sdobs</a:t>
            </a:r>
            <a:r>
              <a:rPr lang="en-US" sz="1400" dirty="0">
                <a:solidFill>
                  <a:srgbClr val="FF0000"/>
                </a:solidFill>
                <a:latin typeface="Monaco"/>
                <a:cs typeface="Monaco"/>
              </a:rPr>
              <a:t>=2.082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sgap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 44.7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smajax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=2.9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sminax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=2.7 strike=113.9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stime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=0.354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sdepth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=2.1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depdp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=11.00 +/- 3.87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ndp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=13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free-depth solution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local network: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=8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ndef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=14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sgap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=198.1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dU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=0.359 ndefsta_10km=0 GT5cand=0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mb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=4.69 +/- 0.22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=50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MS=3.74 +/- 0.14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=44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ML=4.92 +/- 0.29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=7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   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mB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=5.47 +/- 0.54 </a:t>
            </a:r>
            <a:r>
              <a:rPr lang="en-US" sz="1400" dirty="0" err="1">
                <a:solidFill>
                  <a:srgbClr val="3366FF"/>
                </a:solidFill>
                <a:latin typeface="Monaco"/>
                <a:cs typeface="Monaco"/>
              </a:rPr>
              <a:t>nsta</a:t>
            </a:r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=44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Finished event 610666945 (114.03)</a:t>
            </a:r>
          </a:p>
          <a:p>
            <a:r>
              <a:rPr lang="en-US" sz="1400" dirty="0">
                <a:solidFill>
                  <a:srgbClr val="3366FF"/>
                </a:solidFill>
                <a:latin typeface="Monaco"/>
                <a:cs typeface="Monaco"/>
              </a:rPr>
              <a:t>EVENT 114.032893  542</a:t>
            </a:r>
          </a:p>
        </p:txBody>
      </p:sp>
    </p:spTree>
    <p:extLst>
      <p:ext uri="{BB962C8B-B14F-4D97-AF65-F5344CB8AC3E}">
        <p14:creationId xmlns:p14="http://schemas.microsoft.com/office/powerpoint/2010/main" val="24350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Configuration parameters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981" y="879973"/>
            <a:ext cx="9807119" cy="5425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Aft>
                <a:spcPts val="600"/>
              </a:spcAft>
              <a:buFont typeface="Arial"/>
              <a:buChar char="•"/>
            </a:pPr>
            <a:r>
              <a:rPr lang="en-GB" sz="3200" dirty="0" smtClean="0">
                <a:latin typeface="Calibri"/>
                <a:ea typeface="Times New Roman"/>
                <a:cs typeface="Calibri"/>
              </a:rPr>
              <a:t>$ILOCROOT/</a:t>
            </a:r>
            <a:r>
              <a:rPr lang="en-GB" sz="3200" dirty="0" err="1" smtClean="0">
                <a:latin typeface="Calibri"/>
                <a:ea typeface="Times New Roman"/>
                <a:cs typeface="Calibri"/>
              </a:rPr>
              <a:t>etc</a:t>
            </a:r>
            <a:r>
              <a:rPr lang="en-GB" sz="3200" dirty="0" smtClean="0">
                <a:latin typeface="Calibri"/>
                <a:ea typeface="Times New Roman"/>
                <a:cs typeface="Calibri"/>
              </a:rPr>
              <a:t>/</a:t>
            </a:r>
            <a:r>
              <a:rPr lang="en-GB" sz="3200" dirty="0" err="1" smtClean="0">
                <a:latin typeface="Calibri"/>
                <a:ea typeface="Times New Roman"/>
                <a:cs typeface="Calibri"/>
              </a:rPr>
              <a:t>iLocpars</a:t>
            </a:r>
            <a:r>
              <a:rPr lang="en-GB" sz="3200" dirty="0" smtClean="0">
                <a:latin typeface="Calibri"/>
                <a:ea typeface="Times New Roman"/>
                <a:cs typeface="Calibri"/>
              </a:rPr>
              <a:t>/</a:t>
            </a:r>
            <a:r>
              <a:rPr lang="en-GB" sz="3200" dirty="0" err="1" smtClean="0">
                <a:latin typeface="Calibri"/>
                <a:ea typeface="Times New Roman"/>
                <a:cs typeface="Calibri"/>
              </a:rPr>
              <a:t>config.txt</a:t>
            </a:r>
            <a:endParaRPr lang="en-GB" sz="3200" dirty="0">
              <a:latin typeface="Calibri"/>
              <a:ea typeface="Times New Roman"/>
              <a:cs typeface="Calibri"/>
            </a:endParaRPr>
          </a:p>
          <a:p>
            <a:pPr marL="608013" lvl="1" indent="-176213">
              <a:spcAft>
                <a:spcPts val="600"/>
              </a:spcAft>
              <a:buFont typeface="Arial"/>
              <a:buChar char="•"/>
            </a:pPr>
            <a:r>
              <a:rPr lang="en-GB" sz="2800" dirty="0">
                <a:latin typeface="Calibri"/>
                <a:ea typeface="Times New Roman"/>
                <a:cs typeface="Calibri"/>
              </a:rPr>
              <a:t>G</a:t>
            </a:r>
            <a:r>
              <a:rPr lang="en-GB" sz="2800" dirty="0" smtClean="0">
                <a:latin typeface="Calibri"/>
                <a:ea typeface="Times New Roman"/>
                <a:cs typeface="Calibri"/>
              </a:rPr>
              <a:t>eneral parameters that control the behaviour of the locator</a:t>
            </a:r>
          </a:p>
          <a:p>
            <a:pPr marL="176213" indent="-176213">
              <a:spcAft>
                <a:spcPts val="600"/>
              </a:spcAft>
              <a:buFont typeface="Arial"/>
              <a:buChar char="•"/>
            </a:pPr>
            <a:r>
              <a:rPr lang="en-GB" sz="3200" dirty="0" smtClean="0">
                <a:latin typeface="Calibri"/>
                <a:ea typeface="Times New Roman"/>
                <a:cs typeface="Calibri"/>
              </a:rPr>
              <a:t>$ILOCROOT/</a:t>
            </a:r>
            <a:r>
              <a:rPr lang="en-GB" sz="3200" dirty="0" err="1" smtClean="0">
                <a:latin typeface="Calibri"/>
                <a:ea typeface="Times New Roman"/>
                <a:cs typeface="Calibri"/>
              </a:rPr>
              <a:t>etc</a:t>
            </a:r>
            <a:r>
              <a:rPr lang="en-GB" sz="3200" dirty="0" smtClean="0">
                <a:latin typeface="Calibri"/>
                <a:ea typeface="Times New Roman"/>
                <a:cs typeface="Calibri"/>
              </a:rPr>
              <a:t>/</a:t>
            </a:r>
            <a:r>
              <a:rPr lang="en-GB" sz="3200" dirty="0" err="1" smtClean="0">
                <a:latin typeface="Calibri"/>
                <a:ea typeface="Times New Roman"/>
                <a:cs typeface="Calibri"/>
              </a:rPr>
              <a:t>iLocpars</a:t>
            </a:r>
            <a:r>
              <a:rPr lang="en-GB" sz="3200" dirty="0" smtClean="0">
                <a:latin typeface="Calibri"/>
                <a:ea typeface="Times New Roman"/>
                <a:cs typeface="Calibri"/>
              </a:rPr>
              <a:t>/ak135_model.txt</a:t>
            </a:r>
          </a:p>
          <a:p>
            <a:pPr marL="608013" lvl="1" indent="-176213">
              <a:spcAft>
                <a:spcPts val="600"/>
              </a:spcAft>
              <a:buFont typeface="Arial"/>
              <a:buChar char="•"/>
            </a:pPr>
            <a:r>
              <a:rPr lang="en-GB" sz="2800" dirty="0">
                <a:latin typeface="Calibri"/>
                <a:ea typeface="Times New Roman"/>
                <a:cs typeface="Calibri"/>
              </a:rPr>
              <a:t>P</a:t>
            </a:r>
            <a:r>
              <a:rPr lang="en-GB" sz="2800" dirty="0" smtClean="0">
                <a:latin typeface="Calibri"/>
                <a:ea typeface="Times New Roman"/>
                <a:cs typeface="Calibri"/>
              </a:rPr>
              <a:t>hase-specific pars, such as phase name mappings to IASPEI phase names, a priori measurement errors, etc.</a:t>
            </a:r>
          </a:p>
          <a:p>
            <a:pPr marL="176213" indent="-176213">
              <a:spcAft>
                <a:spcPts val="600"/>
              </a:spcAft>
              <a:buFont typeface="Arial"/>
              <a:buChar char="•"/>
            </a:pPr>
            <a:r>
              <a:rPr lang="en-GB" sz="3200" dirty="0" smtClean="0">
                <a:latin typeface="Calibri"/>
                <a:ea typeface="Times New Roman"/>
                <a:cs typeface="Calibri"/>
              </a:rPr>
              <a:t>See Tables 4 and 5 in the Manual for detailed lists of parameters </a:t>
            </a:r>
          </a:p>
          <a:p>
            <a:pPr marL="176213" indent="-176213">
              <a:spcAft>
                <a:spcPts val="600"/>
              </a:spcAft>
              <a:buFont typeface="Arial"/>
              <a:buChar char="•"/>
            </a:pPr>
            <a:r>
              <a:rPr lang="en-GB" sz="3200" dirty="0" smtClean="0">
                <a:latin typeface="Calibri"/>
                <a:ea typeface="Times New Roman"/>
                <a:cs typeface="Calibri"/>
              </a:rPr>
              <a:t>Most commonly used </a:t>
            </a:r>
            <a:r>
              <a:rPr lang="en-GB" sz="3200" dirty="0" err="1" smtClean="0">
                <a:latin typeface="Calibri"/>
                <a:ea typeface="Times New Roman"/>
                <a:cs typeface="Calibri"/>
              </a:rPr>
              <a:t>config</a:t>
            </a:r>
            <a:r>
              <a:rPr lang="en-GB" sz="3200" dirty="0" smtClean="0">
                <a:latin typeface="Calibri"/>
                <a:ea typeface="Times New Roman"/>
                <a:cs typeface="Calibri"/>
              </a:rPr>
              <a:t> pars can also be set in the command line instructions</a:t>
            </a:r>
          </a:p>
          <a:p>
            <a:pPr marL="176213" indent="-176213">
              <a:spcAft>
                <a:spcPts val="600"/>
              </a:spcAft>
              <a:buFont typeface="Arial"/>
              <a:buChar char="•"/>
            </a:pPr>
            <a:r>
              <a:rPr lang="en-GB" sz="3200" dirty="0" smtClean="0">
                <a:latin typeface="Calibri"/>
                <a:ea typeface="Times New Roman"/>
                <a:cs typeface="Calibri"/>
              </a:rPr>
              <a:t>Do not forget to set the full pathnames of the </a:t>
            </a:r>
            <a:r>
              <a:rPr lang="en-GB" sz="3200" i="1" dirty="0" err="1" smtClean="0">
                <a:latin typeface="Calibri"/>
                <a:ea typeface="Times New Roman"/>
                <a:cs typeface="Calibri"/>
              </a:rPr>
              <a:t>isf_stafile</a:t>
            </a:r>
            <a:r>
              <a:rPr lang="en-GB" sz="3200" dirty="0" smtClean="0">
                <a:latin typeface="Calibri"/>
                <a:ea typeface="Times New Roman"/>
                <a:cs typeface="Calibri"/>
              </a:rPr>
              <a:t> and </a:t>
            </a:r>
            <a:r>
              <a:rPr lang="en-GB" sz="3200" i="1" dirty="0" err="1" smtClean="0">
                <a:latin typeface="Calibri"/>
                <a:ea typeface="Times New Roman"/>
                <a:cs typeface="Calibri"/>
              </a:rPr>
              <a:t>rstt_model</a:t>
            </a:r>
            <a:r>
              <a:rPr lang="en-GB" sz="3200" dirty="0" smtClean="0">
                <a:latin typeface="Calibri"/>
                <a:ea typeface="Times New Roman"/>
                <a:cs typeface="Calibri"/>
              </a:rPr>
              <a:t> parameters in the </a:t>
            </a:r>
            <a:r>
              <a:rPr lang="en-GB" sz="3200" i="1" dirty="0" err="1" smtClean="0">
                <a:latin typeface="Calibri"/>
                <a:ea typeface="Times New Roman"/>
                <a:cs typeface="Calibri"/>
              </a:rPr>
              <a:t>config.txt</a:t>
            </a:r>
            <a:r>
              <a:rPr lang="en-GB" sz="3200" dirty="0" smtClean="0">
                <a:latin typeface="Calibri"/>
                <a:ea typeface="Times New Roman"/>
                <a:cs typeface="Calibri"/>
              </a:rPr>
              <a:t> file!</a:t>
            </a:r>
          </a:p>
        </p:txBody>
      </p:sp>
    </p:spTree>
    <p:extLst>
      <p:ext uri="{BB962C8B-B14F-4D97-AF65-F5344CB8AC3E}">
        <p14:creationId xmlns:p14="http://schemas.microsoft.com/office/powerpoint/2010/main" val="2281297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50</a:t>
            </a:fld>
            <a:endParaRPr lang="en-GB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Location comparisons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pic>
        <p:nvPicPr>
          <p:cNvPr id="2" name="Picture 1" descr="reloc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5" y="922260"/>
            <a:ext cx="6789125" cy="64935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23968" y="1557649"/>
            <a:ext cx="1065867" cy="1299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366FF"/>
                </a:solidFill>
                <a:latin typeface="Calibri"/>
                <a:cs typeface="Calibri"/>
              </a:rPr>
              <a:t>a</a:t>
            </a:r>
            <a:r>
              <a:rPr lang="en-US" sz="2800" dirty="0" smtClean="0">
                <a:solidFill>
                  <a:srgbClr val="3366FF"/>
                </a:solidFill>
                <a:latin typeface="Calibri"/>
                <a:cs typeface="Calibri"/>
              </a:rPr>
              <a:t>k135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RSTT</a:t>
            </a:r>
          </a:p>
          <a:p>
            <a:r>
              <a:rPr lang="en-US" sz="2800" dirty="0" smtClean="0">
                <a:solidFill>
                  <a:srgbClr val="33CC33"/>
                </a:solidFill>
                <a:latin typeface="Calibri"/>
                <a:cs typeface="Calibri"/>
              </a:rPr>
              <a:t>local</a:t>
            </a:r>
            <a:endParaRPr lang="en-US" sz="2800" dirty="0">
              <a:solidFill>
                <a:srgbClr val="33CC33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0835" y="4571360"/>
            <a:ext cx="1750111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 err="1" smtClean="0"/>
              <a:t>ndepent</a:t>
            </a:r>
            <a:r>
              <a:rPr lang="en-US" dirty="0" smtClean="0"/>
              <a:t> errors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4808562" y="3978776"/>
            <a:ext cx="152384" cy="60951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4994809" y="4080362"/>
            <a:ext cx="101590" cy="5248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3403259" y="2065598"/>
            <a:ext cx="2015095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fixed to TIF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4029710" y="2454990"/>
            <a:ext cx="220110" cy="94813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249820" y="2454990"/>
            <a:ext cx="237042" cy="40634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6577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6</a:t>
            </a:fld>
            <a:endParaRPr lang="en-GB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Running the locator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289" y="1061846"/>
            <a:ext cx="9924335" cy="536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800" b="1" dirty="0" smtClean="0">
                <a:latin typeface="Calibri"/>
                <a:ea typeface="Times New Roman"/>
                <a:cs typeface="Calibri"/>
              </a:rPr>
              <a:t>ISF/ISF2 text file input: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 smtClean="0">
                <a:latin typeface="Calibri"/>
                <a:ea typeface="Times New Roman"/>
                <a:cs typeface="Calibri"/>
              </a:rPr>
              <a:t>echo “</a:t>
            </a:r>
            <a:r>
              <a:rPr lang="en-GB" sz="2400" dirty="0" err="1" smtClean="0">
                <a:latin typeface="Calibri"/>
                <a:ea typeface="Times New Roman"/>
                <a:cs typeface="Calibri"/>
              </a:rPr>
              <a:t>isf_infile</a:t>
            </a:r>
            <a:r>
              <a:rPr lang="en-GB" sz="2400" dirty="0" smtClean="0">
                <a:latin typeface="Calibri"/>
                <a:ea typeface="Times New Roman"/>
                <a:cs typeface="Calibri"/>
              </a:rPr>
              <a:t>=</a:t>
            </a:r>
            <a:r>
              <a:rPr lang="en-GB" sz="2400" dirty="0" err="1" smtClean="0">
                <a:latin typeface="Calibri"/>
                <a:ea typeface="Times New Roman"/>
                <a:cs typeface="Calibri"/>
              </a:rPr>
              <a:t>ISF_input_file</a:t>
            </a:r>
            <a:r>
              <a:rPr lang="en-GB" sz="2400" dirty="0" smtClean="0">
                <a:latin typeface="Calibri"/>
                <a:ea typeface="Times New Roman"/>
                <a:cs typeface="Calibri"/>
              </a:rPr>
              <a:t> [instructions]” | </a:t>
            </a:r>
            <a:r>
              <a:rPr lang="en-GB" sz="2400" dirty="0" err="1" smtClean="0">
                <a:latin typeface="Calibri"/>
                <a:ea typeface="Times New Roman"/>
                <a:cs typeface="Calibri"/>
              </a:rPr>
              <a:t>iloc</a:t>
            </a:r>
            <a:r>
              <a:rPr lang="en-GB" sz="2400" dirty="0" smtClean="0">
                <a:latin typeface="Calibri"/>
                <a:ea typeface="Times New Roman"/>
                <a:cs typeface="Calibri"/>
              </a:rPr>
              <a:t> </a:t>
            </a:r>
            <a:r>
              <a:rPr lang="en-GB" sz="2400" dirty="0" err="1" smtClean="0">
                <a:latin typeface="Calibri"/>
                <a:ea typeface="Times New Roman"/>
                <a:cs typeface="Calibri"/>
              </a:rPr>
              <a:t>isf</a:t>
            </a:r>
            <a:endParaRPr lang="en-GB" sz="2400" dirty="0" smtClean="0">
              <a:latin typeface="Calibri"/>
              <a:ea typeface="Times New Roman"/>
              <a:cs typeface="Calibri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latin typeface="Calibri"/>
                <a:ea typeface="Times New Roman"/>
                <a:cs typeface="Calibri"/>
              </a:rPr>
              <a:t>echo “</a:t>
            </a:r>
            <a:r>
              <a:rPr lang="en-GB" sz="2400" dirty="0" err="1">
                <a:latin typeface="Calibri"/>
                <a:ea typeface="Times New Roman"/>
                <a:cs typeface="Calibri"/>
              </a:rPr>
              <a:t>isf_infile</a:t>
            </a:r>
            <a:r>
              <a:rPr lang="en-GB" sz="2400" dirty="0">
                <a:latin typeface="Calibri"/>
                <a:ea typeface="Times New Roman"/>
                <a:cs typeface="Calibri"/>
              </a:rPr>
              <a:t>=</a:t>
            </a:r>
            <a:r>
              <a:rPr lang="en-GB" sz="2400" dirty="0" smtClean="0">
                <a:latin typeface="Calibri"/>
                <a:ea typeface="Times New Roman"/>
                <a:cs typeface="Calibri"/>
              </a:rPr>
              <a:t>ISF2_input_file </a:t>
            </a:r>
            <a:r>
              <a:rPr lang="en-GB" sz="2400" dirty="0">
                <a:latin typeface="Calibri"/>
                <a:ea typeface="Times New Roman"/>
                <a:cs typeface="Calibri"/>
              </a:rPr>
              <a:t>[instructions]” | </a:t>
            </a:r>
            <a:r>
              <a:rPr lang="en-GB" sz="2400" dirty="0" err="1" smtClean="0">
                <a:latin typeface="Calibri"/>
                <a:ea typeface="Times New Roman"/>
                <a:cs typeface="Calibri"/>
              </a:rPr>
              <a:t>iloc</a:t>
            </a:r>
            <a:r>
              <a:rPr lang="en-GB" sz="2400" dirty="0" smtClean="0">
                <a:latin typeface="Calibri"/>
                <a:ea typeface="Times New Roman"/>
                <a:cs typeface="Calibri"/>
              </a:rPr>
              <a:t> isf2</a:t>
            </a:r>
          </a:p>
          <a:p>
            <a:pPr>
              <a:spcAft>
                <a:spcPts val="600"/>
              </a:spcAft>
            </a:pPr>
            <a:endParaRPr lang="en-GB" sz="3200" dirty="0" smtClean="0">
              <a:latin typeface="Calibri"/>
              <a:ea typeface="Times New Roman"/>
              <a:cs typeface="Calibri"/>
            </a:endParaRPr>
          </a:p>
          <a:p>
            <a:r>
              <a:rPr lang="en-GB" b="1" dirty="0" smtClean="0">
                <a:solidFill>
                  <a:srgbClr val="FF0000"/>
                </a:solidFill>
                <a:latin typeface="Monaco"/>
                <a:ea typeface="Times New Roman"/>
                <a:cs typeface="Monaco"/>
              </a:rPr>
              <a:t>echo </a:t>
            </a:r>
            <a:r>
              <a:rPr lang="en-GB" b="1" dirty="0">
                <a:solidFill>
                  <a:srgbClr val="FF0000"/>
                </a:solidFill>
                <a:latin typeface="Monaco"/>
                <a:ea typeface="Times New Roman"/>
                <a:cs typeface="Monaco"/>
              </a:rPr>
              <a:t>”</a:t>
            </a:r>
            <a:r>
              <a:rPr lang="en-GB" b="1" dirty="0" err="1">
                <a:solidFill>
                  <a:srgbClr val="FF0000"/>
                </a:solidFill>
                <a:latin typeface="Monaco"/>
                <a:ea typeface="Times New Roman"/>
                <a:cs typeface="Monaco"/>
              </a:rPr>
              <a:t>isf_infile</a:t>
            </a:r>
            <a:r>
              <a:rPr lang="en-GB" b="1" dirty="0" smtClean="0">
                <a:solidFill>
                  <a:srgbClr val="FF0000"/>
                </a:solidFill>
                <a:latin typeface="Monaco"/>
                <a:ea typeface="Times New Roman"/>
                <a:cs typeface="Monaco"/>
              </a:rPr>
              <a:t>=</a:t>
            </a:r>
            <a:r>
              <a:rPr lang="en-GB" b="1" dirty="0" err="1" smtClean="0">
                <a:solidFill>
                  <a:srgbClr val="FF0000"/>
                </a:solidFill>
                <a:latin typeface="Monaco"/>
                <a:ea typeface="Times New Roman"/>
                <a:cs typeface="Monaco"/>
              </a:rPr>
              <a:t>myin.isf</a:t>
            </a:r>
            <a:r>
              <a:rPr lang="en-GB" b="1" dirty="0" smtClean="0">
                <a:solidFill>
                  <a:srgbClr val="FF0000"/>
                </a:solidFill>
                <a:latin typeface="Monaco"/>
                <a:ea typeface="Times New Roman"/>
                <a:cs typeface="Monaco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Monaco"/>
                <a:ea typeface="Times New Roman"/>
                <a:cs typeface="Monaco"/>
              </a:rPr>
              <a:t>isf_outfile</a:t>
            </a:r>
            <a:r>
              <a:rPr lang="en-GB" b="1" dirty="0" smtClean="0">
                <a:solidFill>
                  <a:srgbClr val="FF0000"/>
                </a:solidFill>
                <a:latin typeface="Monaco"/>
                <a:ea typeface="Times New Roman"/>
                <a:cs typeface="Monaco"/>
              </a:rPr>
              <a:t>=myout.isf2" </a:t>
            </a:r>
            <a:r>
              <a:rPr lang="en-GB" b="1" dirty="0">
                <a:solidFill>
                  <a:srgbClr val="FF0000"/>
                </a:solidFill>
                <a:latin typeface="Monaco"/>
                <a:ea typeface="Times New Roman"/>
                <a:cs typeface="Monaco"/>
              </a:rPr>
              <a:t>| </a:t>
            </a:r>
            <a:r>
              <a:rPr lang="en-GB" b="1" dirty="0" err="1" smtClean="0">
                <a:solidFill>
                  <a:srgbClr val="FF0000"/>
                </a:solidFill>
                <a:latin typeface="Monaco"/>
                <a:ea typeface="Times New Roman"/>
                <a:cs typeface="Monaco"/>
              </a:rPr>
              <a:t>iloc</a:t>
            </a:r>
            <a:r>
              <a:rPr lang="en-GB" b="1" dirty="0" smtClean="0">
                <a:solidFill>
                  <a:srgbClr val="FF0000"/>
                </a:solidFill>
                <a:latin typeface="Monaco"/>
                <a:ea typeface="Times New Roman"/>
                <a:cs typeface="Monaco"/>
              </a:rPr>
              <a:t> isf2</a:t>
            </a:r>
            <a:r>
              <a:rPr lang="en-GB" b="1" dirty="0" smtClean="0">
                <a:solidFill>
                  <a:srgbClr val="FF0000"/>
                </a:solidFill>
                <a:latin typeface="Monaco"/>
                <a:cs typeface="Monaco"/>
              </a:rPr>
              <a:t> &gt; </a:t>
            </a:r>
            <a:r>
              <a:rPr lang="en-GB" b="1" dirty="0" err="1" smtClean="0">
                <a:solidFill>
                  <a:srgbClr val="FF0000"/>
                </a:solidFill>
                <a:latin typeface="Monaco"/>
                <a:cs typeface="Monaco"/>
              </a:rPr>
              <a:t>my.log</a:t>
            </a:r>
            <a:endParaRPr lang="en-GB" b="1" dirty="0">
              <a:solidFill>
                <a:srgbClr val="FF0000"/>
              </a:solidFill>
              <a:latin typeface="Monaco"/>
              <a:ea typeface="Times New Roman"/>
              <a:cs typeface="Monaco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dirty="0">
              <a:ea typeface="Times New Roman"/>
            </a:endParaRPr>
          </a:p>
          <a:p>
            <a:pPr>
              <a:lnSpc>
                <a:spcPct val="50000"/>
              </a:lnSpc>
              <a:spcAft>
                <a:spcPts val="600"/>
              </a:spcAft>
            </a:pPr>
            <a:endParaRPr lang="en-GB" sz="2400" dirty="0" smtClean="0">
              <a:ea typeface="Times New Roman"/>
            </a:endParaRPr>
          </a:p>
          <a:p>
            <a:pPr>
              <a:lnSpc>
                <a:spcPct val="50000"/>
              </a:lnSpc>
              <a:spcAft>
                <a:spcPts val="600"/>
              </a:spcAft>
            </a:pPr>
            <a:r>
              <a:rPr lang="en-GB" sz="2800" b="1" dirty="0" smtClean="0">
                <a:latin typeface="Calibri"/>
                <a:ea typeface="Times New Roman"/>
                <a:cs typeface="Calibri"/>
              </a:rPr>
              <a:t>SeisComp3 DB interface: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latin typeface="Calibri"/>
                <a:ea typeface="Times New Roman"/>
                <a:cs typeface="Calibri"/>
              </a:rPr>
              <a:t>echo </a:t>
            </a:r>
            <a:r>
              <a:rPr lang="en-GB" sz="2400" dirty="0" smtClean="0">
                <a:latin typeface="Calibri"/>
                <a:ea typeface="Times New Roman"/>
                <a:cs typeface="Calibri"/>
              </a:rPr>
              <a:t>“</a:t>
            </a:r>
            <a:r>
              <a:rPr lang="en-GB" sz="2400" dirty="0" err="1" smtClean="0">
                <a:latin typeface="Calibri"/>
                <a:ea typeface="Times New Roman"/>
                <a:cs typeface="Calibri"/>
              </a:rPr>
              <a:t>eventid</a:t>
            </a:r>
            <a:r>
              <a:rPr lang="en-GB" sz="2400" dirty="0" smtClean="0">
                <a:latin typeface="Calibri"/>
                <a:ea typeface="Times New Roman"/>
                <a:cs typeface="Calibri"/>
              </a:rPr>
              <a:t> </a:t>
            </a:r>
            <a:r>
              <a:rPr lang="en-GB" sz="2400" dirty="0">
                <a:latin typeface="Calibri"/>
                <a:ea typeface="Times New Roman"/>
                <a:cs typeface="Calibri"/>
              </a:rPr>
              <a:t>[instructions]” | </a:t>
            </a:r>
            <a:r>
              <a:rPr lang="en-GB" sz="2400" dirty="0" smtClean="0">
                <a:latin typeface="Calibri"/>
                <a:ea typeface="Times New Roman"/>
                <a:cs typeface="Calibri"/>
              </a:rPr>
              <a:t>iloc_sc3db </a:t>
            </a:r>
            <a:r>
              <a:rPr lang="en-GB" sz="2400" dirty="0">
                <a:latin typeface="Calibri"/>
                <a:ea typeface="Times New Roman"/>
                <a:cs typeface="Calibri"/>
              </a:rPr>
              <a:t>sc3db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 smtClean="0">
                <a:latin typeface="Calibri"/>
                <a:ea typeface="Times New Roman"/>
                <a:cs typeface="Calibri"/>
              </a:rPr>
              <a:t>iloc_sc3db sc3db </a:t>
            </a:r>
            <a:r>
              <a:rPr lang="en-GB" sz="2400" dirty="0">
                <a:latin typeface="Calibri"/>
                <a:ea typeface="Times New Roman"/>
                <a:cs typeface="Calibri"/>
              </a:rPr>
              <a:t>&lt; </a:t>
            </a:r>
            <a:r>
              <a:rPr lang="en-GB" sz="2400" dirty="0" err="1" smtClean="0">
                <a:latin typeface="Calibri"/>
                <a:ea typeface="Times New Roman"/>
                <a:cs typeface="Calibri"/>
              </a:rPr>
              <a:t>instruction_file</a:t>
            </a:r>
            <a:r>
              <a:rPr lang="en-GB" sz="2400" dirty="0" smtClean="0">
                <a:latin typeface="Calibri"/>
                <a:ea typeface="Times New Roman"/>
                <a:cs typeface="Calibri"/>
              </a:rPr>
              <a:t> &gt; </a:t>
            </a:r>
            <a:r>
              <a:rPr lang="en-GB" sz="2400" dirty="0" err="1" smtClean="0">
                <a:latin typeface="Calibri"/>
                <a:ea typeface="Times New Roman"/>
                <a:cs typeface="Calibri"/>
              </a:rPr>
              <a:t>log_file</a:t>
            </a:r>
            <a:endParaRPr lang="en-GB" sz="2400" dirty="0">
              <a:latin typeface="Calibri"/>
              <a:ea typeface="Times New Roman"/>
              <a:cs typeface="Calibri"/>
            </a:endParaRPr>
          </a:p>
          <a:p>
            <a:pPr>
              <a:lnSpc>
                <a:spcPct val="50000"/>
              </a:lnSpc>
              <a:spcAft>
                <a:spcPts val="600"/>
              </a:spcAft>
            </a:pPr>
            <a:r>
              <a:rPr lang="en-GB" sz="2400" dirty="0" smtClean="0">
                <a:ea typeface="Times New Roman"/>
              </a:rPr>
              <a:t> </a:t>
            </a:r>
            <a:endParaRPr lang="en-GB" sz="2400" dirty="0">
              <a:latin typeface="+mn-lt"/>
              <a:ea typeface="Times New Roman"/>
            </a:endParaRPr>
          </a:p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en-GB" b="1" dirty="0">
                <a:solidFill>
                  <a:srgbClr val="FF0000"/>
                </a:solidFill>
                <a:latin typeface="Monaco"/>
                <a:ea typeface="Times New Roman"/>
                <a:cs typeface="Monaco"/>
              </a:rPr>
              <a:t>echo </a:t>
            </a:r>
            <a:r>
              <a:rPr lang="en-GB" b="1" dirty="0" smtClean="0">
                <a:solidFill>
                  <a:srgbClr val="FF0000"/>
                </a:solidFill>
                <a:latin typeface="Monaco"/>
                <a:ea typeface="Times New Roman"/>
                <a:cs typeface="Monaco"/>
              </a:rPr>
              <a:t>”bud2015colr </a:t>
            </a:r>
            <a:r>
              <a:rPr lang="en-GB" b="1" dirty="0" err="1" smtClean="0">
                <a:solidFill>
                  <a:srgbClr val="FF0000"/>
                </a:solidFill>
                <a:latin typeface="Monaco"/>
                <a:ea typeface="Times New Roman"/>
                <a:cs typeface="Monaco"/>
              </a:rPr>
              <a:t>use_RSTT_PnSn</a:t>
            </a:r>
            <a:r>
              <a:rPr lang="en-GB" b="1" dirty="0" smtClean="0">
                <a:solidFill>
                  <a:srgbClr val="FF0000"/>
                </a:solidFill>
                <a:latin typeface="Monaco"/>
                <a:ea typeface="Times New Roman"/>
                <a:cs typeface="Monaco"/>
              </a:rPr>
              <a:t>=1" </a:t>
            </a:r>
            <a:r>
              <a:rPr lang="en-GB" b="1" dirty="0">
                <a:solidFill>
                  <a:srgbClr val="FF0000"/>
                </a:solidFill>
                <a:latin typeface="Monaco"/>
                <a:ea typeface="Times New Roman"/>
                <a:cs typeface="Monaco"/>
              </a:rPr>
              <a:t>| </a:t>
            </a:r>
            <a:r>
              <a:rPr lang="en-GB" b="1" dirty="0" smtClean="0">
                <a:solidFill>
                  <a:srgbClr val="FF0000"/>
                </a:solidFill>
                <a:latin typeface="Monaco"/>
                <a:ea typeface="Times New Roman"/>
                <a:cs typeface="Monaco"/>
              </a:rPr>
              <a:t>iloc_sc3db sc3db </a:t>
            </a:r>
            <a:r>
              <a:rPr lang="en-GB" b="1" dirty="0" smtClean="0">
                <a:solidFill>
                  <a:srgbClr val="FF0000"/>
                </a:solidFill>
                <a:latin typeface="Monaco"/>
                <a:cs typeface="Monaco"/>
              </a:rPr>
              <a:t>&gt; bud2015colr.log</a:t>
            </a:r>
            <a:endParaRPr lang="en-GB" b="1" dirty="0">
              <a:solidFill>
                <a:srgbClr val="FF0000"/>
              </a:solidFill>
              <a:latin typeface="Monaco"/>
              <a:ea typeface="Times New Roman"/>
              <a:cs typeface="Monaco"/>
            </a:endParaRPr>
          </a:p>
          <a:p>
            <a:pPr>
              <a:spcAft>
                <a:spcPts val="600"/>
              </a:spcAft>
              <a:tabLst>
                <a:tab pos="457200" algn="l"/>
              </a:tabLst>
            </a:pPr>
            <a:endParaRPr lang="en-GB" b="1" dirty="0" smtClean="0">
              <a:solidFill>
                <a:srgbClr val="FF0000"/>
              </a:solidFill>
              <a:latin typeface="Monaco"/>
              <a:ea typeface="Times New Roman"/>
              <a:cs typeface="Monaco"/>
            </a:endParaRPr>
          </a:p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en-GB" b="1" dirty="0" smtClean="0">
                <a:solidFill>
                  <a:srgbClr val="FF0000"/>
                </a:solidFill>
                <a:latin typeface="Monaco"/>
                <a:ea typeface="Times New Roman"/>
                <a:cs typeface="Monaco"/>
              </a:rPr>
              <a:t>iloc_sc3db sc3db &lt; </a:t>
            </a:r>
            <a:r>
              <a:rPr lang="en-GB" b="1" dirty="0" err="1" smtClean="0">
                <a:solidFill>
                  <a:srgbClr val="FF0000"/>
                </a:solidFill>
                <a:latin typeface="Monaco"/>
                <a:ea typeface="Times New Roman"/>
                <a:cs typeface="Monaco"/>
              </a:rPr>
              <a:t>myinstructions.txt</a:t>
            </a:r>
            <a:r>
              <a:rPr lang="en-GB" b="1" dirty="0" smtClean="0">
                <a:solidFill>
                  <a:srgbClr val="FF0000"/>
                </a:solidFill>
                <a:latin typeface="Monaco"/>
                <a:ea typeface="Times New Roman"/>
                <a:cs typeface="Monaco"/>
              </a:rPr>
              <a:t> </a:t>
            </a:r>
            <a:r>
              <a:rPr lang="en-GB" b="1" dirty="0" smtClean="0">
                <a:solidFill>
                  <a:srgbClr val="FF0000"/>
                </a:solidFill>
                <a:latin typeface="Monaco"/>
                <a:cs typeface="Monaco"/>
              </a:rPr>
              <a:t>&gt; </a:t>
            </a:r>
            <a:r>
              <a:rPr lang="en-GB" b="1" dirty="0" err="1" smtClean="0">
                <a:solidFill>
                  <a:srgbClr val="FF0000"/>
                </a:solidFill>
                <a:latin typeface="Monaco"/>
                <a:cs typeface="Monaco"/>
              </a:rPr>
              <a:t>myiloc.log</a:t>
            </a:r>
            <a:endParaRPr lang="en-GB" b="1" dirty="0">
              <a:solidFill>
                <a:srgbClr val="FF0000"/>
              </a:solidFill>
              <a:latin typeface="Monaco"/>
              <a:ea typeface="Times New Roman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7839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Command line instructions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506" y="879973"/>
            <a:ext cx="9572686" cy="4910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Aft>
                <a:spcPts val="600"/>
              </a:spcAft>
              <a:buFont typeface="Arial"/>
              <a:buChar char="•"/>
            </a:pPr>
            <a:r>
              <a:rPr lang="en-GB" sz="3200" dirty="0" smtClean="0">
                <a:latin typeface="Calibri"/>
                <a:ea typeface="Times New Roman"/>
                <a:cs typeface="Calibri"/>
              </a:rPr>
              <a:t>Instructions control the behaviour of the locator </a:t>
            </a:r>
          </a:p>
          <a:p>
            <a:pPr marL="608013" lvl="1" indent="-176213">
              <a:spcAft>
                <a:spcPts val="600"/>
              </a:spcAft>
              <a:buFont typeface="Arial"/>
              <a:buChar char="•"/>
            </a:pPr>
            <a:r>
              <a:rPr lang="en-GB" sz="2800" dirty="0" smtClean="0">
                <a:latin typeface="Calibri"/>
                <a:ea typeface="Times New Roman"/>
                <a:cs typeface="Calibri"/>
              </a:rPr>
              <a:t>Features can be turned on and off</a:t>
            </a:r>
          </a:p>
          <a:p>
            <a:pPr marL="608013" lvl="1" indent="-176213">
              <a:spcAft>
                <a:spcPts val="600"/>
              </a:spcAft>
              <a:buFont typeface="Arial"/>
              <a:buChar char="•"/>
            </a:pPr>
            <a:r>
              <a:rPr lang="en-GB" sz="2800" dirty="0">
                <a:latin typeface="Calibri"/>
                <a:ea typeface="Times New Roman"/>
                <a:cs typeface="Calibri"/>
              </a:rPr>
              <a:t>D</a:t>
            </a:r>
            <a:r>
              <a:rPr lang="en-GB" sz="2800" dirty="0" smtClean="0">
                <a:latin typeface="Calibri"/>
                <a:ea typeface="Times New Roman"/>
                <a:cs typeface="Calibri"/>
              </a:rPr>
              <a:t>efault configuration parameters can be overridden</a:t>
            </a:r>
          </a:p>
          <a:p>
            <a:pPr marL="608013" lvl="1" indent="-176213">
              <a:spcAft>
                <a:spcPts val="600"/>
              </a:spcAft>
              <a:buFont typeface="Arial"/>
              <a:buChar char="•"/>
            </a:pPr>
            <a:r>
              <a:rPr lang="en-GB" sz="2800" dirty="0" smtClean="0">
                <a:latin typeface="Calibri"/>
                <a:ea typeface="Times New Roman"/>
                <a:cs typeface="Calibri"/>
              </a:rPr>
              <a:t>Initial guess for any hypocentre parameters can be provided</a:t>
            </a:r>
          </a:p>
          <a:p>
            <a:pPr marL="608013" lvl="1" indent="-176213">
              <a:spcAft>
                <a:spcPts val="600"/>
              </a:spcAft>
              <a:buFont typeface="Arial"/>
              <a:buChar char="•"/>
            </a:pPr>
            <a:r>
              <a:rPr lang="en-GB" sz="2800" dirty="0" smtClean="0">
                <a:latin typeface="Calibri"/>
                <a:ea typeface="Times New Roman"/>
                <a:cs typeface="Calibri"/>
              </a:rPr>
              <a:t>Any hypocentre parameters can be fixed</a:t>
            </a:r>
          </a:p>
          <a:p>
            <a:pPr marL="176213" indent="-176213">
              <a:spcAft>
                <a:spcPts val="600"/>
              </a:spcAft>
              <a:buFont typeface="Arial"/>
              <a:buChar char="•"/>
            </a:pPr>
            <a:r>
              <a:rPr lang="en-GB" sz="3200" dirty="0" smtClean="0">
                <a:latin typeface="Calibri"/>
                <a:ea typeface="Times New Roman"/>
                <a:cs typeface="Calibri"/>
              </a:rPr>
              <a:t>For ISF/ISF2 </a:t>
            </a:r>
            <a:r>
              <a:rPr lang="en-GB" sz="3200" dirty="0">
                <a:latin typeface="Calibri"/>
                <a:ea typeface="Times New Roman"/>
                <a:cs typeface="Calibri"/>
              </a:rPr>
              <a:t>input only the first line of the instruction file is interpreted, and the instructions are applied to </a:t>
            </a:r>
            <a:r>
              <a:rPr lang="en-GB" sz="3200" i="1" dirty="0">
                <a:latin typeface="Calibri"/>
                <a:ea typeface="Times New Roman"/>
                <a:cs typeface="Calibri"/>
              </a:rPr>
              <a:t>all</a:t>
            </a:r>
            <a:r>
              <a:rPr lang="en-GB" sz="3200" dirty="0">
                <a:latin typeface="Calibri"/>
                <a:ea typeface="Times New Roman"/>
                <a:cs typeface="Calibri"/>
              </a:rPr>
              <a:t> events in the input </a:t>
            </a:r>
            <a:r>
              <a:rPr lang="en-GB" sz="3200" dirty="0" smtClean="0">
                <a:latin typeface="Calibri"/>
                <a:ea typeface="Times New Roman"/>
                <a:cs typeface="Calibri"/>
              </a:rPr>
              <a:t>ISF/ISF2 </a:t>
            </a:r>
            <a:r>
              <a:rPr lang="en-GB" sz="3200" dirty="0">
                <a:latin typeface="Calibri"/>
                <a:ea typeface="Times New Roman"/>
                <a:cs typeface="Calibri"/>
              </a:rPr>
              <a:t>file</a:t>
            </a:r>
            <a:r>
              <a:rPr lang="en-GB" sz="3200" dirty="0" smtClean="0">
                <a:latin typeface="Calibri"/>
                <a:ea typeface="Times New Roman"/>
                <a:cs typeface="Calibri"/>
              </a:rPr>
              <a:t>.</a:t>
            </a:r>
          </a:p>
          <a:p>
            <a:pPr marL="176213" indent="-176213">
              <a:spcAft>
                <a:spcPts val="600"/>
              </a:spcAft>
              <a:buFont typeface="Arial"/>
              <a:buChar char="•"/>
            </a:pPr>
            <a:r>
              <a:rPr lang="en-GB" sz="3200" dirty="0" smtClean="0">
                <a:latin typeface="Calibri"/>
                <a:ea typeface="Times New Roman"/>
                <a:cs typeface="Calibri"/>
              </a:rPr>
              <a:t>If you want to have individual instructions for each event, you have to put the events in different ISF files.</a:t>
            </a:r>
          </a:p>
        </p:txBody>
      </p:sp>
    </p:spTree>
    <p:extLst>
      <p:ext uri="{BB962C8B-B14F-4D97-AF65-F5344CB8AC3E}">
        <p14:creationId xmlns:p14="http://schemas.microsoft.com/office/powerpoint/2010/main" val="4219906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Instructions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289" y="853264"/>
            <a:ext cx="9728975" cy="6020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2800" dirty="0" smtClean="0">
                <a:latin typeface="Calibri"/>
                <a:cs typeface="Calibri"/>
              </a:rPr>
              <a:t>ISF </a:t>
            </a:r>
            <a:r>
              <a:rPr lang="en-US" sz="2800" dirty="0">
                <a:latin typeface="Calibri"/>
                <a:cs typeface="Calibri"/>
              </a:rPr>
              <a:t>input/output files</a:t>
            </a:r>
          </a:p>
          <a:p>
            <a:pPr marL="352425" indent="-176213"/>
            <a:r>
              <a:rPr lang="en-US" sz="2400" dirty="0" err="1" smtClean="0">
                <a:latin typeface="Calibri"/>
                <a:cs typeface="Calibri"/>
              </a:rPr>
              <a:t>isf_infile</a:t>
            </a:r>
            <a:r>
              <a:rPr lang="en-US" dirty="0" smtClean="0">
                <a:latin typeface="Calibri"/>
                <a:cs typeface="Calibri"/>
              </a:rPr>
              <a:t> 					Full </a:t>
            </a:r>
            <a:r>
              <a:rPr lang="en-GB" sz="2000" dirty="0">
                <a:latin typeface="Calibri"/>
                <a:cs typeface="Calibri"/>
              </a:rPr>
              <a:t>p</a:t>
            </a:r>
            <a:r>
              <a:rPr lang="en-GB" sz="2000" dirty="0" smtClean="0">
                <a:latin typeface="Calibri"/>
                <a:cs typeface="Calibri"/>
              </a:rPr>
              <a:t>athname </a:t>
            </a:r>
            <a:r>
              <a:rPr lang="en-GB" sz="2000" dirty="0">
                <a:latin typeface="Calibri"/>
                <a:cs typeface="Calibri"/>
              </a:rPr>
              <a:t>to the </a:t>
            </a:r>
            <a:r>
              <a:rPr lang="en-GB" sz="2000" dirty="0" smtClean="0">
                <a:latin typeface="Calibri"/>
                <a:cs typeface="Calibri"/>
              </a:rPr>
              <a:t>ISF/ISF2 </a:t>
            </a:r>
            <a:r>
              <a:rPr lang="en-GB" sz="2000" dirty="0">
                <a:latin typeface="Calibri"/>
                <a:cs typeface="Calibri"/>
              </a:rPr>
              <a:t>input text </a:t>
            </a:r>
            <a:r>
              <a:rPr lang="en-GB" sz="2000" dirty="0" smtClean="0">
                <a:latin typeface="Calibri"/>
                <a:cs typeface="Calibri"/>
              </a:rPr>
              <a:t>file.</a:t>
            </a:r>
          </a:p>
          <a:p>
            <a:pPr marL="352425" indent="-176213"/>
            <a:r>
              <a:rPr lang="en-US" sz="2400" dirty="0" err="1" smtClean="0">
                <a:latin typeface="Calibri"/>
                <a:cs typeface="Calibri"/>
              </a:rPr>
              <a:t>isf_outfile</a:t>
            </a:r>
            <a:r>
              <a:rPr lang="en-US" dirty="0" smtClean="0">
                <a:latin typeface="Calibri"/>
                <a:cs typeface="Calibri"/>
              </a:rPr>
              <a:t> 				</a:t>
            </a:r>
            <a:r>
              <a:rPr lang="en-GB" sz="2000" dirty="0" smtClean="0">
                <a:latin typeface="Calibri"/>
                <a:cs typeface="Calibri"/>
              </a:rPr>
              <a:t>Full pathname </a:t>
            </a:r>
            <a:r>
              <a:rPr lang="en-GB" sz="2000" dirty="0">
                <a:latin typeface="Calibri"/>
                <a:cs typeface="Calibri"/>
              </a:rPr>
              <a:t>to the ISF/ISF2  output text </a:t>
            </a:r>
            <a:r>
              <a:rPr lang="en-GB" sz="2000" dirty="0" smtClean="0">
                <a:latin typeface="Calibri"/>
                <a:cs typeface="Calibri"/>
              </a:rPr>
              <a:t>file.</a:t>
            </a:r>
          </a:p>
          <a:p>
            <a:pPr marL="352425" indent="-176213"/>
            <a:r>
              <a:rPr lang="en-US" sz="2400" dirty="0" err="1" smtClean="0">
                <a:latin typeface="Calibri"/>
                <a:cs typeface="Calibri"/>
              </a:rPr>
              <a:t>isf_stafile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			</a:t>
            </a:r>
            <a:r>
              <a:rPr lang="en-GB" sz="2000" dirty="0" smtClean="0">
                <a:latin typeface="Calibri"/>
                <a:cs typeface="Calibri"/>
              </a:rPr>
              <a:t>Full pathname </a:t>
            </a:r>
            <a:r>
              <a:rPr lang="en-GB" sz="2000" dirty="0">
                <a:latin typeface="Calibri"/>
                <a:cs typeface="Calibri"/>
              </a:rPr>
              <a:t>to the </a:t>
            </a:r>
            <a:r>
              <a:rPr lang="en-GB" sz="2000" dirty="0" smtClean="0">
                <a:latin typeface="Calibri"/>
                <a:cs typeface="Calibri"/>
              </a:rPr>
              <a:t>station </a:t>
            </a:r>
            <a:r>
              <a:rPr lang="en-GB" sz="2000" dirty="0">
                <a:latin typeface="Calibri"/>
                <a:cs typeface="Calibri"/>
              </a:rPr>
              <a:t>file</a:t>
            </a:r>
            <a:r>
              <a:rPr lang="en-GB" sz="2000" dirty="0" smtClean="0">
                <a:latin typeface="Calibri"/>
                <a:cs typeface="Calibri"/>
              </a:rPr>
              <a:t>.</a:t>
            </a:r>
          </a:p>
          <a:p>
            <a:pPr marL="352425" indent="-176213"/>
            <a:r>
              <a:rPr lang="en-GB" sz="2000" dirty="0">
                <a:latin typeface="Calibri"/>
                <a:cs typeface="Calibri"/>
              </a:rPr>
              <a:t> </a:t>
            </a:r>
            <a:r>
              <a:rPr lang="en-GB" sz="2000" dirty="0" smtClean="0">
                <a:latin typeface="Calibri"/>
                <a:cs typeface="Calibri"/>
              </a:rPr>
              <a:t>                                                    </a:t>
            </a:r>
            <a:r>
              <a:rPr lang="en-GB" sz="2000" dirty="0" smtClean="0">
                <a:solidFill>
                  <a:srgbClr val="FF0000"/>
                </a:solidFill>
                <a:latin typeface="Calibri"/>
                <a:cs typeface="Calibri"/>
              </a:rPr>
              <a:t>Use </a:t>
            </a:r>
            <a:r>
              <a:rPr lang="en-GB" sz="2000" i="1" dirty="0" err="1" smtClean="0">
                <a:solidFill>
                  <a:srgbClr val="FF0000"/>
                </a:solidFill>
                <a:latin typeface="Calibri"/>
                <a:cs typeface="Calibri"/>
              </a:rPr>
              <a:t>isc_stalist</a:t>
            </a:r>
            <a:r>
              <a:rPr lang="en-GB" sz="2000" dirty="0" smtClean="0">
                <a:solidFill>
                  <a:srgbClr val="FF0000"/>
                </a:solidFill>
                <a:latin typeface="Calibri"/>
                <a:cs typeface="Calibri"/>
              </a:rPr>
              <a:t> for ISF files and </a:t>
            </a:r>
            <a:r>
              <a:rPr lang="en-GB" sz="2000" i="1" dirty="0" smtClean="0">
                <a:solidFill>
                  <a:srgbClr val="FF0000"/>
                </a:solidFill>
                <a:latin typeface="Calibri"/>
                <a:cs typeface="Calibri"/>
              </a:rPr>
              <a:t>IR2_stalist</a:t>
            </a:r>
            <a:r>
              <a:rPr lang="en-GB" sz="2000" dirty="0" smtClean="0">
                <a:solidFill>
                  <a:srgbClr val="FF0000"/>
                </a:solidFill>
                <a:latin typeface="Calibri"/>
                <a:cs typeface="Calibri"/>
              </a:rPr>
              <a:t> for ISF2 files!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dirty="0" smtClean="0">
                <a:latin typeface="Calibri"/>
                <a:cs typeface="Calibri"/>
              </a:rPr>
              <a:t>RSTT-specific parameters</a:t>
            </a:r>
            <a:endParaRPr lang="en-US" sz="2800" dirty="0">
              <a:latin typeface="Calibri"/>
              <a:cs typeface="Calibri"/>
            </a:endParaRPr>
          </a:p>
          <a:p>
            <a:pPr marL="3228975" indent="-3052763"/>
            <a:r>
              <a:rPr lang="en-US" sz="2400" dirty="0" err="1" smtClean="0">
                <a:latin typeface="Calibri"/>
                <a:cs typeface="Calibri"/>
              </a:rPr>
              <a:t>rstt_model</a:t>
            </a:r>
            <a:r>
              <a:rPr lang="en-US" dirty="0" smtClean="0">
                <a:latin typeface="Calibri"/>
                <a:cs typeface="Calibri"/>
              </a:rPr>
              <a:t>	</a:t>
            </a:r>
            <a:r>
              <a:rPr lang="en-GB" sz="2000" dirty="0" smtClean="0">
                <a:latin typeface="Calibri"/>
                <a:cs typeface="Calibri"/>
              </a:rPr>
              <a:t>Full pathname to the RSTT model.</a:t>
            </a:r>
            <a:endParaRPr lang="en-GB" sz="2000" dirty="0">
              <a:latin typeface="Calibri"/>
              <a:cs typeface="Calibri"/>
            </a:endParaRPr>
          </a:p>
          <a:p>
            <a:pPr marL="1797050" indent="-1620838"/>
            <a:r>
              <a:rPr lang="en-GB" sz="2400" dirty="0" smtClean="0">
                <a:latin typeface="Calibri"/>
                <a:cs typeface="Calibri"/>
              </a:rPr>
              <a:t>u</a:t>
            </a:r>
            <a:r>
              <a:rPr lang="en-US" sz="2400" dirty="0" err="1" smtClean="0">
                <a:latin typeface="Calibri"/>
                <a:cs typeface="Calibri"/>
              </a:rPr>
              <a:t>se_RSTT_PnSn</a:t>
            </a:r>
            <a:r>
              <a:rPr lang="en-US" sz="2400" dirty="0">
                <a:latin typeface="Calibri"/>
                <a:cs typeface="Calibri"/>
              </a:rPr>
              <a:t>	</a:t>
            </a:r>
            <a:r>
              <a:rPr lang="en-US" sz="2400" dirty="0" smtClean="0">
                <a:latin typeface="Calibri"/>
                <a:cs typeface="Calibri"/>
              </a:rPr>
              <a:t>		</a:t>
            </a:r>
            <a:r>
              <a:rPr lang="en-GB" sz="2000" dirty="0" smtClean="0">
                <a:latin typeface="Calibri"/>
                <a:cs typeface="Calibri"/>
              </a:rPr>
              <a:t>Use </a:t>
            </a:r>
            <a:r>
              <a:rPr lang="en-GB" sz="2000" dirty="0">
                <a:latin typeface="Calibri"/>
                <a:cs typeface="Calibri"/>
              </a:rPr>
              <a:t>RSTT </a:t>
            </a:r>
            <a:r>
              <a:rPr lang="en-GB" sz="2000" dirty="0" smtClean="0">
                <a:latin typeface="Calibri"/>
                <a:cs typeface="Calibri"/>
              </a:rPr>
              <a:t>mantle phase </a:t>
            </a:r>
            <a:r>
              <a:rPr lang="en-GB" sz="2000" dirty="0">
                <a:latin typeface="Calibri"/>
                <a:cs typeface="Calibri"/>
              </a:rPr>
              <a:t>predictions or not [0/1].</a:t>
            </a:r>
          </a:p>
          <a:p>
            <a:pPr marL="1797050" indent="-1620838"/>
            <a:r>
              <a:rPr lang="en-GB" sz="2400" dirty="0" smtClean="0">
                <a:latin typeface="Calibri"/>
                <a:cs typeface="Calibri"/>
              </a:rPr>
              <a:t>u</a:t>
            </a:r>
            <a:r>
              <a:rPr lang="en-US" sz="2400" dirty="0" err="1" smtClean="0">
                <a:latin typeface="Calibri"/>
                <a:cs typeface="Calibri"/>
              </a:rPr>
              <a:t>se_RSTT_PgLg</a:t>
            </a:r>
            <a:r>
              <a:rPr lang="en-US" sz="2000" dirty="0">
                <a:latin typeface="Calibri"/>
                <a:cs typeface="Calibri"/>
              </a:rPr>
              <a:t>		</a:t>
            </a:r>
            <a:r>
              <a:rPr lang="en-US" sz="2000" dirty="0" smtClean="0">
                <a:latin typeface="Calibri"/>
                <a:cs typeface="Calibri"/>
              </a:rPr>
              <a:t>	</a:t>
            </a:r>
            <a:r>
              <a:rPr lang="en-GB" sz="2000" dirty="0" smtClean="0">
                <a:latin typeface="Calibri"/>
                <a:cs typeface="Calibri"/>
              </a:rPr>
              <a:t>Use RSTT crustal phase predictions or </a:t>
            </a:r>
            <a:r>
              <a:rPr lang="en-GB" sz="2000" dirty="0">
                <a:latin typeface="Calibri"/>
                <a:cs typeface="Calibri"/>
              </a:rPr>
              <a:t>not [0/1].</a:t>
            </a:r>
            <a:endParaRPr lang="en-GB" sz="2000" dirty="0" smtClean="0">
              <a:latin typeface="Calibri"/>
              <a:cs typeface="Calibri"/>
            </a:endParaRP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dirty="0">
                <a:latin typeface="Calibri"/>
                <a:cs typeface="Calibri"/>
              </a:rPr>
              <a:t>Local velocity model</a:t>
            </a:r>
          </a:p>
          <a:p>
            <a:pPr marL="3228975" indent="-3052763"/>
            <a:r>
              <a:rPr lang="en-US" sz="2400" dirty="0" err="1">
                <a:latin typeface="Calibri"/>
                <a:cs typeface="Calibri"/>
              </a:rPr>
              <a:t>l</a:t>
            </a:r>
            <a:r>
              <a:rPr lang="en-US" sz="2400" dirty="0" err="1" smtClean="0">
                <a:latin typeface="Calibri"/>
                <a:cs typeface="Calibri"/>
              </a:rPr>
              <a:t>ocalvmodel</a:t>
            </a:r>
            <a:r>
              <a:rPr lang="en-US" sz="2400" dirty="0">
                <a:latin typeface="Calibri"/>
                <a:cs typeface="Calibri"/>
              </a:rPr>
              <a:t>	</a:t>
            </a:r>
            <a:r>
              <a:rPr lang="en-GB" sz="2000" dirty="0" smtClean="0">
                <a:latin typeface="Calibri"/>
                <a:cs typeface="Calibri"/>
              </a:rPr>
              <a:t>Full pathname </a:t>
            </a:r>
            <a:r>
              <a:rPr lang="en-GB" sz="2000" dirty="0">
                <a:latin typeface="Calibri"/>
                <a:cs typeface="Calibri"/>
              </a:rPr>
              <a:t>to the local velocity model.</a:t>
            </a:r>
          </a:p>
          <a:p>
            <a:pPr marL="1797050" indent="-1620838"/>
            <a:r>
              <a:rPr lang="en-GB" sz="2400" dirty="0" err="1">
                <a:latin typeface="Calibri"/>
                <a:cs typeface="Calibri"/>
              </a:rPr>
              <a:t>max_localTT_delta</a:t>
            </a:r>
            <a:r>
              <a:rPr lang="en-US" sz="2400" dirty="0">
                <a:latin typeface="Calibri"/>
                <a:cs typeface="Calibri"/>
              </a:rPr>
              <a:t>		</a:t>
            </a:r>
            <a:r>
              <a:rPr lang="en-GB" sz="2000" dirty="0">
                <a:latin typeface="Calibri"/>
                <a:cs typeface="Calibri"/>
              </a:rPr>
              <a:t>Local TT used up to this distance. Default is 3 degrees</a:t>
            </a:r>
            <a:r>
              <a:rPr lang="en-GB" sz="2000" dirty="0" smtClean="0">
                <a:latin typeface="Calibri"/>
                <a:cs typeface="Calibri"/>
              </a:rPr>
              <a:t>.</a:t>
            </a:r>
            <a:endParaRPr lang="en-US" sz="2000" dirty="0" smtClean="0">
              <a:latin typeface="Calibri"/>
              <a:cs typeface="Calibri"/>
            </a:endParaRP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dirty="0" smtClean="0">
                <a:latin typeface="Calibri"/>
                <a:cs typeface="Calibri"/>
              </a:rPr>
              <a:t>Account for correlated errors</a:t>
            </a:r>
          </a:p>
          <a:p>
            <a:pPr marL="3228975" indent="-3052763"/>
            <a:r>
              <a:rPr lang="en-US" sz="2400" dirty="0" err="1" smtClean="0">
                <a:latin typeface="Calibri"/>
                <a:cs typeface="Calibri"/>
              </a:rPr>
              <a:t>do_correlated_errors</a:t>
            </a:r>
            <a:r>
              <a:rPr lang="en-US" sz="2000" dirty="0">
                <a:latin typeface="Calibri"/>
                <a:cs typeface="Calibri"/>
              </a:rPr>
              <a:t>	</a:t>
            </a:r>
            <a:r>
              <a:rPr lang="en-GB" sz="2000" dirty="0">
                <a:latin typeface="Calibri"/>
                <a:cs typeface="Calibri"/>
              </a:rPr>
              <a:t>Set it to 0 to turn it off [0/1]. Always enable it</a:t>
            </a:r>
            <a:r>
              <a:rPr lang="en-GB" sz="2000" dirty="0" smtClean="0">
                <a:latin typeface="Calibri"/>
                <a:cs typeface="Calibri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3392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Instructions, cont’d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289" y="853264"/>
            <a:ext cx="9728975" cy="517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dirty="0" smtClean="0">
                <a:latin typeface="Calibri"/>
                <a:cs typeface="Calibri"/>
              </a:rPr>
              <a:t>Initial hypocenter parameters</a:t>
            </a:r>
            <a:endParaRPr lang="en-US" sz="2800" dirty="0">
              <a:latin typeface="Calibri"/>
              <a:cs typeface="Calibri"/>
            </a:endParaRPr>
          </a:p>
          <a:p>
            <a:pPr marL="1797050" indent="-1620838"/>
            <a:r>
              <a:rPr lang="en-US" sz="2400" dirty="0" err="1">
                <a:latin typeface="Calibri"/>
                <a:cs typeface="Calibri"/>
              </a:rPr>
              <a:t>l</a:t>
            </a:r>
            <a:r>
              <a:rPr lang="en-US" sz="2400" dirty="0" err="1" smtClean="0">
                <a:latin typeface="Calibri"/>
                <a:cs typeface="Calibri"/>
              </a:rPr>
              <a:t>at</a:t>
            </a:r>
            <a:r>
              <a:rPr lang="en-US" dirty="0" smtClean="0">
                <a:latin typeface="Calibri"/>
                <a:cs typeface="Calibri"/>
              </a:rPr>
              <a:t>	</a:t>
            </a:r>
            <a:r>
              <a:rPr lang="en-GB" sz="2000" dirty="0" smtClean="0">
                <a:latin typeface="Calibri"/>
                <a:cs typeface="Calibri"/>
              </a:rPr>
              <a:t>A </a:t>
            </a:r>
            <a:r>
              <a:rPr lang="en-GB" sz="2000" dirty="0">
                <a:latin typeface="Calibri"/>
                <a:cs typeface="Calibri"/>
              </a:rPr>
              <a:t>latitude value or an agency code to start the locator </a:t>
            </a:r>
            <a:r>
              <a:rPr lang="en-GB" sz="2000" dirty="0" smtClean="0">
                <a:latin typeface="Calibri"/>
                <a:cs typeface="Calibri"/>
              </a:rPr>
              <a:t>from.</a:t>
            </a:r>
            <a:endParaRPr lang="en-GB" sz="2000" dirty="0">
              <a:latin typeface="Calibri"/>
              <a:cs typeface="Calibri"/>
            </a:endParaRPr>
          </a:p>
          <a:p>
            <a:pPr marL="1797050" indent="-1620838"/>
            <a:r>
              <a:rPr lang="en-US" sz="2400" dirty="0" err="1" smtClean="0">
                <a:latin typeface="Calibri"/>
                <a:cs typeface="Calibri"/>
              </a:rPr>
              <a:t>lon</a:t>
            </a:r>
            <a:r>
              <a:rPr lang="en-US" sz="2000" dirty="0">
                <a:latin typeface="Calibri"/>
                <a:cs typeface="Calibri"/>
              </a:rPr>
              <a:t>		</a:t>
            </a:r>
            <a:r>
              <a:rPr lang="en-GB" sz="2000" dirty="0">
                <a:latin typeface="Calibri"/>
                <a:cs typeface="Calibri"/>
              </a:rPr>
              <a:t>A </a:t>
            </a:r>
            <a:r>
              <a:rPr lang="en-GB" sz="2000" dirty="0" smtClean="0">
                <a:latin typeface="Calibri"/>
                <a:cs typeface="Calibri"/>
              </a:rPr>
              <a:t>longitude </a:t>
            </a:r>
            <a:r>
              <a:rPr lang="en-GB" sz="2000" dirty="0">
                <a:latin typeface="Calibri"/>
                <a:cs typeface="Calibri"/>
              </a:rPr>
              <a:t>value or an agency code to start the locator </a:t>
            </a:r>
            <a:r>
              <a:rPr lang="en-GB" sz="2000" dirty="0" smtClean="0">
                <a:latin typeface="Calibri"/>
                <a:cs typeface="Calibri"/>
              </a:rPr>
              <a:t>from.</a:t>
            </a:r>
          </a:p>
          <a:p>
            <a:pPr marL="1797050" indent="-1620838"/>
            <a:r>
              <a:rPr lang="en-US" sz="2400" dirty="0" smtClean="0">
                <a:latin typeface="Calibri"/>
                <a:cs typeface="Calibri"/>
              </a:rPr>
              <a:t>depth</a:t>
            </a:r>
            <a:r>
              <a:rPr lang="en-US" sz="2000" dirty="0">
                <a:latin typeface="Calibri"/>
                <a:cs typeface="Calibri"/>
              </a:rPr>
              <a:t>		</a:t>
            </a:r>
            <a:r>
              <a:rPr lang="en-GB" sz="2000" dirty="0">
                <a:latin typeface="Calibri"/>
                <a:cs typeface="Calibri"/>
              </a:rPr>
              <a:t>A </a:t>
            </a:r>
            <a:r>
              <a:rPr lang="en-GB" sz="2000" dirty="0" smtClean="0">
                <a:latin typeface="Calibri"/>
                <a:cs typeface="Calibri"/>
              </a:rPr>
              <a:t>depth value </a:t>
            </a:r>
            <a:r>
              <a:rPr lang="en-GB" sz="2000" dirty="0">
                <a:latin typeface="Calibri"/>
                <a:cs typeface="Calibri"/>
              </a:rPr>
              <a:t>or an agency code to start the locator from. </a:t>
            </a:r>
            <a:endParaRPr lang="en-GB" sz="2000" dirty="0" smtClean="0">
              <a:latin typeface="Calibri"/>
              <a:cs typeface="Calibri"/>
            </a:endParaRPr>
          </a:p>
          <a:p>
            <a:pPr marL="1797050" indent="-1620838"/>
            <a:r>
              <a:rPr lang="en-US" sz="2400" dirty="0" smtClean="0">
                <a:latin typeface="Calibri"/>
                <a:cs typeface="Calibri"/>
              </a:rPr>
              <a:t>time</a:t>
            </a:r>
            <a:r>
              <a:rPr lang="en-US" sz="2000" dirty="0" smtClean="0">
                <a:latin typeface="Calibri"/>
                <a:cs typeface="Calibri"/>
              </a:rPr>
              <a:t>		</a:t>
            </a:r>
            <a:r>
              <a:rPr lang="en-GB" sz="2000" dirty="0" smtClean="0">
                <a:latin typeface="Calibri"/>
                <a:cs typeface="Calibri"/>
              </a:rPr>
              <a:t>An origin time (YYYY-MM-DD_HH:MM:SS.SSS) value or an agency code to start the locator from.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"/>
                <a:cs typeface="Calibri"/>
              </a:rPr>
              <a:t>Fix </a:t>
            </a:r>
            <a:r>
              <a:rPr lang="en-US" sz="2800" dirty="0">
                <a:latin typeface="Calibri"/>
                <a:cs typeface="Calibri"/>
              </a:rPr>
              <a:t>hypocenter </a:t>
            </a:r>
            <a:r>
              <a:rPr lang="en-US" sz="2800" dirty="0" smtClean="0">
                <a:latin typeface="Calibri"/>
                <a:cs typeface="Calibri"/>
              </a:rPr>
              <a:t>parameters</a:t>
            </a:r>
          </a:p>
          <a:p>
            <a:pPr marL="1797050" indent="-1620838"/>
            <a:r>
              <a:rPr lang="en-GB" sz="2400" dirty="0">
                <a:latin typeface="Calibri"/>
                <a:cs typeface="Calibri"/>
              </a:rPr>
              <a:t>f</a:t>
            </a:r>
            <a:r>
              <a:rPr lang="en-US" sz="2400" dirty="0" err="1">
                <a:latin typeface="Calibri"/>
                <a:cs typeface="Calibri"/>
              </a:rPr>
              <a:t>ix_hypo</a:t>
            </a:r>
            <a:r>
              <a:rPr lang="en-US" sz="2400" dirty="0">
                <a:latin typeface="Calibri"/>
                <a:cs typeface="Calibri"/>
              </a:rPr>
              <a:t>	</a:t>
            </a:r>
            <a:r>
              <a:rPr lang="en-US" sz="2000" dirty="0">
                <a:latin typeface="Calibri"/>
                <a:cs typeface="Calibri"/>
              </a:rPr>
              <a:t>	</a:t>
            </a:r>
            <a:r>
              <a:rPr lang="en-GB" sz="2000" dirty="0">
                <a:latin typeface="Calibri"/>
                <a:cs typeface="Calibri"/>
              </a:rPr>
              <a:t>An agency code to fix the </a:t>
            </a:r>
            <a:r>
              <a:rPr lang="en-GB" sz="2000" dirty="0" smtClean="0">
                <a:latin typeface="Calibri"/>
                <a:cs typeface="Calibri"/>
              </a:rPr>
              <a:t>hypocentre </a:t>
            </a:r>
            <a:r>
              <a:rPr lang="en-GB" sz="2000" dirty="0">
                <a:latin typeface="Calibri"/>
                <a:cs typeface="Calibri"/>
              </a:rPr>
              <a:t>to. If no code is given, the </a:t>
            </a:r>
            <a:r>
              <a:rPr lang="en-GB" sz="2000" dirty="0" smtClean="0">
                <a:latin typeface="Calibri"/>
                <a:cs typeface="Calibri"/>
              </a:rPr>
              <a:t>hypocentre </a:t>
            </a:r>
            <a:r>
              <a:rPr lang="en-GB" sz="2000" dirty="0">
                <a:latin typeface="Calibri"/>
                <a:cs typeface="Calibri"/>
              </a:rPr>
              <a:t>will be fixed to the median reported </a:t>
            </a:r>
            <a:r>
              <a:rPr lang="en-GB" sz="2000" dirty="0" smtClean="0">
                <a:latin typeface="Calibri"/>
                <a:cs typeface="Calibri"/>
              </a:rPr>
              <a:t>hypocentre </a:t>
            </a:r>
            <a:r>
              <a:rPr lang="en-GB" sz="2000" dirty="0">
                <a:latin typeface="Calibri"/>
                <a:cs typeface="Calibri"/>
              </a:rPr>
              <a:t>(</a:t>
            </a:r>
            <a:r>
              <a:rPr lang="en-GB" sz="2000" dirty="0" err="1">
                <a:latin typeface="Calibri"/>
                <a:cs typeface="Calibri"/>
              </a:rPr>
              <a:t>lat</a:t>
            </a:r>
            <a:r>
              <a:rPr lang="en-GB" sz="2000" dirty="0">
                <a:latin typeface="Calibri"/>
                <a:cs typeface="Calibri"/>
              </a:rPr>
              <a:t>, </a:t>
            </a:r>
            <a:r>
              <a:rPr lang="en-GB" sz="2000" dirty="0" err="1">
                <a:latin typeface="Calibri"/>
                <a:cs typeface="Calibri"/>
              </a:rPr>
              <a:t>lon</a:t>
            </a:r>
            <a:r>
              <a:rPr lang="en-GB" sz="2000" dirty="0">
                <a:latin typeface="Calibri"/>
                <a:cs typeface="Calibri"/>
              </a:rPr>
              <a:t>, depth and origin time) parameters.</a:t>
            </a:r>
          </a:p>
          <a:p>
            <a:pPr marL="1797050" indent="-1620838"/>
            <a:r>
              <a:rPr lang="en-GB" sz="2400" dirty="0">
                <a:latin typeface="Calibri"/>
                <a:cs typeface="Calibri"/>
              </a:rPr>
              <a:t>f</a:t>
            </a:r>
            <a:r>
              <a:rPr lang="en-US" sz="2400" dirty="0" err="1">
                <a:latin typeface="Calibri"/>
                <a:cs typeface="Calibri"/>
              </a:rPr>
              <a:t>ix_location</a:t>
            </a:r>
            <a:r>
              <a:rPr lang="en-US" sz="2400" dirty="0">
                <a:latin typeface="Calibri"/>
                <a:cs typeface="Calibri"/>
              </a:rPr>
              <a:t>	</a:t>
            </a:r>
            <a:r>
              <a:rPr lang="en-US" sz="2000" dirty="0">
                <a:latin typeface="Calibri"/>
                <a:cs typeface="Calibri"/>
              </a:rPr>
              <a:t>	</a:t>
            </a:r>
            <a:r>
              <a:rPr lang="en-GB" sz="2000" dirty="0">
                <a:latin typeface="Calibri"/>
                <a:cs typeface="Calibri"/>
              </a:rPr>
              <a:t>An agency code to fix the </a:t>
            </a:r>
            <a:r>
              <a:rPr lang="en-GB" sz="2000" dirty="0" smtClean="0">
                <a:latin typeface="Calibri"/>
                <a:cs typeface="Calibri"/>
              </a:rPr>
              <a:t>epicentre to.</a:t>
            </a:r>
            <a:endParaRPr lang="en-GB" sz="2000" dirty="0">
              <a:latin typeface="Calibri"/>
              <a:cs typeface="Calibri"/>
            </a:endParaRPr>
          </a:p>
          <a:p>
            <a:pPr marL="1797050" indent="-1620838"/>
            <a:r>
              <a:rPr lang="en-GB" sz="2400" dirty="0" smtClean="0">
                <a:latin typeface="Calibri"/>
                <a:cs typeface="Calibri"/>
              </a:rPr>
              <a:t>f</a:t>
            </a:r>
            <a:r>
              <a:rPr lang="en-US" sz="2400" dirty="0" err="1" smtClean="0">
                <a:latin typeface="Calibri"/>
                <a:cs typeface="Calibri"/>
              </a:rPr>
              <a:t>ix_depth</a:t>
            </a:r>
            <a:r>
              <a:rPr lang="en-US" sz="2400" dirty="0">
                <a:latin typeface="Calibri"/>
                <a:cs typeface="Calibri"/>
              </a:rPr>
              <a:t> 	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lang="en-GB" sz="2000" dirty="0">
                <a:solidFill>
                  <a:srgbClr val="000000"/>
                </a:solidFill>
                <a:latin typeface="Calibri"/>
                <a:cs typeface="Calibri"/>
              </a:rPr>
              <a:t>A depth value or an agency code to 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fix the depth to. </a:t>
            </a:r>
            <a:endParaRPr lang="en-US" sz="2400" dirty="0" smtClean="0">
              <a:latin typeface="Calibri"/>
              <a:cs typeface="Calibri"/>
            </a:endParaRPr>
          </a:p>
          <a:p>
            <a:pPr marL="1797050" indent="-1620838"/>
            <a:r>
              <a:rPr lang="en-US" sz="2400" dirty="0" err="1" smtClean="0">
                <a:latin typeface="Calibri"/>
                <a:cs typeface="Calibri"/>
              </a:rPr>
              <a:t>fix_time</a:t>
            </a:r>
            <a:r>
              <a:rPr lang="en-US" sz="2400" dirty="0">
                <a:latin typeface="Calibri"/>
                <a:cs typeface="Calibri"/>
              </a:rPr>
              <a:t>	</a:t>
            </a:r>
            <a:r>
              <a:rPr lang="en-US" sz="2000" dirty="0">
                <a:latin typeface="Calibri"/>
                <a:cs typeface="Calibri"/>
              </a:rPr>
              <a:t>	</a:t>
            </a:r>
            <a:r>
              <a:rPr lang="en-GB" sz="2000" dirty="0">
                <a:latin typeface="Calibri"/>
                <a:cs typeface="Calibri"/>
              </a:rPr>
              <a:t>An origin time (YYYY-MM-DD_HH:MM:SS.SSS) value or an agency code to </a:t>
            </a:r>
            <a:r>
              <a:rPr lang="en-GB" sz="2000" dirty="0" smtClean="0">
                <a:latin typeface="Calibri"/>
                <a:cs typeface="Calibri"/>
              </a:rPr>
              <a:t>fix the origin time to.</a:t>
            </a:r>
          </a:p>
        </p:txBody>
      </p:sp>
    </p:spTree>
    <p:extLst>
      <p:ext uri="{BB962C8B-B14F-4D97-AF65-F5344CB8AC3E}">
        <p14:creationId xmlns:p14="http://schemas.microsoft.com/office/powerpoint/2010/main" val="206466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89CFF"/>
      </a:hlink>
      <a:folHlink>
        <a:srgbClr val="B2B2B2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64541</TotalTime>
  <Words>13663</Words>
  <Application>Microsoft Macintosh PowerPoint</Application>
  <PresentationFormat>Custom</PresentationFormat>
  <Paragraphs>1068</Paragraphs>
  <Slides>50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Default Design</vt:lpstr>
      <vt:lpstr>Document</vt:lpstr>
      <vt:lpstr>The iLoc Locator: Tutorial</vt:lpstr>
      <vt:lpstr>How to run iLoc</vt:lpstr>
      <vt:lpstr>Set environment variables</vt:lpstr>
      <vt:lpstr>iLoc data files</vt:lpstr>
      <vt:lpstr>Configuration parameters</vt:lpstr>
      <vt:lpstr>Running the locator</vt:lpstr>
      <vt:lpstr>Command line instructions</vt:lpstr>
      <vt:lpstr>Instructions</vt:lpstr>
      <vt:lpstr>Instructions, cont’d</vt:lpstr>
      <vt:lpstr>Instructions, cont’d</vt:lpstr>
      <vt:lpstr>Instructions, cont’d</vt:lpstr>
      <vt:lpstr>iLoc logfile</vt:lpstr>
      <vt:lpstr>iLoc logfile: Instructions</vt:lpstr>
      <vt:lpstr>iLoc logfile: Initial hypocentre</vt:lpstr>
      <vt:lpstr>iLoc logfile: Grid search results</vt:lpstr>
      <vt:lpstr>iLoc logfile: Depth resolution test</vt:lpstr>
      <vt:lpstr>iLoc logfile: Location</vt:lpstr>
      <vt:lpstr>iLoc logfile: Station magnitudes</vt:lpstr>
      <vt:lpstr>iLoc logfile: Phases</vt:lpstr>
      <vt:lpstr>iLoc logfile: Phases</vt:lpstr>
      <vt:lpstr>iLoc logfile: Solution</vt:lpstr>
      <vt:lpstr>RSTT and ak135 solutions are 6 km apart</vt:lpstr>
      <vt:lpstr>Using RSTT </vt:lpstr>
      <vt:lpstr>Using a local velocity model</vt:lpstr>
      <vt:lpstr>Exercises: examine the input data</vt:lpstr>
      <vt:lpstr>Exercises</vt:lpstr>
      <vt:lpstr>Exercises</vt:lpstr>
      <vt:lpstr>Exercises</vt:lpstr>
      <vt:lpstr>Exercises</vt:lpstr>
      <vt:lpstr>Exercises</vt:lpstr>
      <vt:lpstr>Heavily unbalanced network</vt:lpstr>
      <vt:lpstr>Exercises</vt:lpstr>
      <vt:lpstr>Exercises</vt:lpstr>
      <vt:lpstr>Exercises: location, location, location</vt:lpstr>
      <vt:lpstr>Exercises: location, location, location</vt:lpstr>
      <vt:lpstr>Exercises: location, location, location</vt:lpstr>
      <vt:lpstr>Exercises: location, location, location</vt:lpstr>
      <vt:lpstr>Exercises: location, location, location</vt:lpstr>
      <vt:lpstr>Exercises: location, location, location</vt:lpstr>
      <vt:lpstr>Exercises: location, location, location</vt:lpstr>
      <vt:lpstr>Exercises: location, location, location</vt:lpstr>
      <vt:lpstr>Exercises: location, location, location</vt:lpstr>
      <vt:lpstr>Exercises: location, location, location</vt:lpstr>
      <vt:lpstr>Exercises: location, location, location</vt:lpstr>
      <vt:lpstr>Exercises: location, location, location</vt:lpstr>
      <vt:lpstr>Using a local velocity model</vt:lpstr>
      <vt:lpstr>Using a local velocity model</vt:lpstr>
      <vt:lpstr>Using a local velocity model</vt:lpstr>
      <vt:lpstr>Using a local velocity model</vt:lpstr>
      <vt:lpstr>Location comparisons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ISC location procedures</dc:title>
  <cp:lastModifiedBy>Istvan Bondar</cp:lastModifiedBy>
  <cp:revision>335</cp:revision>
  <dcterms:modified xsi:type="dcterms:W3CDTF">2017-10-15T15:23:27Z</dcterms:modified>
</cp:coreProperties>
</file>