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57" r:id="rId4"/>
    <p:sldId id="260" r:id="rId5"/>
    <p:sldId id="258" r:id="rId6"/>
    <p:sldId id="262" r:id="rId7"/>
    <p:sldId id="264" r:id="rId8"/>
    <p:sldId id="265" r:id="rId9"/>
    <p:sldId id="266" r:id="rId10"/>
    <p:sldId id="261"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snapToGrid="0" snapToObjects="1">
      <p:cViewPr varScale="1">
        <p:scale>
          <a:sx n="109" d="100"/>
          <a:sy n="109" d="100"/>
        </p:scale>
        <p:origin x="172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A99C83-124F-0448-89CD-4824D0DC5E4A}"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CED62-814F-DC4B-8DB7-85E7BC5C0EB3}" type="slidenum">
              <a:rPr lang="en-US" smtClean="0"/>
              <a:t>‹#›</a:t>
            </a:fld>
            <a:endParaRPr lang="en-US"/>
          </a:p>
        </p:txBody>
      </p:sp>
    </p:spTree>
    <p:extLst>
      <p:ext uri="{BB962C8B-B14F-4D97-AF65-F5344CB8AC3E}">
        <p14:creationId xmlns:p14="http://schemas.microsoft.com/office/powerpoint/2010/main" val="110250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A99C83-124F-0448-89CD-4824D0DC5E4A}"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CED62-814F-DC4B-8DB7-85E7BC5C0EB3}" type="slidenum">
              <a:rPr lang="en-US" smtClean="0"/>
              <a:t>‹#›</a:t>
            </a:fld>
            <a:endParaRPr lang="en-US"/>
          </a:p>
        </p:txBody>
      </p:sp>
    </p:spTree>
    <p:extLst>
      <p:ext uri="{BB962C8B-B14F-4D97-AF65-F5344CB8AC3E}">
        <p14:creationId xmlns:p14="http://schemas.microsoft.com/office/powerpoint/2010/main" val="1827092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A99C83-124F-0448-89CD-4824D0DC5E4A}"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CED62-814F-DC4B-8DB7-85E7BC5C0EB3}" type="slidenum">
              <a:rPr lang="en-US" smtClean="0"/>
              <a:t>‹#›</a:t>
            </a:fld>
            <a:endParaRPr lang="en-US"/>
          </a:p>
        </p:txBody>
      </p:sp>
    </p:spTree>
    <p:extLst>
      <p:ext uri="{BB962C8B-B14F-4D97-AF65-F5344CB8AC3E}">
        <p14:creationId xmlns:p14="http://schemas.microsoft.com/office/powerpoint/2010/main" val="1631921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A99C83-124F-0448-89CD-4824D0DC5E4A}"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CED62-814F-DC4B-8DB7-85E7BC5C0EB3}" type="slidenum">
              <a:rPr lang="en-US" smtClean="0"/>
              <a:t>‹#›</a:t>
            </a:fld>
            <a:endParaRPr lang="en-US"/>
          </a:p>
        </p:txBody>
      </p:sp>
    </p:spTree>
    <p:extLst>
      <p:ext uri="{BB962C8B-B14F-4D97-AF65-F5344CB8AC3E}">
        <p14:creationId xmlns:p14="http://schemas.microsoft.com/office/powerpoint/2010/main" val="2791014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A99C83-124F-0448-89CD-4824D0DC5E4A}" type="datetimeFigureOut">
              <a:rPr lang="en-US" smtClean="0"/>
              <a:t>8/6/18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BCED62-814F-DC4B-8DB7-85E7BC5C0EB3}" type="slidenum">
              <a:rPr lang="en-US" smtClean="0"/>
              <a:t>‹#›</a:t>
            </a:fld>
            <a:endParaRPr lang="en-US"/>
          </a:p>
        </p:txBody>
      </p:sp>
    </p:spTree>
    <p:extLst>
      <p:ext uri="{BB962C8B-B14F-4D97-AF65-F5344CB8AC3E}">
        <p14:creationId xmlns:p14="http://schemas.microsoft.com/office/powerpoint/2010/main" val="3165699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A99C83-124F-0448-89CD-4824D0DC5E4A}"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CED62-814F-DC4B-8DB7-85E7BC5C0EB3}" type="slidenum">
              <a:rPr lang="en-US" smtClean="0"/>
              <a:t>‹#›</a:t>
            </a:fld>
            <a:endParaRPr lang="en-US"/>
          </a:p>
        </p:txBody>
      </p:sp>
    </p:spTree>
    <p:extLst>
      <p:ext uri="{BB962C8B-B14F-4D97-AF65-F5344CB8AC3E}">
        <p14:creationId xmlns:p14="http://schemas.microsoft.com/office/powerpoint/2010/main" val="2628634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A99C83-124F-0448-89CD-4824D0DC5E4A}" type="datetimeFigureOut">
              <a:rPr lang="en-US" smtClean="0"/>
              <a:t>8/6/18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BCED62-814F-DC4B-8DB7-85E7BC5C0EB3}" type="slidenum">
              <a:rPr lang="en-US" smtClean="0"/>
              <a:t>‹#›</a:t>
            </a:fld>
            <a:endParaRPr lang="en-US"/>
          </a:p>
        </p:txBody>
      </p:sp>
    </p:spTree>
    <p:extLst>
      <p:ext uri="{BB962C8B-B14F-4D97-AF65-F5344CB8AC3E}">
        <p14:creationId xmlns:p14="http://schemas.microsoft.com/office/powerpoint/2010/main" val="921406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A99C83-124F-0448-89CD-4824D0DC5E4A}" type="datetimeFigureOut">
              <a:rPr lang="en-US" smtClean="0"/>
              <a:t>8/6/18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BCED62-814F-DC4B-8DB7-85E7BC5C0EB3}" type="slidenum">
              <a:rPr lang="en-US" smtClean="0"/>
              <a:t>‹#›</a:t>
            </a:fld>
            <a:endParaRPr lang="en-US"/>
          </a:p>
        </p:txBody>
      </p:sp>
    </p:spTree>
    <p:extLst>
      <p:ext uri="{BB962C8B-B14F-4D97-AF65-F5344CB8AC3E}">
        <p14:creationId xmlns:p14="http://schemas.microsoft.com/office/powerpoint/2010/main" val="1104712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99C83-124F-0448-89CD-4824D0DC5E4A}" type="datetimeFigureOut">
              <a:rPr lang="en-US" smtClean="0"/>
              <a:t>8/6/18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BCED62-814F-DC4B-8DB7-85E7BC5C0EB3}" type="slidenum">
              <a:rPr lang="en-US" smtClean="0"/>
              <a:t>‹#›</a:t>
            </a:fld>
            <a:endParaRPr lang="en-US"/>
          </a:p>
        </p:txBody>
      </p:sp>
    </p:spTree>
    <p:extLst>
      <p:ext uri="{BB962C8B-B14F-4D97-AF65-F5344CB8AC3E}">
        <p14:creationId xmlns:p14="http://schemas.microsoft.com/office/powerpoint/2010/main" val="1042016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A99C83-124F-0448-89CD-4824D0DC5E4A}"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CED62-814F-DC4B-8DB7-85E7BC5C0EB3}" type="slidenum">
              <a:rPr lang="en-US" smtClean="0"/>
              <a:t>‹#›</a:t>
            </a:fld>
            <a:endParaRPr lang="en-US"/>
          </a:p>
        </p:txBody>
      </p:sp>
    </p:spTree>
    <p:extLst>
      <p:ext uri="{BB962C8B-B14F-4D97-AF65-F5344CB8AC3E}">
        <p14:creationId xmlns:p14="http://schemas.microsoft.com/office/powerpoint/2010/main" val="756628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A99C83-124F-0448-89CD-4824D0DC5E4A}" type="datetimeFigureOut">
              <a:rPr lang="en-US" smtClean="0"/>
              <a:t>8/6/18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BCED62-814F-DC4B-8DB7-85E7BC5C0EB3}" type="slidenum">
              <a:rPr lang="en-US" smtClean="0"/>
              <a:t>‹#›</a:t>
            </a:fld>
            <a:endParaRPr lang="en-US"/>
          </a:p>
        </p:txBody>
      </p:sp>
    </p:spTree>
    <p:extLst>
      <p:ext uri="{BB962C8B-B14F-4D97-AF65-F5344CB8AC3E}">
        <p14:creationId xmlns:p14="http://schemas.microsoft.com/office/powerpoint/2010/main" val="3615153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99C83-124F-0448-89CD-4824D0DC5E4A}" type="datetimeFigureOut">
              <a:rPr lang="en-US" smtClean="0"/>
              <a:t>8/6/18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CED62-814F-DC4B-8DB7-85E7BC5C0EB3}" type="slidenum">
              <a:rPr lang="en-US" smtClean="0"/>
              <a:t>‹#›</a:t>
            </a:fld>
            <a:endParaRPr lang="en-US"/>
          </a:p>
        </p:txBody>
      </p:sp>
    </p:spTree>
    <p:extLst>
      <p:ext uri="{BB962C8B-B14F-4D97-AF65-F5344CB8AC3E}">
        <p14:creationId xmlns:p14="http://schemas.microsoft.com/office/powerpoint/2010/main" val="3075680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a:latin typeface="Franklin Gothic Book"/>
                <a:cs typeface="Franklin Gothic Book"/>
              </a:rPr>
              <a:t>Introduction to IRIS Quality Assurance Network Reports</a:t>
            </a:r>
            <a:br>
              <a:rPr lang="en-US" dirty="0">
                <a:effectLst/>
              </a:rPr>
            </a:br>
            <a:endParaRPr lang="en-US" dirty="0"/>
          </a:p>
        </p:txBody>
      </p:sp>
      <p:sp>
        <p:nvSpPr>
          <p:cNvPr id="3" name="Subtitle 2"/>
          <p:cNvSpPr>
            <a:spLocks noGrp="1"/>
          </p:cNvSpPr>
          <p:nvPr>
            <p:ph type="subTitle" idx="1"/>
          </p:nvPr>
        </p:nvSpPr>
        <p:spPr/>
        <p:txBody>
          <a:bodyPr/>
          <a:lstStyle/>
          <a:p>
            <a:r>
              <a:rPr lang="en-US" dirty="0"/>
              <a:t>What are Network Reports and how have we been generating them?</a:t>
            </a:r>
          </a:p>
        </p:txBody>
      </p:sp>
      <p:sp>
        <p:nvSpPr>
          <p:cNvPr id="5" name="Rectangle 4"/>
          <p:cNvSpPr/>
          <p:nvPr/>
        </p:nvSpPr>
        <p:spPr>
          <a:xfrm>
            <a:off x="-88416" y="88412"/>
            <a:ext cx="9540865" cy="683187"/>
          </a:xfrm>
          <a:prstGeom prst="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pic>
        <p:nvPicPr>
          <p:cNvPr id="6" name="Picture 5" descr="IRISLogo_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641" y="91540"/>
            <a:ext cx="704969" cy="555269"/>
          </a:xfrm>
          <a:prstGeom prst="rect">
            <a:avLst/>
          </a:prstGeom>
        </p:spPr>
      </p:pic>
    </p:spTree>
    <p:extLst>
      <p:ext uri="{BB962C8B-B14F-4D97-AF65-F5344CB8AC3E}">
        <p14:creationId xmlns:p14="http://schemas.microsoft.com/office/powerpoint/2010/main" val="1224153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8416" y="88412"/>
            <a:ext cx="9540865" cy="683187"/>
          </a:xfrm>
          <a:prstGeom prst="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 name="Rectangle 1"/>
          <p:cNvSpPr/>
          <p:nvPr/>
        </p:nvSpPr>
        <p:spPr>
          <a:xfrm>
            <a:off x="356078" y="1134584"/>
            <a:ext cx="3573890" cy="369332"/>
          </a:xfrm>
          <a:prstGeom prst="rect">
            <a:avLst/>
          </a:prstGeom>
        </p:spPr>
        <p:txBody>
          <a:bodyPr wrap="none">
            <a:spAutoFit/>
          </a:bodyPr>
          <a:lstStyle/>
          <a:p>
            <a:r>
              <a:rPr lang="en-US" dirty="0"/>
              <a:t>Walking through an example report</a:t>
            </a:r>
          </a:p>
        </p:txBody>
      </p:sp>
      <p:pic>
        <p:nvPicPr>
          <p:cNvPr id="4" name="Picture 3" descr="IRISLogo_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641" y="91540"/>
            <a:ext cx="704969" cy="555269"/>
          </a:xfrm>
          <a:prstGeom prst="rect">
            <a:avLst/>
          </a:prstGeom>
        </p:spPr>
      </p:pic>
      <p:sp>
        <p:nvSpPr>
          <p:cNvPr id="6" name="TextBox 5"/>
          <p:cNvSpPr txBox="1"/>
          <p:nvPr/>
        </p:nvSpPr>
        <p:spPr>
          <a:xfrm>
            <a:off x="305439" y="225050"/>
            <a:ext cx="4420789" cy="369332"/>
          </a:xfrm>
          <a:prstGeom prst="rect">
            <a:avLst/>
          </a:prstGeom>
          <a:noFill/>
        </p:spPr>
        <p:txBody>
          <a:bodyPr wrap="square" rtlCol="0">
            <a:spAutoFit/>
          </a:bodyPr>
          <a:lstStyle/>
          <a:p>
            <a:r>
              <a:rPr lang="en-US" dirty="0">
                <a:solidFill>
                  <a:srgbClr val="FFFFFF"/>
                </a:solidFill>
              </a:rPr>
              <a:t>Intro to QA Reports</a:t>
            </a:r>
          </a:p>
        </p:txBody>
      </p:sp>
      <p:sp>
        <p:nvSpPr>
          <p:cNvPr id="3" name="Rectangle 2"/>
          <p:cNvSpPr/>
          <p:nvPr/>
        </p:nvSpPr>
        <p:spPr>
          <a:xfrm>
            <a:off x="1363298" y="2038904"/>
            <a:ext cx="6257188" cy="4019554"/>
          </a:xfrm>
          <a:prstGeom prst="rect">
            <a:avLst/>
          </a:prstGeom>
          <a:noFill/>
          <a:ln>
            <a:solidFill>
              <a:schemeClr val="bg1">
                <a:lumMod val="85000"/>
              </a:schemeClr>
            </a:solidFill>
          </a:ln>
          <a:effectLst>
            <a:glow rad="228600">
              <a:schemeClr val="bg1">
                <a:lumMod val="85000"/>
                <a:alpha val="40000"/>
              </a:schemeClr>
            </a:glow>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716361" y="3864015"/>
            <a:ext cx="1551063" cy="369332"/>
          </a:xfrm>
          <a:prstGeom prst="rect">
            <a:avLst/>
          </a:prstGeom>
          <a:noFill/>
        </p:spPr>
        <p:txBody>
          <a:bodyPr wrap="none" rtlCol="0">
            <a:spAutoFit/>
          </a:bodyPr>
          <a:lstStyle/>
          <a:p>
            <a:r>
              <a:rPr lang="en-US" dirty="0">
                <a:solidFill>
                  <a:schemeClr val="bg1">
                    <a:lumMod val="85000"/>
                  </a:schemeClr>
                </a:solidFill>
              </a:rPr>
              <a:t>(Go to the file)</a:t>
            </a:r>
          </a:p>
        </p:txBody>
      </p:sp>
    </p:spTree>
    <p:extLst>
      <p:ext uri="{BB962C8B-B14F-4D97-AF65-F5344CB8AC3E}">
        <p14:creationId xmlns:p14="http://schemas.microsoft.com/office/powerpoint/2010/main" val="3106349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8416" y="88412"/>
            <a:ext cx="9540865" cy="683187"/>
          </a:xfrm>
          <a:prstGeom prst="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 name="Rectangle 1"/>
          <p:cNvSpPr/>
          <p:nvPr/>
        </p:nvSpPr>
        <p:spPr>
          <a:xfrm>
            <a:off x="6744264" y="5250472"/>
            <a:ext cx="1787669" cy="369332"/>
          </a:xfrm>
          <a:prstGeom prst="rect">
            <a:avLst/>
          </a:prstGeom>
          <a:ln>
            <a:solidFill>
              <a:srgbClr val="000000"/>
            </a:solidFill>
          </a:ln>
        </p:spPr>
        <p:txBody>
          <a:bodyPr wrap="none">
            <a:spAutoFit/>
          </a:bodyPr>
          <a:lstStyle/>
          <a:p>
            <a:pPr algn="ctr"/>
            <a:r>
              <a:rPr lang="en-US" dirty="0"/>
              <a:t>Creating a report</a:t>
            </a:r>
          </a:p>
        </p:txBody>
      </p:sp>
      <p:pic>
        <p:nvPicPr>
          <p:cNvPr id="4" name="Picture 3" descr="IRISLogo_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641" y="91540"/>
            <a:ext cx="704969" cy="555269"/>
          </a:xfrm>
          <a:prstGeom prst="rect">
            <a:avLst/>
          </a:prstGeom>
        </p:spPr>
      </p:pic>
      <p:sp>
        <p:nvSpPr>
          <p:cNvPr id="6" name="TextBox 5"/>
          <p:cNvSpPr txBox="1"/>
          <p:nvPr/>
        </p:nvSpPr>
        <p:spPr>
          <a:xfrm>
            <a:off x="305439" y="225050"/>
            <a:ext cx="4420789" cy="369332"/>
          </a:xfrm>
          <a:prstGeom prst="rect">
            <a:avLst/>
          </a:prstGeom>
          <a:noFill/>
        </p:spPr>
        <p:txBody>
          <a:bodyPr wrap="square" rtlCol="0">
            <a:spAutoFit/>
          </a:bodyPr>
          <a:lstStyle/>
          <a:p>
            <a:r>
              <a:rPr lang="en-US" dirty="0">
                <a:solidFill>
                  <a:srgbClr val="FFFFFF"/>
                </a:solidFill>
              </a:rPr>
              <a:t>Intro to QA Reports</a:t>
            </a:r>
          </a:p>
        </p:txBody>
      </p:sp>
      <p:cxnSp>
        <p:nvCxnSpPr>
          <p:cNvPr id="7" name="Straight Arrow Connector 6"/>
          <p:cNvCxnSpPr>
            <a:endCxn id="12" idx="0"/>
          </p:cNvCxnSpPr>
          <p:nvPr/>
        </p:nvCxnSpPr>
        <p:spPr>
          <a:xfrm flipH="1">
            <a:off x="1489234" y="4584926"/>
            <a:ext cx="373248" cy="665546"/>
          </a:xfrm>
          <a:prstGeom prst="straightConnector1">
            <a:avLst/>
          </a:prstGeom>
          <a:ln w="12700" cmpd="sng">
            <a:solidFill>
              <a:srgbClr val="00000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a:endCxn id="13" idx="0"/>
          </p:cNvCxnSpPr>
          <p:nvPr/>
        </p:nvCxnSpPr>
        <p:spPr>
          <a:xfrm>
            <a:off x="2773204" y="4584926"/>
            <a:ext cx="1873609" cy="665546"/>
          </a:xfrm>
          <a:prstGeom prst="straightConnector1">
            <a:avLst/>
          </a:prstGeom>
          <a:ln w="12700" cmpd="sng">
            <a:solidFill>
              <a:srgbClr val="00000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10" name="Rectangle 9"/>
          <p:cNvSpPr/>
          <p:nvPr/>
        </p:nvSpPr>
        <p:spPr>
          <a:xfrm>
            <a:off x="429107" y="1186577"/>
            <a:ext cx="1667381" cy="369332"/>
          </a:xfrm>
          <a:prstGeom prst="rect">
            <a:avLst/>
          </a:prstGeom>
        </p:spPr>
        <p:txBody>
          <a:bodyPr wrap="none">
            <a:spAutoFit/>
          </a:bodyPr>
          <a:lstStyle/>
          <a:p>
            <a:pPr algn="ctr"/>
            <a:r>
              <a:rPr lang="en-US" dirty="0"/>
              <a:t>After the break:</a:t>
            </a:r>
          </a:p>
        </p:txBody>
      </p:sp>
      <p:pic>
        <p:nvPicPr>
          <p:cNvPr id="11" name="Picture 10" descr="Screen Shot 2018-07-06 at 12.06.0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3359" y="1753157"/>
            <a:ext cx="5999653" cy="2831769"/>
          </a:xfrm>
          <a:prstGeom prst="rect">
            <a:avLst/>
          </a:prstGeom>
        </p:spPr>
      </p:pic>
      <p:sp>
        <p:nvSpPr>
          <p:cNvPr id="12" name="Rectangle 11"/>
          <p:cNvSpPr/>
          <p:nvPr/>
        </p:nvSpPr>
        <p:spPr>
          <a:xfrm>
            <a:off x="429107" y="5250472"/>
            <a:ext cx="2120254" cy="369332"/>
          </a:xfrm>
          <a:prstGeom prst="rect">
            <a:avLst/>
          </a:prstGeom>
          <a:ln>
            <a:solidFill>
              <a:srgbClr val="000000"/>
            </a:solidFill>
          </a:ln>
        </p:spPr>
        <p:txBody>
          <a:bodyPr wrap="none">
            <a:spAutoFit/>
          </a:bodyPr>
          <a:lstStyle/>
          <a:p>
            <a:pPr algn="ctr"/>
            <a:r>
              <a:rPr lang="en-US" dirty="0"/>
              <a:t>Creating an issue file</a:t>
            </a:r>
          </a:p>
        </p:txBody>
      </p:sp>
      <p:sp>
        <p:nvSpPr>
          <p:cNvPr id="13" name="Rectangle 12"/>
          <p:cNvSpPr/>
          <p:nvPr/>
        </p:nvSpPr>
        <p:spPr>
          <a:xfrm>
            <a:off x="3583192" y="5250472"/>
            <a:ext cx="2127242" cy="369332"/>
          </a:xfrm>
          <a:prstGeom prst="rect">
            <a:avLst/>
          </a:prstGeom>
          <a:ln>
            <a:solidFill>
              <a:srgbClr val="000000"/>
            </a:solidFill>
          </a:ln>
        </p:spPr>
        <p:txBody>
          <a:bodyPr wrap="none">
            <a:spAutoFit/>
          </a:bodyPr>
          <a:lstStyle/>
          <a:p>
            <a:pPr algn="ctr"/>
            <a:r>
              <a:rPr lang="en-US" dirty="0"/>
              <a:t>Examining the issues</a:t>
            </a:r>
          </a:p>
        </p:txBody>
      </p:sp>
      <p:cxnSp>
        <p:nvCxnSpPr>
          <p:cNvPr id="17" name="Straight Arrow Connector 16"/>
          <p:cNvCxnSpPr>
            <a:endCxn id="2" idx="0"/>
          </p:cNvCxnSpPr>
          <p:nvPr/>
        </p:nvCxnSpPr>
        <p:spPr>
          <a:xfrm>
            <a:off x="3938416" y="4584926"/>
            <a:ext cx="3699683" cy="665546"/>
          </a:xfrm>
          <a:prstGeom prst="straightConnector1">
            <a:avLst/>
          </a:prstGeom>
          <a:ln w="12700" cmpd="sng">
            <a:solidFill>
              <a:srgbClr val="000000"/>
            </a:solidFill>
            <a:headEnd type="none"/>
            <a:tailEnd type="none"/>
          </a:ln>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429107" y="5678059"/>
            <a:ext cx="2239228" cy="830997"/>
          </a:xfrm>
          <a:prstGeom prst="rect">
            <a:avLst/>
          </a:prstGeom>
          <a:noFill/>
        </p:spPr>
        <p:txBody>
          <a:bodyPr wrap="square" rtlCol="0">
            <a:spAutoFit/>
          </a:bodyPr>
          <a:lstStyle/>
          <a:p>
            <a:pPr marL="285750" indent="-285750">
              <a:buFont typeface="Arial"/>
              <a:buChar char="•"/>
            </a:pPr>
            <a:r>
              <a:rPr lang="en-US" sz="1600" dirty="0"/>
              <a:t>Defining Thresholds</a:t>
            </a:r>
          </a:p>
          <a:p>
            <a:pPr marL="285750" indent="-285750">
              <a:buFont typeface="Arial"/>
              <a:buChar char="•"/>
            </a:pPr>
            <a:r>
              <a:rPr lang="en-US" sz="1600" dirty="0"/>
              <a:t>Using Preference file</a:t>
            </a:r>
          </a:p>
          <a:p>
            <a:pPr marL="285750" indent="-285750">
              <a:buFont typeface="Arial"/>
              <a:buChar char="•"/>
            </a:pPr>
            <a:r>
              <a:rPr lang="en-US" sz="1600" dirty="0"/>
              <a:t>Running the script</a:t>
            </a:r>
          </a:p>
        </p:txBody>
      </p:sp>
      <p:sp>
        <p:nvSpPr>
          <p:cNvPr id="25" name="TextBox 24"/>
          <p:cNvSpPr txBox="1"/>
          <p:nvPr/>
        </p:nvSpPr>
        <p:spPr>
          <a:xfrm>
            <a:off x="3717026" y="5678059"/>
            <a:ext cx="2307119" cy="830997"/>
          </a:xfrm>
          <a:prstGeom prst="rect">
            <a:avLst/>
          </a:prstGeom>
          <a:noFill/>
        </p:spPr>
        <p:txBody>
          <a:bodyPr wrap="square" rtlCol="0">
            <a:spAutoFit/>
          </a:bodyPr>
          <a:lstStyle/>
          <a:p>
            <a:pPr marL="285750" indent="-285750">
              <a:buFont typeface="Arial"/>
              <a:buChar char="•"/>
            </a:pPr>
            <a:r>
              <a:rPr lang="en-US" sz="1600" dirty="0"/>
              <a:t>GUI to simplify things</a:t>
            </a:r>
          </a:p>
          <a:p>
            <a:pPr marL="285750" indent="-285750">
              <a:buFont typeface="Arial"/>
              <a:buChar char="•"/>
            </a:pPr>
            <a:r>
              <a:rPr lang="en-US" sz="1600" dirty="0"/>
              <a:t>Utilizing web services</a:t>
            </a:r>
          </a:p>
          <a:p>
            <a:pPr marL="285750" indent="-285750">
              <a:buFont typeface="Arial"/>
              <a:buChar char="•"/>
            </a:pPr>
            <a:r>
              <a:rPr lang="en-US" sz="1600" dirty="0"/>
              <a:t>Tracking system</a:t>
            </a:r>
          </a:p>
        </p:txBody>
      </p:sp>
      <p:sp>
        <p:nvSpPr>
          <p:cNvPr id="26" name="TextBox 25"/>
          <p:cNvSpPr txBox="1"/>
          <p:nvPr/>
        </p:nvSpPr>
        <p:spPr>
          <a:xfrm>
            <a:off x="6863098" y="5678059"/>
            <a:ext cx="1817730" cy="338554"/>
          </a:xfrm>
          <a:prstGeom prst="rect">
            <a:avLst/>
          </a:prstGeom>
          <a:noFill/>
        </p:spPr>
        <p:txBody>
          <a:bodyPr wrap="square" rtlCol="0">
            <a:spAutoFit/>
          </a:bodyPr>
          <a:lstStyle/>
          <a:p>
            <a:pPr marL="285750" indent="-285750">
              <a:buFont typeface="Arial"/>
              <a:buChar char="•"/>
            </a:pPr>
            <a:r>
              <a:rPr lang="en-US" sz="1600" dirty="0"/>
              <a:t>CSV to HTML</a:t>
            </a:r>
          </a:p>
        </p:txBody>
      </p:sp>
    </p:spTree>
    <p:extLst>
      <p:ext uri="{BB962C8B-B14F-4D97-AF65-F5344CB8AC3E}">
        <p14:creationId xmlns:p14="http://schemas.microsoft.com/office/powerpoint/2010/main" val="2492146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8416" y="88412"/>
            <a:ext cx="9540865" cy="683187"/>
          </a:xfrm>
          <a:prstGeom prst="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pic>
        <p:nvPicPr>
          <p:cNvPr id="6" name="Picture 5" descr="IRISLogo_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641" y="91540"/>
            <a:ext cx="704969" cy="555269"/>
          </a:xfrm>
          <a:prstGeom prst="rect">
            <a:avLst/>
          </a:prstGeom>
        </p:spPr>
      </p:pic>
      <p:sp>
        <p:nvSpPr>
          <p:cNvPr id="8" name="Rectangle 7"/>
          <p:cNvSpPr/>
          <p:nvPr/>
        </p:nvSpPr>
        <p:spPr>
          <a:xfrm>
            <a:off x="477736" y="946125"/>
            <a:ext cx="8348873" cy="5601534"/>
          </a:xfrm>
          <a:prstGeom prst="rect">
            <a:avLst/>
          </a:prstGeom>
        </p:spPr>
        <p:txBody>
          <a:bodyPr wrap="square">
            <a:spAutoFit/>
          </a:bodyPr>
          <a:lstStyle/>
          <a:p>
            <a:r>
              <a:rPr lang="en-US" dirty="0"/>
              <a:t>Goal: For you to understand the process of QA enough to take it home and perform it on your own network. This could be using the scripts we provide, or not.</a:t>
            </a:r>
          </a:p>
          <a:p>
            <a:endParaRPr lang="en-US" dirty="0"/>
          </a:p>
          <a:p>
            <a:r>
              <a:rPr lang="en-US" dirty="0"/>
              <a:t>Introduction</a:t>
            </a:r>
          </a:p>
          <a:p>
            <a:pPr marL="742950" lvl="1" indent="-285750">
              <a:buFont typeface="Arial"/>
              <a:buChar char="•"/>
            </a:pPr>
            <a:r>
              <a:rPr lang="en-US" dirty="0"/>
              <a:t>Semi-automated, monthly QA reports use MUSTANG metrics to identify issues</a:t>
            </a:r>
          </a:p>
          <a:p>
            <a:pPr marL="742950" lvl="1" indent="-285750">
              <a:buFont typeface="Arial"/>
              <a:buChar char="•"/>
            </a:pPr>
            <a:r>
              <a:rPr lang="en-US" dirty="0"/>
              <a:t>Sent to network operators to help focus attention and improve quality</a:t>
            </a:r>
          </a:p>
          <a:p>
            <a:pPr lvl="1"/>
            <a:endParaRPr lang="en-US" dirty="0"/>
          </a:p>
          <a:p>
            <a:r>
              <a:rPr lang="en-US" dirty="0"/>
              <a:t>Finding Issues</a:t>
            </a:r>
          </a:p>
          <a:p>
            <a:pPr marL="742950" lvl="1" indent="-285750">
              <a:buFont typeface="Arial"/>
              <a:buChar char="•"/>
            </a:pPr>
            <a:r>
              <a:rPr lang="en-US" dirty="0"/>
              <a:t>GUI: </a:t>
            </a:r>
            <a:r>
              <a:rPr lang="en-US" dirty="0" err="1"/>
              <a:t>doQA.py</a:t>
            </a:r>
            <a:r>
              <a:rPr lang="en-US" dirty="0"/>
              <a:t> - facilitates QA process start to finish</a:t>
            </a:r>
          </a:p>
          <a:p>
            <a:pPr marL="742950" lvl="1" indent="-285750">
              <a:buFont typeface="Arial"/>
              <a:buChar char="•"/>
            </a:pPr>
            <a:r>
              <a:rPr lang="en-US" dirty="0"/>
              <a:t>Script: </a:t>
            </a:r>
            <a:r>
              <a:rPr lang="en-US" dirty="0" err="1"/>
              <a:t>findIssues.py</a:t>
            </a:r>
            <a:r>
              <a:rPr lang="en-US" dirty="0"/>
              <a:t> </a:t>
            </a:r>
            <a:r>
              <a:rPr lang="mr-IN" dirty="0"/>
              <a:t>–</a:t>
            </a:r>
            <a:r>
              <a:rPr lang="en-US" dirty="0"/>
              <a:t> grabs, sorts, and subsets metrics</a:t>
            </a:r>
          </a:p>
          <a:p>
            <a:pPr marL="742950" lvl="1" indent="-285750">
              <a:buFont typeface="Arial"/>
              <a:buChar char="•"/>
            </a:pPr>
            <a:endParaRPr lang="en-US" dirty="0"/>
          </a:p>
          <a:p>
            <a:r>
              <a:rPr lang="en-US" dirty="0"/>
              <a:t>Examining Issues</a:t>
            </a:r>
          </a:p>
          <a:p>
            <a:pPr marL="742950" lvl="1" indent="-285750">
              <a:buFont typeface="Arial"/>
              <a:buChar char="•"/>
            </a:pPr>
            <a:r>
              <a:rPr lang="en-US" dirty="0"/>
              <a:t>GUI: </a:t>
            </a:r>
            <a:r>
              <a:rPr lang="en-US" dirty="0" err="1"/>
              <a:t>QuARG.py</a:t>
            </a:r>
            <a:r>
              <a:rPr lang="en-US" dirty="0"/>
              <a:t> </a:t>
            </a:r>
            <a:r>
              <a:rPr lang="mr-IN" dirty="0"/>
              <a:t>–</a:t>
            </a:r>
            <a:r>
              <a:rPr lang="en-US" dirty="0"/>
              <a:t> organizes issues as analyst sorts through them</a:t>
            </a:r>
          </a:p>
          <a:p>
            <a:pPr marL="742950" lvl="1" indent="-285750">
              <a:buFont typeface="Arial"/>
              <a:buChar char="•"/>
            </a:pPr>
            <a:r>
              <a:rPr lang="en-US" dirty="0"/>
              <a:t>Utilize the many services we’ve learned about so far</a:t>
            </a:r>
          </a:p>
          <a:p>
            <a:pPr marL="742950" lvl="1" indent="-285750">
              <a:buFont typeface="Arial"/>
              <a:buChar char="•"/>
            </a:pPr>
            <a:endParaRPr lang="en-US" dirty="0"/>
          </a:p>
          <a:p>
            <a:r>
              <a:rPr lang="en-US" dirty="0"/>
              <a:t>Writing Report</a:t>
            </a:r>
          </a:p>
          <a:p>
            <a:pPr marL="742950" lvl="1" indent="-285750">
              <a:buFont typeface="Arial"/>
              <a:buChar char="•"/>
            </a:pPr>
            <a:r>
              <a:rPr lang="en-US" dirty="0"/>
              <a:t>Script: </a:t>
            </a:r>
            <a:r>
              <a:rPr lang="en-US" dirty="0" err="1"/>
              <a:t>generateHTML.py</a:t>
            </a:r>
            <a:r>
              <a:rPr lang="en-US" dirty="0"/>
              <a:t> </a:t>
            </a:r>
            <a:r>
              <a:rPr lang="mr-IN" dirty="0"/>
              <a:t>–</a:t>
            </a:r>
            <a:r>
              <a:rPr lang="en-US" dirty="0"/>
              <a:t> creates final report from CSV file</a:t>
            </a:r>
          </a:p>
          <a:p>
            <a:pPr marL="742950" lvl="1" indent="-285750">
              <a:buFont typeface="Arial"/>
              <a:buChar char="•"/>
            </a:pPr>
            <a:endParaRPr lang="en-US" dirty="0"/>
          </a:p>
          <a:p>
            <a:r>
              <a:rPr lang="en-US" sz="1600" dirty="0"/>
              <a:t>Warning: I will be delving into code in hopes of giving you a solid understanding of the process. </a:t>
            </a:r>
          </a:p>
          <a:p>
            <a:endParaRPr lang="en-US" dirty="0"/>
          </a:p>
        </p:txBody>
      </p:sp>
      <p:sp>
        <p:nvSpPr>
          <p:cNvPr id="2" name="Rectangle 1"/>
          <p:cNvSpPr/>
          <p:nvPr/>
        </p:nvSpPr>
        <p:spPr>
          <a:xfrm>
            <a:off x="6421351" y="240864"/>
            <a:ext cx="1431364" cy="369332"/>
          </a:xfrm>
          <a:prstGeom prst="rect">
            <a:avLst/>
          </a:prstGeom>
        </p:spPr>
        <p:txBody>
          <a:bodyPr wrap="none">
            <a:spAutoFit/>
          </a:bodyPr>
          <a:lstStyle/>
          <a:p>
            <a:r>
              <a:rPr lang="en-US" dirty="0">
                <a:solidFill>
                  <a:srgbClr val="000000"/>
                </a:solidFill>
              </a:rPr>
              <a:t>Quick outline</a:t>
            </a:r>
          </a:p>
        </p:txBody>
      </p:sp>
      <p:sp>
        <p:nvSpPr>
          <p:cNvPr id="7" name="TextBox 6"/>
          <p:cNvSpPr txBox="1"/>
          <p:nvPr/>
        </p:nvSpPr>
        <p:spPr>
          <a:xfrm>
            <a:off x="305439" y="225050"/>
            <a:ext cx="4420789" cy="369332"/>
          </a:xfrm>
          <a:prstGeom prst="rect">
            <a:avLst/>
          </a:prstGeom>
          <a:noFill/>
        </p:spPr>
        <p:txBody>
          <a:bodyPr wrap="square" rtlCol="0">
            <a:spAutoFit/>
          </a:bodyPr>
          <a:lstStyle/>
          <a:p>
            <a:r>
              <a:rPr lang="en-US" dirty="0">
                <a:solidFill>
                  <a:srgbClr val="FFFFFF"/>
                </a:solidFill>
              </a:rPr>
              <a:t>Intro to QA Reports</a:t>
            </a:r>
          </a:p>
        </p:txBody>
      </p:sp>
    </p:spTree>
    <p:extLst>
      <p:ext uri="{BB962C8B-B14F-4D97-AF65-F5344CB8AC3E}">
        <p14:creationId xmlns:p14="http://schemas.microsoft.com/office/powerpoint/2010/main" val="4077643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8416" y="88412"/>
            <a:ext cx="9540865" cy="683187"/>
          </a:xfrm>
          <a:prstGeom prst="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3624" y="1044875"/>
            <a:ext cx="3519916" cy="5454339"/>
          </a:xfrm>
          <a:prstGeom prst="rect">
            <a:avLst/>
          </a:prstGeom>
        </p:spPr>
      </p:pic>
      <p:sp>
        <p:nvSpPr>
          <p:cNvPr id="8" name="TextBox 7"/>
          <p:cNvSpPr txBox="1"/>
          <p:nvPr/>
        </p:nvSpPr>
        <p:spPr>
          <a:xfrm>
            <a:off x="450118" y="1382451"/>
            <a:ext cx="4404712" cy="4524316"/>
          </a:xfrm>
          <a:prstGeom prst="rect">
            <a:avLst/>
          </a:prstGeom>
          <a:noFill/>
        </p:spPr>
        <p:txBody>
          <a:bodyPr wrap="square" rtlCol="0">
            <a:spAutoFit/>
          </a:bodyPr>
          <a:lstStyle/>
          <a:p>
            <a:r>
              <a:rPr lang="en-US" dirty="0"/>
              <a:t>Purpose: To highlight places where the data quality could be improved.</a:t>
            </a:r>
          </a:p>
          <a:p>
            <a:endParaRPr lang="en-US" dirty="0"/>
          </a:p>
          <a:p>
            <a:endParaRPr lang="en-US" dirty="0"/>
          </a:p>
          <a:p>
            <a:r>
              <a:rPr lang="en-US" dirty="0"/>
              <a:t>Some things are easier to fix than others, some more important than others, but this can help prioritize field work.</a:t>
            </a:r>
          </a:p>
          <a:p>
            <a:pPr marL="285750" indent="-285750">
              <a:buFont typeface="Arial"/>
              <a:buChar char="•"/>
            </a:pPr>
            <a:r>
              <a:rPr lang="en-US" dirty="0"/>
              <a:t>Telemetry and power</a:t>
            </a:r>
          </a:p>
          <a:p>
            <a:pPr marL="285750" indent="-285750">
              <a:buFont typeface="Arial"/>
              <a:buChar char="•"/>
            </a:pPr>
            <a:r>
              <a:rPr lang="en-US" dirty="0"/>
              <a:t>Site Construction or design</a:t>
            </a:r>
          </a:p>
          <a:p>
            <a:pPr marL="285750" indent="-285750">
              <a:buFont typeface="Arial"/>
              <a:buChar char="•"/>
            </a:pPr>
            <a:r>
              <a:rPr lang="en-US" dirty="0"/>
              <a:t>Aging or dysfunctional instruments</a:t>
            </a:r>
          </a:p>
          <a:p>
            <a:pPr marL="285750" indent="-285750">
              <a:buFont typeface="Arial"/>
              <a:buChar char="•"/>
            </a:pPr>
            <a:r>
              <a:rPr lang="en-US" dirty="0"/>
              <a:t>Seasonal fluctuations or environmental factors</a:t>
            </a:r>
          </a:p>
          <a:p>
            <a:endParaRPr lang="en-US" dirty="0"/>
          </a:p>
          <a:p>
            <a:endParaRPr lang="en-US" dirty="0"/>
          </a:p>
          <a:p>
            <a:r>
              <a:rPr lang="en-US" dirty="0"/>
              <a:t>By using MUSTANG, it reduces the amount of manual time spent looking through the data</a:t>
            </a:r>
          </a:p>
        </p:txBody>
      </p:sp>
      <p:sp>
        <p:nvSpPr>
          <p:cNvPr id="6" name="TextBox 5"/>
          <p:cNvSpPr txBox="1"/>
          <p:nvPr/>
        </p:nvSpPr>
        <p:spPr>
          <a:xfrm>
            <a:off x="305439" y="225050"/>
            <a:ext cx="4420789" cy="369332"/>
          </a:xfrm>
          <a:prstGeom prst="rect">
            <a:avLst/>
          </a:prstGeom>
          <a:noFill/>
        </p:spPr>
        <p:txBody>
          <a:bodyPr wrap="square" rtlCol="0">
            <a:spAutoFit/>
          </a:bodyPr>
          <a:lstStyle/>
          <a:p>
            <a:r>
              <a:rPr lang="en-US" dirty="0">
                <a:solidFill>
                  <a:srgbClr val="FFFFFF"/>
                </a:solidFill>
              </a:rPr>
              <a:t>Intro to QA Reports</a:t>
            </a:r>
          </a:p>
        </p:txBody>
      </p:sp>
      <p:pic>
        <p:nvPicPr>
          <p:cNvPr id="9" name="Picture 8" descr="IRISLogo_wh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1641" y="91540"/>
            <a:ext cx="704969" cy="555269"/>
          </a:xfrm>
          <a:prstGeom prst="rect">
            <a:avLst/>
          </a:prstGeom>
        </p:spPr>
      </p:pic>
    </p:spTree>
    <p:extLst>
      <p:ext uri="{BB962C8B-B14F-4D97-AF65-F5344CB8AC3E}">
        <p14:creationId xmlns:p14="http://schemas.microsoft.com/office/powerpoint/2010/main" val="1003775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8416" y="88412"/>
            <a:ext cx="9540865" cy="683187"/>
          </a:xfrm>
          <a:prstGeom prst="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3" name="TextBox 2"/>
          <p:cNvSpPr txBox="1"/>
          <p:nvPr/>
        </p:nvSpPr>
        <p:spPr>
          <a:xfrm>
            <a:off x="305439" y="225050"/>
            <a:ext cx="4420789" cy="369332"/>
          </a:xfrm>
          <a:prstGeom prst="rect">
            <a:avLst/>
          </a:prstGeom>
          <a:noFill/>
        </p:spPr>
        <p:txBody>
          <a:bodyPr wrap="square" rtlCol="0">
            <a:spAutoFit/>
          </a:bodyPr>
          <a:lstStyle/>
          <a:p>
            <a:r>
              <a:rPr lang="en-US" dirty="0">
                <a:solidFill>
                  <a:srgbClr val="FFFFFF"/>
                </a:solidFill>
              </a:rPr>
              <a:t>Intro to QA Reports</a:t>
            </a:r>
          </a:p>
        </p:txBody>
      </p:sp>
      <p:sp>
        <p:nvSpPr>
          <p:cNvPr id="2" name="TextBox 1"/>
          <p:cNvSpPr txBox="1"/>
          <p:nvPr/>
        </p:nvSpPr>
        <p:spPr>
          <a:xfrm>
            <a:off x="524763" y="1137858"/>
            <a:ext cx="7902935" cy="3693319"/>
          </a:xfrm>
          <a:prstGeom prst="rect">
            <a:avLst/>
          </a:prstGeom>
          <a:noFill/>
        </p:spPr>
        <p:txBody>
          <a:bodyPr wrap="square" rtlCol="0">
            <a:spAutoFit/>
          </a:bodyPr>
          <a:lstStyle/>
          <a:p>
            <a:r>
              <a:rPr lang="en-US" dirty="0"/>
              <a:t>A Brief History of Network Reports</a:t>
            </a:r>
          </a:p>
          <a:p>
            <a:endParaRPr lang="en-US" dirty="0"/>
          </a:p>
          <a:p>
            <a:endParaRPr lang="en-US" dirty="0"/>
          </a:p>
          <a:p>
            <a:r>
              <a:rPr lang="en-US" b="1" dirty="0"/>
              <a:t>TA</a:t>
            </a:r>
            <a:r>
              <a:rPr lang="en-US" dirty="0"/>
              <a:t>: Used MUSTANG (pre-MUSTANG) and manual review to find data problems on a weekly basis </a:t>
            </a:r>
          </a:p>
          <a:p>
            <a:endParaRPr lang="en-US" dirty="0"/>
          </a:p>
          <a:p>
            <a:r>
              <a:rPr lang="en-US" b="1" dirty="0"/>
              <a:t>_GSN</a:t>
            </a:r>
            <a:r>
              <a:rPr lang="en-US" dirty="0"/>
              <a:t>: Formulated a “Network Report” that was sent out monthly</a:t>
            </a:r>
          </a:p>
          <a:p>
            <a:endParaRPr lang="en-US" dirty="0"/>
          </a:p>
          <a:p>
            <a:r>
              <a:rPr lang="en-US" b="1" dirty="0"/>
              <a:t>_LACSN</a:t>
            </a:r>
            <a:r>
              <a:rPr lang="en-US" dirty="0"/>
              <a:t>: Generated monthly reports, though never distributed</a:t>
            </a:r>
          </a:p>
          <a:p>
            <a:endParaRPr lang="en-US" dirty="0"/>
          </a:p>
          <a:p>
            <a:r>
              <a:rPr lang="en-US" b="1" dirty="0"/>
              <a:t>AK</a:t>
            </a:r>
            <a:r>
              <a:rPr lang="en-US" dirty="0"/>
              <a:t>: Began in Fall 2016, broadband instruments in monthly reports</a:t>
            </a:r>
          </a:p>
          <a:p>
            <a:endParaRPr lang="en-US" dirty="0"/>
          </a:p>
          <a:p>
            <a:r>
              <a:rPr lang="en-US" b="1" dirty="0"/>
              <a:t>UU</a:t>
            </a:r>
            <a:r>
              <a:rPr lang="en-US" dirty="0"/>
              <a:t>: Winter 2018, addition of short period instruments </a:t>
            </a:r>
          </a:p>
        </p:txBody>
      </p:sp>
      <p:sp>
        <p:nvSpPr>
          <p:cNvPr id="4" name="TextBox 3"/>
          <p:cNvSpPr txBox="1"/>
          <p:nvPr/>
        </p:nvSpPr>
        <p:spPr>
          <a:xfrm>
            <a:off x="524763" y="5027368"/>
            <a:ext cx="7902935" cy="923330"/>
          </a:xfrm>
          <a:prstGeom prst="rect">
            <a:avLst/>
          </a:prstGeom>
          <a:noFill/>
        </p:spPr>
        <p:txBody>
          <a:bodyPr wrap="square" rtlCol="0">
            <a:spAutoFit/>
          </a:bodyPr>
          <a:lstStyle/>
          <a:p>
            <a:pPr algn="ctr"/>
            <a:r>
              <a:rPr lang="en-US" dirty="0"/>
              <a:t>The tools and report format have come out of an iterative process of refining the methods used to produce these reports. The goal has been to make them simpler to generate and to include more information in a digestible way.</a:t>
            </a:r>
          </a:p>
        </p:txBody>
      </p:sp>
      <p:pic>
        <p:nvPicPr>
          <p:cNvPr id="6" name="Picture 5" descr="IRISLogo_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641" y="91540"/>
            <a:ext cx="704969" cy="555269"/>
          </a:xfrm>
          <a:prstGeom prst="rect">
            <a:avLst/>
          </a:prstGeom>
        </p:spPr>
      </p:pic>
    </p:spTree>
    <p:extLst>
      <p:ext uri="{BB962C8B-B14F-4D97-AF65-F5344CB8AC3E}">
        <p14:creationId xmlns:p14="http://schemas.microsoft.com/office/powerpoint/2010/main" val="155069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8416" y="88412"/>
            <a:ext cx="9540865" cy="683187"/>
          </a:xfrm>
          <a:prstGeom prst="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 name="TextBox 1"/>
          <p:cNvSpPr txBox="1"/>
          <p:nvPr/>
        </p:nvSpPr>
        <p:spPr>
          <a:xfrm>
            <a:off x="337588" y="1125447"/>
            <a:ext cx="1492716" cy="369332"/>
          </a:xfrm>
          <a:prstGeom prst="rect">
            <a:avLst/>
          </a:prstGeom>
          <a:noFill/>
        </p:spPr>
        <p:txBody>
          <a:bodyPr wrap="none" rtlCol="0">
            <a:spAutoFit/>
          </a:bodyPr>
          <a:lstStyle/>
          <a:p>
            <a:r>
              <a:rPr lang="en-US" dirty="0"/>
              <a:t>How </a:t>
            </a:r>
            <a:r>
              <a:rPr lang="en-US" i="1" dirty="0"/>
              <a:t>We </a:t>
            </a:r>
            <a:r>
              <a:rPr lang="en-US" dirty="0"/>
              <a:t>Do It</a:t>
            </a:r>
          </a:p>
        </p:txBody>
      </p:sp>
      <p:sp>
        <p:nvSpPr>
          <p:cNvPr id="3" name="TextBox 2"/>
          <p:cNvSpPr txBox="1"/>
          <p:nvPr/>
        </p:nvSpPr>
        <p:spPr>
          <a:xfrm>
            <a:off x="660941" y="1671828"/>
            <a:ext cx="7705280" cy="2585323"/>
          </a:xfrm>
          <a:prstGeom prst="rect">
            <a:avLst/>
          </a:prstGeom>
          <a:noFill/>
        </p:spPr>
        <p:txBody>
          <a:bodyPr wrap="square" rtlCol="0">
            <a:spAutoFit/>
          </a:bodyPr>
          <a:lstStyle/>
          <a:p>
            <a:r>
              <a:rPr lang="en-US" dirty="0"/>
              <a:t>They can be done using different tools and utilities, but this is how we do them:</a:t>
            </a:r>
          </a:p>
          <a:p>
            <a:endParaRPr lang="en-US" dirty="0"/>
          </a:p>
          <a:p>
            <a:pPr marL="285750" indent="-285750">
              <a:buFont typeface="Arial"/>
              <a:buChar char="•"/>
            </a:pPr>
            <a:r>
              <a:rPr lang="en-US" dirty="0"/>
              <a:t>Retrieve MUSTANG metrics through web services</a:t>
            </a:r>
          </a:p>
          <a:p>
            <a:pPr marL="285750" indent="-285750">
              <a:buFont typeface="Arial"/>
              <a:buChar char="•"/>
            </a:pPr>
            <a:r>
              <a:rPr lang="en-US" dirty="0"/>
              <a:t>Using combinations of metrics and thresholds, generate a list of “issues”</a:t>
            </a:r>
          </a:p>
          <a:p>
            <a:pPr marL="285750" indent="-285750">
              <a:buFont typeface="Arial"/>
              <a:buChar char="•"/>
            </a:pPr>
            <a:r>
              <a:rPr lang="en-US" dirty="0"/>
              <a:t>Manually review the issues to tease out potential causes and  because false positives occur</a:t>
            </a:r>
          </a:p>
          <a:p>
            <a:pPr marL="285750" indent="-285750">
              <a:buFont typeface="Arial"/>
              <a:buChar char="•"/>
            </a:pPr>
            <a:r>
              <a:rPr lang="en-US" dirty="0"/>
              <a:t>Ticket real issues in our </a:t>
            </a:r>
            <a:r>
              <a:rPr lang="en-US" dirty="0" err="1"/>
              <a:t>dmscode</a:t>
            </a:r>
            <a:r>
              <a:rPr lang="en-US" dirty="0"/>
              <a:t> system</a:t>
            </a:r>
          </a:p>
          <a:p>
            <a:pPr marL="285750" indent="-285750">
              <a:buFont typeface="Arial"/>
              <a:buChar char="•"/>
            </a:pPr>
            <a:r>
              <a:rPr lang="en-US" dirty="0"/>
              <a:t>Export open tickets into a CSV file</a:t>
            </a:r>
          </a:p>
          <a:p>
            <a:pPr marL="285750" indent="-285750">
              <a:buFont typeface="Arial"/>
              <a:buChar char="•"/>
            </a:pPr>
            <a:r>
              <a:rPr lang="en-US" dirty="0"/>
              <a:t>Generate HTML report from CSV file</a:t>
            </a:r>
          </a:p>
        </p:txBody>
      </p:sp>
      <p:sp>
        <p:nvSpPr>
          <p:cNvPr id="6" name="TextBox 5"/>
          <p:cNvSpPr txBox="1"/>
          <p:nvPr/>
        </p:nvSpPr>
        <p:spPr>
          <a:xfrm>
            <a:off x="305439" y="225050"/>
            <a:ext cx="4420789" cy="369332"/>
          </a:xfrm>
          <a:prstGeom prst="rect">
            <a:avLst/>
          </a:prstGeom>
          <a:noFill/>
        </p:spPr>
        <p:txBody>
          <a:bodyPr wrap="square" rtlCol="0">
            <a:spAutoFit/>
          </a:bodyPr>
          <a:lstStyle/>
          <a:p>
            <a:r>
              <a:rPr lang="en-US" dirty="0">
                <a:solidFill>
                  <a:srgbClr val="FFFFFF"/>
                </a:solidFill>
              </a:rPr>
              <a:t>Intro to QA Reports</a:t>
            </a:r>
          </a:p>
        </p:txBody>
      </p:sp>
      <p:pic>
        <p:nvPicPr>
          <p:cNvPr id="7" name="Picture 6" descr="Screen Shot 2018-07-17 at 2.08.18 PM.png"/>
          <p:cNvPicPr>
            <a:picLocks noChangeAspect="1"/>
          </p:cNvPicPr>
          <p:nvPr/>
        </p:nvPicPr>
        <p:blipFill rotWithShape="1">
          <a:blip r:embed="rId2">
            <a:extLst>
              <a:ext uri="{28A0092B-C50C-407E-A947-70E740481C1C}">
                <a14:useLocalDpi xmlns:a14="http://schemas.microsoft.com/office/drawing/2010/main" val="0"/>
              </a:ext>
            </a:extLst>
          </a:blip>
          <a:srcRect r="40675"/>
          <a:stretch/>
        </p:blipFill>
        <p:spPr>
          <a:xfrm>
            <a:off x="189991" y="4828277"/>
            <a:ext cx="2959100" cy="1507528"/>
          </a:xfrm>
          <a:prstGeom prst="rect">
            <a:avLst/>
          </a:prstGeom>
          <a:ln>
            <a:solidFill>
              <a:srgbClr val="000000"/>
            </a:solidFill>
          </a:ln>
        </p:spPr>
      </p:pic>
      <p:pic>
        <p:nvPicPr>
          <p:cNvPr id="8" name="Picture 7" descr="Screen Shot 2018-07-17 at 14.11.3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7662" y="4649845"/>
            <a:ext cx="2067227" cy="1840782"/>
          </a:xfrm>
          <a:prstGeom prst="rect">
            <a:avLst/>
          </a:prstGeom>
          <a:ln>
            <a:solidFill>
              <a:srgbClr val="000000"/>
            </a:solidFill>
          </a:ln>
        </p:spPr>
      </p:pic>
      <p:pic>
        <p:nvPicPr>
          <p:cNvPr id="9" name="Picture 8"/>
          <p:cNvPicPr>
            <a:picLocks noChangeAspect="1"/>
          </p:cNvPicPr>
          <p:nvPr/>
        </p:nvPicPr>
        <p:blipFill rotWithShape="1">
          <a:blip r:embed="rId4">
            <a:extLst>
              <a:ext uri="{28A0092B-C50C-407E-A947-70E740481C1C}">
                <a14:useLocalDpi xmlns:a14="http://schemas.microsoft.com/office/drawing/2010/main" val="0"/>
              </a:ext>
            </a:extLst>
          </a:blip>
          <a:srcRect b="54997"/>
          <a:stretch/>
        </p:blipFill>
        <p:spPr>
          <a:xfrm>
            <a:off x="6141662" y="4538320"/>
            <a:ext cx="2859802" cy="1994291"/>
          </a:xfrm>
          <a:prstGeom prst="rect">
            <a:avLst/>
          </a:prstGeom>
          <a:ln>
            <a:solidFill>
              <a:srgbClr val="000000"/>
            </a:solidFill>
          </a:ln>
        </p:spPr>
      </p:pic>
      <p:cxnSp>
        <p:nvCxnSpPr>
          <p:cNvPr id="11" name="Straight Arrow Connector 10"/>
          <p:cNvCxnSpPr/>
          <p:nvPr/>
        </p:nvCxnSpPr>
        <p:spPr>
          <a:xfrm>
            <a:off x="3149091" y="5410697"/>
            <a:ext cx="438571"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5654889" y="5410697"/>
            <a:ext cx="486773"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pic>
        <p:nvPicPr>
          <p:cNvPr id="12" name="Picture 11" descr="IRISLogo_whit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21641" y="91540"/>
            <a:ext cx="704969" cy="555269"/>
          </a:xfrm>
          <a:prstGeom prst="rect">
            <a:avLst/>
          </a:prstGeom>
        </p:spPr>
      </p:pic>
    </p:spTree>
    <p:extLst>
      <p:ext uri="{BB962C8B-B14F-4D97-AF65-F5344CB8AC3E}">
        <p14:creationId xmlns:p14="http://schemas.microsoft.com/office/powerpoint/2010/main" val="3066395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416" y="88412"/>
            <a:ext cx="9540865" cy="683187"/>
          </a:xfrm>
          <a:prstGeom prst="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3" name="TextBox 2"/>
          <p:cNvSpPr txBox="1"/>
          <p:nvPr/>
        </p:nvSpPr>
        <p:spPr>
          <a:xfrm>
            <a:off x="305439" y="225050"/>
            <a:ext cx="4420789" cy="369332"/>
          </a:xfrm>
          <a:prstGeom prst="rect">
            <a:avLst/>
          </a:prstGeom>
          <a:noFill/>
        </p:spPr>
        <p:txBody>
          <a:bodyPr wrap="square" rtlCol="0">
            <a:spAutoFit/>
          </a:bodyPr>
          <a:lstStyle/>
          <a:p>
            <a:r>
              <a:rPr lang="en-US" dirty="0">
                <a:solidFill>
                  <a:srgbClr val="FFFFFF"/>
                </a:solidFill>
              </a:rPr>
              <a:t>Intro to QA Reports</a:t>
            </a:r>
          </a:p>
        </p:txBody>
      </p:sp>
      <p:sp>
        <p:nvSpPr>
          <p:cNvPr id="2" name="TextBox 1"/>
          <p:cNvSpPr txBox="1"/>
          <p:nvPr/>
        </p:nvSpPr>
        <p:spPr>
          <a:xfrm>
            <a:off x="305439" y="1014683"/>
            <a:ext cx="3583032" cy="369332"/>
          </a:xfrm>
          <a:prstGeom prst="rect">
            <a:avLst/>
          </a:prstGeom>
          <a:noFill/>
        </p:spPr>
        <p:txBody>
          <a:bodyPr wrap="none" rtlCol="0">
            <a:spAutoFit/>
          </a:bodyPr>
          <a:lstStyle/>
          <a:p>
            <a:r>
              <a:rPr lang="en-US" dirty="0"/>
              <a:t>Structure and Content of the Report</a:t>
            </a:r>
          </a:p>
        </p:txBody>
      </p:sp>
      <p:sp>
        <p:nvSpPr>
          <p:cNvPr id="6" name="TextBox 5"/>
          <p:cNvSpPr txBox="1"/>
          <p:nvPr/>
        </p:nvSpPr>
        <p:spPr>
          <a:xfrm>
            <a:off x="513661" y="1503801"/>
            <a:ext cx="7142926" cy="1200329"/>
          </a:xfrm>
          <a:prstGeom prst="rect">
            <a:avLst/>
          </a:prstGeom>
          <a:noFill/>
        </p:spPr>
        <p:txBody>
          <a:bodyPr wrap="square" rtlCol="0">
            <a:spAutoFit/>
          </a:bodyPr>
          <a:lstStyle/>
          <a:p>
            <a:r>
              <a:rPr lang="en-US" dirty="0"/>
              <a:t>Informational heading at top, then</a:t>
            </a:r>
            <a:r>
              <a:rPr lang="is-IS" dirty="0"/>
              <a:t>…</a:t>
            </a:r>
            <a:endParaRPr lang="en-US" dirty="0"/>
          </a:p>
          <a:p>
            <a:endParaRPr lang="en-US" dirty="0"/>
          </a:p>
          <a:p>
            <a:r>
              <a:rPr lang="en-US" dirty="0"/>
              <a:t>The report is divided into three sections: </a:t>
            </a:r>
          </a:p>
          <a:p>
            <a:pPr marL="285750" indent="-285750">
              <a:buFont typeface="Arial"/>
              <a:buChar char="•"/>
            </a:pPr>
            <a:r>
              <a:rPr lang="en-US" dirty="0"/>
              <a:t>summary, detailed description, diagnostic information</a:t>
            </a:r>
          </a:p>
        </p:txBody>
      </p:sp>
      <p:pic>
        <p:nvPicPr>
          <p:cNvPr id="7" name="Picture 6" descr="Screen Shot 2018-07-12 at 09.34.2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1016" y="3005373"/>
            <a:ext cx="2716573" cy="3578037"/>
          </a:xfrm>
          <a:prstGeom prst="rect">
            <a:avLst/>
          </a:prstGeom>
        </p:spPr>
      </p:pic>
      <p:pic>
        <p:nvPicPr>
          <p:cNvPr id="8" name="Picture 7" descr="Screen Shot 2018-07-12 at 09.34.08.png"/>
          <p:cNvPicPr>
            <a:picLocks noChangeAspect="1"/>
          </p:cNvPicPr>
          <p:nvPr/>
        </p:nvPicPr>
        <p:blipFill rotWithShape="1">
          <a:blip r:embed="rId3">
            <a:extLst>
              <a:ext uri="{28A0092B-C50C-407E-A947-70E740481C1C}">
                <a14:useLocalDpi xmlns:a14="http://schemas.microsoft.com/office/drawing/2010/main" val="0"/>
              </a:ext>
            </a:extLst>
          </a:blip>
          <a:srcRect t="664"/>
          <a:stretch/>
        </p:blipFill>
        <p:spPr>
          <a:xfrm>
            <a:off x="3175639" y="3005373"/>
            <a:ext cx="3000165" cy="3578037"/>
          </a:xfrm>
          <a:prstGeom prst="rect">
            <a:avLst/>
          </a:prstGeom>
        </p:spPr>
      </p:pic>
      <p:pic>
        <p:nvPicPr>
          <p:cNvPr id="9" name="Picture 8" descr="Screen Shot 2018-07-12 at 09.33.5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574" y="3005373"/>
            <a:ext cx="2804853" cy="3578038"/>
          </a:xfrm>
          <a:prstGeom prst="rect">
            <a:avLst/>
          </a:prstGeom>
        </p:spPr>
      </p:pic>
      <p:pic>
        <p:nvPicPr>
          <p:cNvPr id="10" name="Picture 9" descr="IRISLogo_white.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21641" y="91540"/>
            <a:ext cx="704969" cy="555269"/>
          </a:xfrm>
          <a:prstGeom prst="rect">
            <a:avLst/>
          </a:prstGeom>
        </p:spPr>
      </p:pic>
    </p:spTree>
    <p:extLst>
      <p:ext uri="{BB962C8B-B14F-4D97-AF65-F5344CB8AC3E}">
        <p14:creationId xmlns:p14="http://schemas.microsoft.com/office/powerpoint/2010/main" val="2351182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416" y="88412"/>
            <a:ext cx="9540865" cy="683187"/>
          </a:xfrm>
          <a:prstGeom prst="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3" name="TextBox 2"/>
          <p:cNvSpPr txBox="1"/>
          <p:nvPr/>
        </p:nvSpPr>
        <p:spPr>
          <a:xfrm>
            <a:off x="305439" y="225050"/>
            <a:ext cx="4420789" cy="369332"/>
          </a:xfrm>
          <a:prstGeom prst="rect">
            <a:avLst/>
          </a:prstGeom>
          <a:noFill/>
        </p:spPr>
        <p:txBody>
          <a:bodyPr wrap="square" rtlCol="0">
            <a:spAutoFit/>
          </a:bodyPr>
          <a:lstStyle/>
          <a:p>
            <a:r>
              <a:rPr lang="en-US" dirty="0">
                <a:solidFill>
                  <a:srgbClr val="FFFFFF"/>
                </a:solidFill>
              </a:rPr>
              <a:t>Intro to QA Reports</a:t>
            </a:r>
          </a:p>
        </p:txBody>
      </p:sp>
      <p:sp>
        <p:nvSpPr>
          <p:cNvPr id="2" name="TextBox 1"/>
          <p:cNvSpPr txBox="1"/>
          <p:nvPr/>
        </p:nvSpPr>
        <p:spPr>
          <a:xfrm>
            <a:off x="305439" y="1014683"/>
            <a:ext cx="3583032" cy="369332"/>
          </a:xfrm>
          <a:prstGeom prst="rect">
            <a:avLst/>
          </a:prstGeom>
          <a:noFill/>
        </p:spPr>
        <p:txBody>
          <a:bodyPr wrap="none" rtlCol="0">
            <a:spAutoFit/>
          </a:bodyPr>
          <a:lstStyle/>
          <a:p>
            <a:r>
              <a:rPr lang="en-US" dirty="0"/>
              <a:t>Structure and Content of the Report</a:t>
            </a:r>
          </a:p>
        </p:txBody>
      </p:sp>
      <p:sp>
        <p:nvSpPr>
          <p:cNvPr id="6" name="TextBox 5"/>
          <p:cNvSpPr txBox="1"/>
          <p:nvPr/>
        </p:nvSpPr>
        <p:spPr>
          <a:xfrm>
            <a:off x="513661" y="1503801"/>
            <a:ext cx="7142926" cy="646331"/>
          </a:xfrm>
          <a:prstGeom prst="rect">
            <a:avLst/>
          </a:prstGeom>
          <a:noFill/>
        </p:spPr>
        <p:txBody>
          <a:bodyPr wrap="square" rtlCol="0">
            <a:spAutoFit/>
          </a:bodyPr>
          <a:lstStyle/>
          <a:p>
            <a:r>
              <a:rPr lang="en-US" dirty="0"/>
              <a:t>Summary is the quick glance section, where you can get a feel for the number and type of issues in the report.</a:t>
            </a:r>
          </a:p>
        </p:txBody>
      </p:sp>
      <p:pic>
        <p:nvPicPr>
          <p:cNvPr id="9" name="Picture 8" descr="Screen Shot 2018-07-12 at 09.33.5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922" y="2352916"/>
            <a:ext cx="3265806" cy="4166057"/>
          </a:xfrm>
          <a:prstGeom prst="rect">
            <a:avLst/>
          </a:prstGeom>
        </p:spPr>
      </p:pic>
      <p:pic>
        <p:nvPicPr>
          <p:cNvPr id="10" name="Picture 9" descr="IRISLogo_whit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21641" y="91540"/>
            <a:ext cx="704969" cy="555269"/>
          </a:xfrm>
          <a:prstGeom prst="rect">
            <a:avLst/>
          </a:prstGeom>
        </p:spPr>
      </p:pic>
      <p:sp>
        <p:nvSpPr>
          <p:cNvPr id="11" name="TextBox 10"/>
          <p:cNvSpPr txBox="1"/>
          <p:nvPr/>
        </p:nvSpPr>
        <p:spPr>
          <a:xfrm>
            <a:off x="4136502" y="2283571"/>
            <a:ext cx="4847281" cy="4247317"/>
          </a:xfrm>
          <a:prstGeom prst="rect">
            <a:avLst/>
          </a:prstGeom>
          <a:noFill/>
        </p:spPr>
        <p:txBody>
          <a:bodyPr wrap="square" rtlCol="0">
            <a:spAutoFit/>
          </a:bodyPr>
          <a:lstStyle/>
          <a:p>
            <a:r>
              <a:rPr lang="en-US" dirty="0"/>
              <a:t>Category: The type of issues, in the broadest sense. Is it an amplitude problem? A completeness problem? Metadata?</a:t>
            </a:r>
          </a:p>
          <a:p>
            <a:endParaRPr lang="en-US" dirty="0"/>
          </a:p>
          <a:p>
            <a:r>
              <a:rPr lang="en-US" dirty="0"/>
              <a:t>Channel(s): Which channels are affected by the issue. Often times the entire station is, but sometimes it is just a subset of the channels.</a:t>
            </a:r>
          </a:p>
          <a:p>
            <a:endParaRPr lang="en-US" dirty="0"/>
          </a:p>
          <a:p>
            <a:r>
              <a:rPr lang="en-US" dirty="0"/>
              <a:t>Start Date: When did the problem begin?</a:t>
            </a:r>
          </a:p>
          <a:p>
            <a:endParaRPr lang="en-US" dirty="0"/>
          </a:p>
          <a:p>
            <a:r>
              <a:rPr lang="en-US" dirty="0"/>
              <a:t>Summary: A slightly more informative, yet still brief, description of the problem. </a:t>
            </a:r>
          </a:p>
          <a:p>
            <a:endParaRPr lang="en-US" dirty="0"/>
          </a:p>
          <a:p>
            <a:r>
              <a:rPr lang="en-US" dirty="0"/>
              <a:t>By clicking on the Summary field, it will take you to the Detailed Description section</a:t>
            </a:r>
          </a:p>
        </p:txBody>
      </p:sp>
    </p:spTree>
    <p:extLst>
      <p:ext uri="{BB962C8B-B14F-4D97-AF65-F5344CB8AC3E}">
        <p14:creationId xmlns:p14="http://schemas.microsoft.com/office/powerpoint/2010/main" val="3657519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416" y="88412"/>
            <a:ext cx="9540865" cy="683187"/>
          </a:xfrm>
          <a:prstGeom prst="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3" name="TextBox 2"/>
          <p:cNvSpPr txBox="1"/>
          <p:nvPr/>
        </p:nvSpPr>
        <p:spPr>
          <a:xfrm>
            <a:off x="305439" y="225050"/>
            <a:ext cx="4420789" cy="369332"/>
          </a:xfrm>
          <a:prstGeom prst="rect">
            <a:avLst/>
          </a:prstGeom>
          <a:noFill/>
        </p:spPr>
        <p:txBody>
          <a:bodyPr wrap="square" rtlCol="0">
            <a:spAutoFit/>
          </a:bodyPr>
          <a:lstStyle/>
          <a:p>
            <a:r>
              <a:rPr lang="en-US" dirty="0">
                <a:solidFill>
                  <a:srgbClr val="FFFFFF"/>
                </a:solidFill>
              </a:rPr>
              <a:t>Intro to QA Reports</a:t>
            </a:r>
          </a:p>
        </p:txBody>
      </p:sp>
      <p:sp>
        <p:nvSpPr>
          <p:cNvPr id="2" name="TextBox 1"/>
          <p:cNvSpPr txBox="1"/>
          <p:nvPr/>
        </p:nvSpPr>
        <p:spPr>
          <a:xfrm>
            <a:off x="305439" y="1014683"/>
            <a:ext cx="3583032" cy="369332"/>
          </a:xfrm>
          <a:prstGeom prst="rect">
            <a:avLst/>
          </a:prstGeom>
          <a:noFill/>
        </p:spPr>
        <p:txBody>
          <a:bodyPr wrap="none" rtlCol="0">
            <a:spAutoFit/>
          </a:bodyPr>
          <a:lstStyle/>
          <a:p>
            <a:r>
              <a:rPr lang="en-US" dirty="0"/>
              <a:t>Structure and Content of the Report</a:t>
            </a:r>
          </a:p>
        </p:txBody>
      </p:sp>
      <p:sp>
        <p:nvSpPr>
          <p:cNvPr id="6" name="TextBox 5"/>
          <p:cNvSpPr txBox="1"/>
          <p:nvPr/>
        </p:nvSpPr>
        <p:spPr>
          <a:xfrm>
            <a:off x="513660" y="1503801"/>
            <a:ext cx="7701083" cy="646331"/>
          </a:xfrm>
          <a:prstGeom prst="rect">
            <a:avLst/>
          </a:prstGeom>
          <a:noFill/>
        </p:spPr>
        <p:txBody>
          <a:bodyPr wrap="square" rtlCol="0">
            <a:spAutoFit/>
          </a:bodyPr>
          <a:lstStyle/>
          <a:p>
            <a:r>
              <a:rPr lang="en-US" dirty="0"/>
              <a:t>Details contains more specifics, so you can get a more thorough understanding of the scope of problem and possibly an understanding of the cause.</a:t>
            </a:r>
          </a:p>
        </p:txBody>
      </p:sp>
      <p:pic>
        <p:nvPicPr>
          <p:cNvPr id="10" name="Picture 9" descr="IRISLogo_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641" y="91540"/>
            <a:ext cx="704969" cy="555269"/>
          </a:xfrm>
          <a:prstGeom prst="rect">
            <a:avLst/>
          </a:prstGeom>
        </p:spPr>
      </p:pic>
      <p:sp>
        <p:nvSpPr>
          <p:cNvPr id="11" name="TextBox 10"/>
          <p:cNvSpPr txBox="1"/>
          <p:nvPr/>
        </p:nvSpPr>
        <p:spPr>
          <a:xfrm>
            <a:off x="340396" y="2411178"/>
            <a:ext cx="4847281" cy="3693319"/>
          </a:xfrm>
          <a:prstGeom prst="rect">
            <a:avLst/>
          </a:prstGeom>
          <a:noFill/>
        </p:spPr>
        <p:txBody>
          <a:bodyPr wrap="square" rtlCol="0">
            <a:spAutoFit/>
          </a:bodyPr>
          <a:lstStyle/>
          <a:p>
            <a:r>
              <a:rPr lang="en-US" dirty="0"/>
              <a:t>Diagnostics: Which metrics were used to find the issue. </a:t>
            </a:r>
            <a:br>
              <a:rPr lang="en-US" dirty="0"/>
            </a:br>
            <a:endParaRPr lang="en-US" dirty="0"/>
          </a:p>
          <a:p>
            <a:r>
              <a:rPr lang="en-US" dirty="0"/>
              <a:t>Thresholds: Which thresholds were used to find the issue.</a:t>
            </a:r>
          </a:p>
          <a:p>
            <a:endParaRPr lang="en-US" dirty="0"/>
          </a:p>
          <a:p>
            <a:r>
              <a:rPr lang="en-US" dirty="0"/>
              <a:t>After those two fields is the area where the actual description goes. This can include links or embedded images, whatever helps to convey the nature of the issue.</a:t>
            </a:r>
          </a:p>
          <a:p>
            <a:endParaRPr lang="en-US" dirty="0"/>
          </a:p>
          <a:p>
            <a:r>
              <a:rPr lang="en-US" dirty="0"/>
              <a:t>By clicking on the “what is this?” link, it will take you to the diagnostics section.</a:t>
            </a:r>
          </a:p>
        </p:txBody>
      </p:sp>
      <p:pic>
        <p:nvPicPr>
          <p:cNvPr id="12" name="Picture 11" descr="Screen Shot 2018-07-12 at 09.34.08.png"/>
          <p:cNvPicPr>
            <a:picLocks noChangeAspect="1"/>
          </p:cNvPicPr>
          <p:nvPr/>
        </p:nvPicPr>
        <p:blipFill rotWithShape="1">
          <a:blip r:embed="rId3">
            <a:extLst>
              <a:ext uri="{28A0092B-C50C-407E-A947-70E740481C1C}">
                <a14:useLocalDpi xmlns:a14="http://schemas.microsoft.com/office/drawing/2010/main" val="0"/>
              </a:ext>
            </a:extLst>
          </a:blip>
          <a:srcRect t="664"/>
          <a:stretch/>
        </p:blipFill>
        <p:spPr>
          <a:xfrm>
            <a:off x="5360943" y="2411178"/>
            <a:ext cx="3374810" cy="4024844"/>
          </a:xfrm>
          <a:prstGeom prst="rect">
            <a:avLst/>
          </a:prstGeom>
        </p:spPr>
      </p:pic>
    </p:spTree>
    <p:extLst>
      <p:ext uri="{BB962C8B-B14F-4D97-AF65-F5344CB8AC3E}">
        <p14:creationId xmlns:p14="http://schemas.microsoft.com/office/powerpoint/2010/main" val="2781490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8416" y="88412"/>
            <a:ext cx="9540865" cy="683187"/>
          </a:xfrm>
          <a:prstGeom prst="rect">
            <a:avLst/>
          </a:prstGeom>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3" name="TextBox 2"/>
          <p:cNvSpPr txBox="1"/>
          <p:nvPr/>
        </p:nvSpPr>
        <p:spPr>
          <a:xfrm>
            <a:off x="305439" y="225050"/>
            <a:ext cx="4420789" cy="369332"/>
          </a:xfrm>
          <a:prstGeom prst="rect">
            <a:avLst/>
          </a:prstGeom>
          <a:noFill/>
        </p:spPr>
        <p:txBody>
          <a:bodyPr wrap="square" rtlCol="0">
            <a:spAutoFit/>
          </a:bodyPr>
          <a:lstStyle/>
          <a:p>
            <a:r>
              <a:rPr lang="en-US" dirty="0">
                <a:solidFill>
                  <a:srgbClr val="FFFFFF"/>
                </a:solidFill>
              </a:rPr>
              <a:t>Intro to QA Reports</a:t>
            </a:r>
          </a:p>
        </p:txBody>
      </p:sp>
      <p:sp>
        <p:nvSpPr>
          <p:cNvPr id="2" name="TextBox 1"/>
          <p:cNvSpPr txBox="1"/>
          <p:nvPr/>
        </p:nvSpPr>
        <p:spPr>
          <a:xfrm>
            <a:off x="305439" y="1014683"/>
            <a:ext cx="3583032" cy="369332"/>
          </a:xfrm>
          <a:prstGeom prst="rect">
            <a:avLst/>
          </a:prstGeom>
          <a:noFill/>
        </p:spPr>
        <p:txBody>
          <a:bodyPr wrap="none" rtlCol="0">
            <a:spAutoFit/>
          </a:bodyPr>
          <a:lstStyle/>
          <a:p>
            <a:r>
              <a:rPr lang="en-US" dirty="0"/>
              <a:t>Structure and Content of the Report</a:t>
            </a:r>
          </a:p>
        </p:txBody>
      </p:sp>
      <p:sp>
        <p:nvSpPr>
          <p:cNvPr id="6" name="TextBox 5"/>
          <p:cNvSpPr txBox="1"/>
          <p:nvPr/>
        </p:nvSpPr>
        <p:spPr>
          <a:xfrm>
            <a:off x="513660" y="1410593"/>
            <a:ext cx="7701083" cy="646331"/>
          </a:xfrm>
          <a:prstGeom prst="rect">
            <a:avLst/>
          </a:prstGeom>
          <a:noFill/>
        </p:spPr>
        <p:txBody>
          <a:bodyPr wrap="square" rtlCol="0">
            <a:spAutoFit/>
          </a:bodyPr>
          <a:lstStyle/>
          <a:p>
            <a:r>
              <a:rPr lang="en-US" dirty="0"/>
              <a:t>The Diagnostics section contains information about the metrics and thresholds used in the report. </a:t>
            </a:r>
          </a:p>
        </p:txBody>
      </p:sp>
      <p:pic>
        <p:nvPicPr>
          <p:cNvPr id="10" name="Picture 9" descr="IRISLogo_whit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21641" y="91540"/>
            <a:ext cx="704969" cy="555269"/>
          </a:xfrm>
          <a:prstGeom prst="rect">
            <a:avLst/>
          </a:prstGeom>
        </p:spPr>
      </p:pic>
      <p:sp>
        <p:nvSpPr>
          <p:cNvPr id="11" name="TextBox 10"/>
          <p:cNvSpPr txBox="1"/>
          <p:nvPr/>
        </p:nvSpPr>
        <p:spPr>
          <a:xfrm>
            <a:off x="3979329" y="2468878"/>
            <a:ext cx="4847281" cy="2862323"/>
          </a:xfrm>
          <a:prstGeom prst="rect">
            <a:avLst/>
          </a:prstGeom>
          <a:noFill/>
        </p:spPr>
        <p:txBody>
          <a:bodyPr wrap="square" rtlCol="0">
            <a:spAutoFit/>
          </a:bodyPr>
          <a:lstStyle/>
          <a:p>
            <a:r>
              <a:rPr lang="en-US" dirty="0"/>
              <a:t>Diagnostics: A list of all of the MUSTANG metrics with a link to the measurements service</a:t>
            </a:r>
          </a:p>
          <a:p>
            <a:endParaRPr lang="en-US" dirty="0"/>
          </a:p>
          <a:p>
            <a:r>
              <a:rPr lang="en-US" dirty="0"/>
              <a:t>Links to the other MUSTANG web services, as well as GOAT, MDA, Purgatory, and </a:t>
            </a:r>
            <a:r>
              <a:rPr lang="en-US" dirty="0" err="1"/>
              <a:t>SeismiQuery</a:t>
            </a:r>
            <a:endParaRPr lang="en-US" dirty="0"/>
          </a:p>
          <a:p>
            <a:endParaRPr lang="en-US" dirty="0"/>
          </a:p>
          <a:p>
            <a:r>
              <a:rPr lang="en-US" dirty="0"/>
              <a:t>Thresholds: The definitions of the thresholds used to find issues in this report – good to include in case they change later.</a:t>
            </a:r>
            <a:br>
              <a:rPr lang="en-US" dirty="0"/>
            </a:br>
            <a:endParaRPr lang="en-US" dirty="0"/>
          </a:p>
        </p:txBody>
      </p:sp>
      <p:pic>
        <p:nvPicPr>
          <p:cNvPr id="9" name="Picture 8" descr="Screen Shot 2018-07-12 at 09.34.2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439" y="2317970"/>
            <a:ext cx="3167707" cy="4172232"/>
          </a:xfrm>
          <a:prstGeom prst="rect">
            <a:avLst/>
          </a:prstGeom>
        </p:spPr>
      </p:pic>
    </p:spTree>
    <p:extLst>
      <p:ext uri="{BB962C8B-B14F-4D97-AF65-F5344CB8AC3E}">
        <p14:creationId xmlns:p14="http://schemas.microsoft.com/office/powerpoint/2010/main" val="33146040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7520</TotalTime>
  <Words>782</Words>
  <Application>Microsoft Macintosh PowerPoint</Application>
  <PresentationFormat>On-screen Show (4:3)</PresentationFormat>
  <Paragraphs>108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Franklin Gothic Book</vt:lpstr>
      <vt:lpstr>Mangal</vt:lpstr>
      <vt:lpstr>Office Theme</vt:lpstr>
      <vt:lpstr>Introduction to IRIS Quality Assurance Network Reports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IRIS</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IRIS Quality Assurance Network Reports </dc:title>
  <dc:creator>Laura Hutchinson</dc:creator>
  <cp:lastModifiedBy>Gale Cox</cp:lastModifiedBy>
  <cp:revision>58</cp:revision>
  <dcterms:created xsi:type="dcterms:W3CDTF">2018-07-06T15:51:26Z</dcterms:created>
  <dcterms:modified xsi:type="dcterms:W3CDTF">2018-08-06T19:35:08Z</dcterms:modified>
</cp:coreProperties>
</file>